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3" r:id="rId1"/>
  </p:sldMasterIdLst>
  <p:notesMasterIdLst>
    <p:notesMasterId r:id="rId59"/>
  </p:notesMasterIdLst>
  <p:handoutMasterIdLst>
    <p:handoutMasterId r:id="rId60"/>
  </p:handoutMasterIdLst>
  <p:sldIdLst>
    <p:sldId id="320" r:id="rId2"/>
    <p:sldId id="321" r:id="rId3"/>
    <p:sldId id="322" r:id="rId4"/>
    <p:sldId id="389" r:id="rId5"/>
    <p:sldId id="323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350" r:id="rId45"/>
    <p:sldId id="351" r:id="rId46"/>
    <p:sldId id="352" r:id="rId47"/>
    <p:sldId id="353" r:id="rId48"/>
    <p:sldId id="354" r:id="rId49"/>
    <p:sldId id="355" r:id="rId50"/>
    <p:sldId id="356" r:id="rId51"/>
    <p:sldId id="357" r:id="rId52"/>
    <p:sldId id="358" r:id="rId53"/>
    <p:sldId id="359" r:id="rId54"/>
    <p:sldId id="360" r:id="rId55"/>
    <p:sldId id="361" r:id="rId56"/>
    <p:sldId id="374" r:id="rId57"/>
    <p:sldId id="376" r:id="rId5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CC00CC"/>
    <a:srgbClr val="0033CC"/>
    <a:srgbClr val="FF9900"/>
    <a:srgbClr val="0080FF"/>
    <a:srgbClr val="FFFFFF"/>
    <a:srgbClr val="0000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903CF7-EF65-41AD-9E52-B400896C67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1B2A5F-7049-49EC-8B67-95A8024B8E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51E30-EA7C-4082-AE2C-168F2039BFA6}" type="slidenum">
              <a:rPr lang="en-US"/>
              <a:pPr/>
              <a:t>13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4237"/>
          </a:xfrm>
          <a:ln w="12700" cap="flat">
            <a:solidFill>
              <a:schemeClr val="tx1"/>
            </a:solidFill>
          </a:ln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1920" tIns="45182" rIns="91920" bIns="4518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2EA2C0-9165-41BC-B03E-2C6B9D78F991}" type="slidenum">
              <a:rPr lang="en-US"/>
              <a:pPr/>
              <a:t>31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4237"/>
          </a:xfrm>
          <a:ln w="12700" cap="flat">
            <a:solidFill>
              <a:schemeClr val="tx1"/>
            </a:solidFill>
          </a:ln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1920" tIns="45182" rIns="91920" bIns="4518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FA0CB-5D5E-4977-9C27-189C433BBDE6}" type="slidenum">
              <a:rPr lang="en-US"/>
              <a:pPr/>
              <a:t>32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4237"/>
          </a:xfrm>
          <a:ln w="12700" cap="flat">
            <a:solidFill>
              <a:schemeClr val="tx1"/>
            </a:solidFill>
          </a:ln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1920" tIns="45182" rIns="91920" bIns="4518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E1138-6E49-4D07-9C51-AA72BB922953}" type="slidenum">
              <a:rPr lang="en-US"/>
              <a:pPr/>
              <a:t>33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4237"/>
          </a:xfrm>
          <a:ln w="12700" cap="flat">
            <a:solidFill>
              <a:schemeClr val="tx1"/>
            </a:solidFill>
          </a:ln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1920" tIns="45182" rIns="91920" bIns="4518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EED67-6F63-40AF-8869-D7919670875F}" type="slidenum">
              <a:rPr lang="en-US"/>
              <a:pPr/>
              <a:t>54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4237"/>
          </a:xfrm>
          <a:ln w="12700" cap="flat">
            <a:solidFill>
              <a:schemeClr val="tx1"/>
            </a:solidFill>
          </a:ln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1920" tIns="45182" rIns="91920" bIns="4518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E535F-6D02-49F2-B3E8-7C38544FA869}" type="slidenum">
              <a:rPr lang="en-US"/>
              <a:pPr/>
              <a:t>55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4237"/>
          </a:xfrm>
          <a:ln w="12700" cap="flat">
            <a:solidFill>
              <a:schemeClr val="tx1"/>
            </a:solidFill>
          </a:ln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1920" tIns="45182" rIns="91920" bIns="45182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13" name="Rectangle 8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4" name="Rectangle 72"/>
          <p:cNvSpPr>
            <a:spLocks noChangeArrowheads="1"/>
          </p:cNvSpPr>
          <p:nvPr/>
        </p:nvSpPr>
        <p:spPr bwMode="auto">
          <a:xfrm>
            <a:off x="609600" y="0"/>
            <a:ext cx="8534400" cy="2667000"/>
          </a:xfrm>
          <a:prstGeom prst="rect">
            <a:avLst/>
          </a:prstGeom>
          <a:solidFill>
            <a:srgbClr val="008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971550" y="836613"/>
            <a:ext cx="7486650" cy="169227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PROGRAM III</a:t>
            </a:r>
          </a:p>
        </p:txBody>
      </p:sp>
      <p:sp>
        <p:nvSpPr>
          <p:cNvPr id="4410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124200" y="2895600"/>
            <a:ext cx="5334000" cy="18637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endParaRPr lang="en-US"/>
          </a:p>
        </p:txBody>
      </p:sp>
      <p:sp>
        <p:nvSpPr>
          <p:cNvPr id="44101" name="Rectangle 69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latin typeface="Helvetica" pitchFamily="1" charset="0"/>
              </a:defRPr>
            </a:lvl1pPr>
          </a:lstStyle>
          <a:p>
            <a:endParaRPr lang="en-US"/>
          </a:p>
        </p:txBody>
      </p:sp>
      <p:sp>
        <p:nvSpPr>
          <p:cNvPr id="44102" name="Rectangle 7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Helvetica" pitchFamily="1" charset="0"/>
              </a:defRPr>
            </a:lvl1pPr>
          </a:lstStyle>
          <a:p>
            <a:endParaRPr lang="en-US"/>
          </a:p>
        </p:txBody>
      </p:sp>
      <p:sp>
        <p:nvSpPr>
          <p:cNvPr id="44103" name="Rectangle 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latin typeface="Helvetica" pitchFamily="1" charset="0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44105" name="Rectangle 73"/>
          <p:cNvSpPr>
            <a:spLocks noChangeArrowheads="1"/>
          </p:cNvSpPr>
          <p:nvPr/>
        </p:nvSpPr>
        <p:spPr bwMode="auto">
          <a:xfrm>
            <a:off x="0" y="0"/>
            <a:ext cx="381000" cy="26670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6" name="Rectangle 74"/>
          <p:cNvSpPr>
            <a:spLocks noChangeArrowheads="1"/>
          </p:cNvSpPr>
          <p:nvPr/>
        </p:nvSpPr>
        <p:spPr bwMode="auto">
          <a:xfrm>
            <a:off x="0" y="2895600"/>
            <a:ext cx="381000" cy="39624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09A55-6AB2-4E2C-9A74-5537801DBD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1975" y="280988"/>
            <a:ext cx="2122488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280988"/>
            <a:ext cx="6219825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3477F-4462-4227-BAC1-D3BF6BEAB8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CFEB9-BE76-4C2C-8277-306BFAA2F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25AEF-6E12-4606-9F54-03CA9ED79A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268413"/>
            <a:ext cx="4130675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2825" y="1268413"/>
            <a:ext cx="4130675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74741-8EAD-46EC-8AA5-3037912C4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B4AD4-39E6-4A2C-966D-9979E27C93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E77A2-82C6-4C7E-9237-1F24F688C7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031C6-429D-4F66-A05C-B37A31355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583E2-DF36-4323-AEE3-4DC5135FAA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7B743-7B86-4EEE-8015-714CF523B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83" name="Rectangle 7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79" name="Rectangle 71"/>
          <p:cNvSpPr>
            <a:spLocks noChangeArrowheads="1"/>
          </p:cNvSpPr>
          <p:nvPr/>
        </p:nvSpPr>
        <p:spPr bwMode="auto">
          <a:xfrm>
            <a:off x="609600" y="0"/>
            <a:ext cx="8534400" cy="1125538"/>
          </a:xfrm>
          <a:prstGeom prst="rect">
            <a:avLst/>
          </a:prstGeom>
          <a:solidFill>
            <a:srgbClr val="008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7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280988"/>
            <a:ext cx="81629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74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268413"/>
            <a:ext cx="841375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7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8745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07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07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2DBBD351-22D5-427A-9225-6D0EB048179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3080" name="Rectangle 72"/>
          <p:cNvSpPr>
            <a:spLocks noChangeArrowheads="1"/>
          </p:cNvSpPr>
          <p:nvPr/>
        </p:nvSpPr>
        <p:spPr bwMode="auto">
          <a:xfrm>
            <a:off x="0" y="0"/>
            <a:ext cx="395288" cy="1125538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81" name="Rectangle 73"/>
          <p:cNvSpPr>
            <a:spLocks noChangeArrowheads="1"/>
          </p:cNvSpPr>
          <p:nvPr/>
        </p:nvSpPr>
        <p:spPr bwMode="auto">
          <a:xfrm>
            <a:off x="0" y="1268413"/>
            <a:ext cx="395288" cy="5589587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FF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FF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FF"/>
        </a:buClr>
        <a:buFont typeface="times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FF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FF"/>
        </a:buClr>
        <a:buSzPct val="85000"/>
        <a:buFont typeface="times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FF"/>
        </a:buClr>
        <a:buSzPct val="85000"/>
        <a:buFont typeface="times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FF"/>
        </a:buClr>
        <a:buSzPct val="85000"/>
        <a:buFont typeface="times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FF"/>
        </a:buClr>
        <a:buSzPct val="85000"/>
        <a:buFont typeface="times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FF"/>
        </a:buClr>
        <a:buSzPct val="85000"/>
        <a:buFont typeface="times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oleObject" Target="../embeddings/oleObject5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2.bin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1.bin"/><Relationship Id="rId1" Type="http://schemas.openxmlformats.org/officeDocument/2006/relationships/vmlDrawing" Target="../drawings/vmlDrawing21.vml"/><Relationship Id="rId6" Type="http://schemas.openxmlformats.org/officeDocument/2006/relationships/audio" Target="../media/audio3.wav"/><Relationship Id="rId11" Type="http://schemas.openxmlformats.org/officeDocument/2006/relationships/oleObject" Target="../embeddings/oleObject56.bin"/><Relationship Id="rId5" Type="http://schemas.openxmlformats.org/officeDocument/2006/relationships/audio" Target="../media/audio1.wav"/><Relationship Id="rId15" Type="http://schemas.openxmlformats.org/officeDocument/2006/relationships/oleObject" Target="../embeddings/oleObject60.bin"/><Relationship Id="rId10" Type="http://schemas.openxmlformats.org/officeDocument/2006/relationships/oleObject" Target="../embeddings/oleObject55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54.bin"/><Relationship Id="rId14" Type="http://schemas.openxmlformats.org/officeDocument/2006/relationships/oleObject" Target="../embeddings/oleObject59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77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Text Box 3"/>
          <p:cNvSpPr txBox="1">
            <a:spLocks noChangeArrowheads="1"/>
          </p:cNvSpPr>
          <p:nvPr/>
        </p:nvSpPr>
        <p:spPr bwMode="auto">
          <a:xfrm>
            <a:off x="990600" y="3429000"/>
            <a:ext cx="6740525" cy="47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3200" dirty="0" smtClean="0">
                <a:solidFill>
                  <a:srgbClr val="CC00CC"/>
                </a:solidFill>
                <a:latin typeface="Comic Sans MS" pitchFamily="66" charset="0"/>
              </a:rPr>
              <a:t>Momentum </a:t>
            </a:r>
            <a:r>
              <a:rPr lang="en-US" sz="3200" dirty="0">
                <a:solidFill>
                  <a:srgbClr val="CC00CC"/>
                </a:solidFill>
                <a:latin typeface="Comic Sans MS" pitchFamily="66" charset="0"/>
              </a:rPr>
              <a:t>Linier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title"/>
          </p:nvPr>
        </p:nvSpPr>
        <p:spPr>
          <a:xfrm>
            <a:off x="871538" y="280988"/>
            <a:ext cx="8162925" cy="522287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Gaya dan Impuls</a:t>
            </a:r>
          </a:p>
        </p:txBody>
      </p:sp>
      <p:sp>
        <p:nvSpPr>
          <p:cNvPr id="287749" name="Rectangle 5"/>
          <p:cNvSpPr>
            <a:spLocks noChangeArrowheads="1"/>
          </p:cNvSpPr>
          <p:nvPr/>
        </p:nvSpPr>
        <p:spPr bwMode="auto">
          <a:xfrm>
            <a:off x="1066800" y="1676400"/>
            <a:ext cx="71628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/>
              <a:t>Dua tumbukan yang berbeda dapat 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/>
              <a:t>mempunyai  impuls yg sama karena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000"/>
              <a:t> 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/>
              <a:t>bergantung hanya pada perubahan 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/>
              <a:t>momentum,bukan pada sifat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/>
              <a:t> tumbukan.</a:t>
            </a:r>
          </a:p>
        </p:txBody>
      </p:sp>
      <p:grpSp>
        <p:nvGrpSpPr>
          <p:cNvPr id="287750" name="Group 6"/>
          <p:cNvGrpSpPr>
            <a:grpSpLocks/>
          </p:cNvGrpSpPr>
          <p:nvPr/>
        </p:nvGrpSpPr>
        <p:grpSpPr bwMode="auto">
          <a:xfrm>
            <a:off x="1789113" y="4243388"/>
            <a:ext cx="949325" cy="381000"/>
            <a:chOff x="1127" y="2673"/>
            <a:chExt cx="598" cy="240"/>
          </a:xfrm>
        </p:grpSpPr>
        <p:sp>
          <p:nvSpPr>
            <p:cNvPr id="287751" name="Arc 7"/>
            <p:cNvSpPr>
              <a:spLocks/>
            </p:cNvSpPr>
            <p:nvPr/>
          </p:nvSpPr>
          <p:spPr bwMode="auto">
            <a:xfrm>
              <a:off x="1425" y="2673"/>
              <a:ext cx="300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1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4" y="0"/>
                    <a:pt x="21550" y="9615"/>
                    <a:pt x="21599" y="2151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4" y="0"/>
                    <a:pt x="21550" y="9615"/>
                    <a:pt x="21599" y="2151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DE3BA"/>
            </a:solidFill>
            <a:ln w="25400" cap="rnd">
              <a:solidFill>
                <a:srgbClr val="FE9B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2" name="Arc 8"/>
            <p:cNvSpPr>
              <a:spLocks/>
            </p:cNvSpPr>
            <p:nvPr/>
          </p:nvSpPr>
          <p:spPr bwMode="auto">
            <a:xfrm>
              <a:off x="1127" y="2673"/>
              <a:ext cx="300" cy="240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21599"/>
                <a:gd name="T1" fmla="*/ 21420 h 21600"/>
                <a:gd name="T2" fmla="*/ 21527 w 21599"/>
                <a:gd name="T3" fmla="*/ 0 h 21600"/>
                <a:gd name="T4" fmla="*/ 21599 w 2159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-1" y="21419"/>
                  </a:moveTo>
                  <a:cubicBezTo>
                    <a:pt x="98" y="9589"/>
                    <a:pt x="9696" y="39"/>
                    <a:pt x="21527" y="0"/>
                  </a:cubicBezTo>
                </a:path>
                <a:path w="21599" h="21600" stroke="0" extrusionOk="0">
                  <a:moveTo>
                    <a:pt x="-1" y="21419"/>
                  </a:moveTo>
                  <a:cubicBezTo>
                    <a:pt x="98" y="9589"/>
                    <a:pt x="9696" y="39"/>
                    <a:pt x="21527" y="0"/>
                  </a:cubicBezTo>
                  <a:lnTo>
                    <a:pt x="21599" y="21600"/>
                  </a:lnTo>
                  <a:close/>
                </a:path>
              </a:pathLst>
            </a:custGeom>
            <a:solidFill>
              <a:srgbClr val="FDE3BA"/>
            </a:solidFill>
            <a:ln w="25400" cap="rnd">
              <a:solidFill>
                <a:srgbClr val="FE9B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7753" name="Freeform 9"/>
          <p:cNvSpPr>
            <a:spLocks/>
          </p:cNvSpPr>
          <p:nvPr/>
        </p:nvSpPr>
        <p:spPr bwMode="auto">
          <a:xfrm>
            <a:off x="1047750" y="4595813"/>
            <a:ext cx="2500313" cy="603250"/>
          </a:xfrm>
          <a:custGeom>
            <a:avLst/>
            <a:gdLst/>
            <a:ahLst/>
            <a:cxnLst>
              <a:cxn ang="0">
                <a:pos x="454" y="7"/>
              </a:cxn>
              <a:cxn ang="0">
                <a:pos x="449" y="22"/>
              </a:cxn>
              <a:cxn ang="0">
                <a:pos x="449" y="36"/>
              </a:cxn>
              <a:cxn ang="0">
                <a:pos x="443" y="51"/>
              </a:cxn>
              <a:cxn ang="0">
                <a:pos x="443" y="66"/>
              </a:cxn>
              <a:cxn ang="0">
                <a:pos x="438" y="80"/>
              </a:cxn>
              <a:cxn ang="0">
                <a:pos x="432" y="95"/>
              </a:cxn>
              <a:cxn ang="0">
                <a:pos x="427" y="109"/>
              </a:cxn>
              <a:cxn ang="0">
                <a:pos x="427" y="124"/>
              </a:cxn>
              <a:cxn ang="0">
                <a:pos x="421" y="138"/>
              </a:cxn>
              <a:cxn ang="0">
                <a:pos x="416" y="153"/>
              </a:cxn>
              <a:cxn ang="0">
                <a:pos x="399" y="168"/>
              </a:cxn>
              <a:cxn ang="0">
                <a:pos x="394" y="182"/>
              </a:cxn>
              <a:cxn ang="0">
                <a:pos x="382" y="197"/>
              </a:cxn>
              <a:cxn ang="0">
                <a:pos x="371" y="211"/>
              </a:cxn>
              <a:cxn ang="0">
                <a:pos x="355" y="226"/>
              </a:cxn>
              <a:cxn ang="0">
                <a:pos x="338" y="241"/>
              </a:cxn>
              <a:cxn ang="0">
                <a:pos x="327" y="255"/>
              </a:cxn>
              <a:cxn ang="0">
                <a:pos x="310" y="270"/>
              </a:cxn>
              <a:cxn ang="0">
                <a:pos x="288" y="284"/>
              </a:cxn>
              <a:cxn ang="0">
                <a:pos x="266" y="299"/>
              </a:cxn>
              <a:cxn ang="0">
                <a:pos x="238" y="311"/>
              </a:cxn>
              <a:cxn ang="0">
                <a:pos x="216" y="326"/>
              </a:cxn>
              <a:cxn ang="0">
                <a:pos x="200" y="335"/>
              </a:cxn>
              <a:cxn ang="0">
                <a:pos x="200" y="328"/>
              </a:cxn>
              <a:cxn ang="0">
                <a:pos x="166" y="338"/>
              </a:cxn>
              <a:cxn ang="0">
                <a:pos x="139" y="347"/>
              </a:cxn>
              <a:cxn ang="0">
                <a:pos x="111" y="357"/>
              </a:cxn>
              <a:cxn ang="0">
                <a:pos x="83" y="364"/>
              </a:cxn>
              <a:cxn ang="0">
                <a:pos x="50" y="369"/>
              </a:cxn>
              <a:cxn ang="0">
                <a:pos x="17" y="377"/>
              </a:cxn>
              <a:cxn ang="0">
                <a:pos x="1574" y="377"/>
              </a:cxn>
              <a:cxn ang="0">
                <a:pos x="1557" y="377"/>
              </a:cxn>
              <a:cxn ang="0">
                <a:pos x="1524" y="377"/>
              </a:cxn>
              <a:cxn ang="0">
                <a:pos x="1491" y="369"/>
              </a:cxn>
              <a:cxn ang="0">
                <a:pos x="1458" y="367"/>
              </a:cxn>
              <a:cxn ang="0">
                <a:pos x="1424" y="362"/>
              </a:cxn>
              <a:cxn ang="0">
                <a:pos x="1391" y="352"/>
              </a:cxn>
              <a:cxn ang="0">
                <a:pos x="1358" y="343"/>
              </a:cxn>
              <a:cxn ang="0">
                <a:pos x="1330" y="330"/>
              </a:cxn>
              <a:cxn ang="0">
                <a:pos x="1302" y="318"/>
              </a:cxn>
              <a:cxn ang="0">
                <a:pos x="1275" y="309"/>
              </a:cxn>
              <a:cxn ang="0">
                <a:pos x="1253" y="294"/>
              </a:cxn>
              <a:cxn ang="0">
                <a:pos x="1241" y="279"/>
              </a:cxn>
              <a:cxn ang="0">
                <a:pos x="1225" y="265"/>
              </a:cxn>
              <a:cxn ang="0">
                <a:pos x="1203" y="250"/>
              </a:cxn>
              <a:cxn ang="0">
                <a:pos x="1181" y="236"/>
              </a:cxn>
              <a:cxn ang="0">
                <a:pos x="1169" y="221"/>
              </a:cxn>
              <a:cxn ang="0">
                <a:pos x="1158" y="207"/>
              </a:cxn>
              <a:cxn ang="0">
                <a:pos x="1147" y="192"/>
              </a:cxn>
              <a:cxn ang="0">
                <a:pos x="1136" y="177"/>
              </a:cxn>
              <a:cxn ang="0">
                <a:pos x="1120" y="163"/>
              </a:cxn>
              <a:cxn ang="0">
                <a:pos x="1114" y="148"/>
              </a:cxn>
              <a:cxn ang="0">
                <a:pos x="1108" y="134"/>
              </a:cxn>
              <a:cxn ang="0">
                <a:pos x="1103" y="119"/>
              </a:cxn>
              <a:cxn ang="0">
                <a:pos x="1097" y="104"/>
              </a:cxn>
              <a:cxn ang="0">
                <a:pos x="1097" y="90"/>
              </a:cxn>
              <a:cxn ang="0">
                <a:pos x="1086" y="75"/>
              </a:cxn>
              <a:cxn ang="0">
                <a:pos x="1086" y="61"/>
              </a:cxn>
              <a:cxn ang="0">
                <a:pos x="1081" y="46"/>
              </a:cxn>
              <a:cxn ang="0">
                <a:pos x="1081" y="32"/>
              </a:cxn>
              <a:cxn ang="0">
                <a:pos x="1075" y="17"/>
              </a:cxn>
              <a:cxn ang="0">
                <a:pos x="1075" y="2"/>
              </a:cxn>
            </a:cxnLst>
            <a:rect l="0" t="0" r="r" b="b"/>
            <a:pathLst>
              <a:path w="1575" h="380">
                <a:moveTo>
                  <a:pt x="443" y="0"/>
                </a:moveTo>
                <a:lnTo>
                  <a:pt x="454" y="7"/>
                </a:lnTo>
                <a:lnTo>
                  <a:pt x="449" y="15"/>
                </a:lnTo>
                <a:lnTo>
                  <a:pt x="449" y="22"/>
                </a:lnTo>
                <a:lnTo>
                  <a:pt x="449" y="29"/>
                </a:lnTo>
                <a:lnTo>
                  <a:pt x="449" y="36"/>
                </a:lnTo>
                <a:lnTo>
                  <a:pt x="443" y="44"/>
                </a:lnTo>
                <a:lnTo>
                  <a:pt x="443" y="51"/>
                </a:lnTo>
                <a:lnTo>
                  <a:pt x="443" y="58"/>
                </a:lnTo>
                <a:lnTo>
                  <a:pt x="443" y="66"/>
                </a:lnTo>
                <a:lnTo>
                  <a:pt x="443" y="73"/>
                </a:lnTo>
                <a:lnTo>
                  <a:pt x="438" y="80"/>
                </a:lnTo>
                <a:lnTo>
                  <a:pt x="438" y="87"/>
                </a:lnTo>
                <a:lnTo>
                  <a:pt x="432" y="95"/>
                </a:lnTo>
                <a:lnTo>
                  <a:pt x="427" y="102"/>
                </a:lnTo>
                <a:lnTo>
                  <a:pt x="427" y="109"/>
                </a:lnTo>
                <a:lnTo>
                  <a:pt x="427" y="117"/>
                </a:lnTo>
                <a:lnTo>
                  <a:pt x="427" y="124"/>
                </a:lnTo>
                <a:lnTo>
                  <a:pt x="421" y="131"/>
                </a:lnTo>
                <a:lnTo>
                  <a:pt x="421" y="138"/>
                </a:lnTo>
                <a:lnTo>
                  <a:pt x="416" y="146"/>
                </a:lnTo>
                <a:lnTo>
                  <a:pt x="416" y="153"/>
                </a:lnTo>
                <a:lnTo>
                  <a:pt x="405" y="160"/>
                </a:lnTo>
                <a:lnTo>
                  <a:pt x="399" y="168"/>
                </a:lnTo>
                <a:lnTo>
                  <a:pt x="399" y="175"/>
                </a:lnTo>
                <a:lnTo>
                  <a:pt x="394" y="182"/>
                </a:lnTo>
                <a:lnTo>
                  <a:pt x="394" y="190"/>
                </a:lnTo>
                <a:lnTo>
                  <a:pt x="382" y="197"/>
                </a:lnTo>
                <a:lnTo>
                  <a:pt x="377" y="204"/>
                </a:lnTo>
                <a:lnTo>
                  <a:pt x="371" y="211"/>
                </a:lnTo>
                <a:lnTo>
                  <a:pt x="366" y="219"/>
                </a:lnTo>
                <a:lnTo>
                  <a:pt x="355" y="226"/>
                </a:lnTo>
                <a:lnTo>
                  <a:pt x="349" y="233"/>
                </a:lnTo>
                <a:lnTo>
                  <a:pt x="338" y="241"/>
                </a:lnTo>
                <a:lnTo>
                  <a:pt x="333" y="248"/>
                </a:lnTo>
                <a:lnTo>
                  <a:pt x="327" y="255"/>
                </a:lnTo>
                <a:lnTo>
                  <a:pt x="321" y="262"/>
                </a:lnTo>
                <a:lnTo>
                  <a:pt x="310" y="270"/>
                </a:lnTo>
                <a:lnTo>
                  <a:pt x="299" y="277"/>
                </a:lnTo>
                <a:lnTo>
                  <a:pt x="288" y="284"/>
                </a:lnTo>
                <a:lnTo>
                  <a:pt x="277" y="292"/>
                </a:lnTo>
                <a:lnTo>
                  <a:pt x="266" y="299"/>
                </a:lnTo>
                <a:lnTo>
                  <a:pt x="255" y="306"/>
                </a:lnTo>
                <a:lnTo>
                  <a:pt x="238" y="311"/>
                </a:lnTo>
                <a:lnTo>
                  <a:pt x="227" y="318"/>
                </a:lnTo>
                <a:lnTo>
                  <a:pt x="216" y="326"/>
                </a:lnTo>
                <a:lnTo>
                  <a:pt x="216" y="333"/>
                </a:lnTo>
                <a:lnTo>
                  <a:pt x="200" y="335"/>
                </a:lnTo>
                <a:lnTo>
                  <a:pt x="216" y="328"/>
                </a:lnTo>
                <a:lnTo>
                  <a:pt x="200" y="328"/>
                </a:lnTo>
                <a:lnTo>
                  <a:pt x="183" y="333"/>
                </a:lnTo>
                <a:lnTo>
                  <a:pt x="166" y="338"/>
                </a:lnTo>
                <a:lnTo>
                  <a:pt x="155" y="345"/>
                </a:lnTo>
                <a:lnTo>
                  <a:pt x="139" y="347"/>
                </a:lnTo>
                <a:lnTo>
                  <a:pt x="122" y="350"/>
                </a:lnTo>
                <a:lnTo>
                  <a:pt x="111" y="357"/>
                </a:lnTo>
                <a:lnTo>
                  <a:pt x="94" y="357"/>
                </a:lnTo>
                <a:lnTo>
                  <a:pt x="83" y="364"/>
                </a:lnTo>
                <a:lnTo>
                  <a:pt x="67" y="367"/>
                </a:lnTo>
                <a:lnTo>
                  <a:pt x="50" y="369"/>
                </a:lnTo>
                <a:lnTo>
                  <a:pt x="33" y="374"/>
                </a:lnTo>
                <a:lnTo>
                  <a:pt x="17" y="377"/>
                </a:lnTo>
                <a:lnTo>
                  <a:pt x="0" y="377"/>
                </a:lnTo>
                <a:lnTo>
                  <a:pt x="1574" y="377"/>
                </a:lnTo>
                <a:lnTo>
                  <a:pt x="1574" y="379"/>
                </a:lnTo>
                <a:lnTo>
                  <a:pt x="1557" y="377"/>
                </a:lnTo>
                <a:lnTo>
                  <a:pt x="1541" y="377"/>
                </a:lnTo>
                <a:lnTo>
                  <a:pt x="1524" y="377"/>
                </a:lnTo>
                <a:lnTo>
                  <a:pt x="1507" y="374"/>
                </a:lnTo>
                <a:lnTo>
                  <a:pt x="1491" y="369"/>
                </a:lnTo>
                <a:lnTo>
                  <a:pt x="1474" y="367"/>
                </a:lnTo>
                <a:lnTo>
                  <a:pt x="1458" y="367"/>
                </a:lnTo>
                <a:lnTo>
                  <a:pt x="1441" y="364"/>
                </a:lnTo>
                <a:lnTo>
                  <a:pt x="1424" y="362"/>
                </a:lnTo>
                <a:lnTo>
                  <a:pt x="1408" y="357"/>
                </a:lnTo>
                <a:lnTo>
                  <a:pt x="1391" y="352"/>
                </a:lnTo>
                <a:lnTo>
                  <a:pt x="1374" y="347"/>
                </a:lnTo>
                <a:lnTo>
                  <a:pt x="1358" y="343"/>
                </a:lnTo>
                <a:lnTo>
                  <a:pt x="1341" y="338"/>
                </a:lnTo>
                <a:lnTo>
                  <a:pt x="1330" y="330"/>
                </a:lnTo>
                <a:lnTo>
                  <a:pt x="1314" y="326"/>
                </a:lnTo>
                <a:lnTo>
                  <a:pt x="1302" y="318"/>
                </a:lnTo>
                <a:lnTo>
                  <a:pt x="1286" y="316"/>
                </a:lnTo>
                <a:lnTo>
                  <a:pt x="1275" y="309"/>
                </a:lnTo>
                <a:lnTo>
                  <a:pt x="1264" y="301"/>
                </a:lnTo>
                <a:lnTo>
                  <a:pt x="1253" y="294"/>
                </a:lnTo>
                <a:lnTo>
                  <a:pt x="1247" y="287"/>
                </a:lnTo>
                <a:lnTo>
                  <a:pt x="1241" y="279"/>
                </a:lnTo>
                <a:lnTo>
                  <a:pt x="1230" y="272"/>
                </a:lnTo>
                <a:lnTo>
                  <a:pt x="1225" y="265"/>
                </a:lnTo>
                <a:lnTo>
                  <a:pt x="1214" y="258"/>
                </a:lnTo>
                <a:lnTo>
                  <a:pt x="1203" y="250"/>
                </a:lnTo>
                <a:lnTo>
                  <a:pt x="1192" y="243"/>
                </a:lnTo>
                <a:lnTo>
                  <a:pt x="1181" y="236"/>
                </a:lnTo>
                <a:lnTo>
                  <a:pt x="1175" y="228"/>
                </a:lnTo>
                <a:lnTo>
                  <a:pt x="1169" y="221"/>
                </a:lnTo>
                <a:lnTo>
                  <a:pt x="1164" y="214"/>
                </a:lnTo>
                <a:lnTo>
                  <a:pt x="1158" y="207"/>
                </a:lnTo>
                <a:lnTo>
                  <a:pt x="1153" y="199"/>
                </a:lnTo>
                <a:lnTo>
                  <a:pt x="1147" y="192"/>
                </a:lnTo>
                <a:lnTo>
                  <a:pt x="1142" y="185"/>
                </a:lnTo>
                <a:lnTo>
                  <a:pt x="1136" y="177"/>
                </a:lnTo>
                <a:lnTo>
                  <a:pt x="1125" y="170"/>
                </a:lnTo>
                <a:lnTo>
                  <a:pt x="1120" y="163"/>
                </a:lnTo>
                <a:lnTo>
                  <a:pt x="1120" y="155"/>
                </a:lnTo>
                <a:lnTo>
                  <a:pt x="1114" y="148"/>
                </a:lnTo>
                <a:lnTo>
                  <a:pt x="1108" y="141"/>
                </a:lnTo>
                <a:lnTo>
                  <a:pt x="1108" y="134"/>
                </a:lnTo>
                <a:lnTo>
                  <a:pt x="1108" y="126"/>
                </a:lnTo>
                <a:lnTo>
                  <a:pt x="1103" y="119"/>
                </a:lnTo>
                <a:lnTo>
                  <a:pt x="1103" y="112"/>
                </a:lnTo>
                <a:lnTo>
                  <a:pt x="1097" y="104"/>
                </a:lnTo>
                <a:lnTo>
                  <a:pt x="1097" y="97"/>
                </a:lnTo>
                <a:lnTo>
                  <a:pt x="1097" y="90"/>
                </a:lnTo>
                <a:lnTo>
                  <a:pt x="1092" y="83"/>
                </a:lnTo>
                <a:lnTo>
                  <a:pt x="1086" y="75"/>
                </a:lnTo>
                <a:lnTo>
                  <a:pt x="1086" y="68"/>
                </a:lnTo>
                <a:lnTo>
                  <a:pt x="1086" y="61"/>
                </a:lnTo>
                <a:lnTo>
                  <a:pt x="1081" y="53"/>
                </a:lnTo>
                <a:lnTo>
                  <a:pt x="1081" y="46"/>
                </a:lnTo>
                <a:lnTo>
                  <a:pt x="1081" y="39"/>
                </a:lnTo>
                <a:lnTo>
                  <a:pt x="1081" y="32"/>
                </a:lnTo>
                <a:lnTo>
                  <a:pt x="1081" y="24"/>
                </a:lnTo>
                <a:lnTo>
                  <a:pt x="1075" y="17"/>
                </a:lnTo>
                <a:lnTo>
                  <a:pt x="1075" y="10"/>
                </a:lnTo>
                <a:lnTo>
                  <a:pt x="1075" y="2"/>
                </a:lnTo>
              </a:path>
            </a:pathLst>
          </a:custGeom>
          <a:solidFill>
            <a:srgbClr val="FDE3BA"/>
          </a:solidFill>
          <a:ln w="25400" cap="rnd" cmpd="sng">
            <a:solidFill>
              <a:srgbClr val="FE9B0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754" name="Line 10"/>
          <p:cNvSpPr>
            <a:spLocks noChangeShapeType="1"/>
          </p:cNvSpPr>
          <p:nvPr/>
        </p:nvSpPr>
        <p:spPr bwMode="auto">
          <a:xfrm>
            <a:off x="1022350" y="5292725"/>
            <a:ext cx="0" cy="1127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55" name="Line 11"/>
          <p:cNvSpPr>
            <a:spLocks noChangeShapeType="1"/>
          </p:cNvSpPr>
          <p:nvPr/>
        </p:nvSpPr>
        <p:spPr bwMode="auto">
          <a:xfrm>
            <a:off x="3581400" y="5292725"/>
            <a:ext cx="0" cy="1127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56" name="Line 12"/>
          <p:cNvSpPr>
            <a:spLocks noChangeShapeType="1"/>
          </p:cNvSpPr>
          <p:nvPr/>
        </p:nvSpPr>
        <p:spPr bwMode="auto">
          <a:xfrm>
            <a:off x="2606675" y="5348288"/>
            <a:ext cx="962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57" name="Line 13"/>
          <p:cNvSpPr>
            <a:spLocks noChangeShapeType="1"/>
          </p:cNvSpPr>
          <p:nvPr/>
        </p:nvSpPr>
        <p:spPr bwMode="auto">
          <a:xfrm>
            <a:off x="1049338" y="5348288"/>
            <a:ext cx="962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58" name="Rectangle 14"/>
          <p:cNvSpPr>
            <a:spLocks noChangeArrowheads="1"/>
          </p:cNvSpPr>
          <p:nvPr/>
        </p:nvSpPr>
        <p:spPr bwMode="auto">
          <a:xfrm>
            <a:off x="879475" y="5421313"/>
            <a:ext cx="333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287759" name="Rectangle 15"/>
          <p:cNvSpPr>
            <a:spLocks noChangeArrowheads="1"/>
          </p:cNvSpPr>
          <p:nvPr/>
        </p:nvSpPr>
        <p:spPr bwMode="auto">
          <a:xfrm>
            <a:off x="3467100" y="5432425"/>
            <a:ext cx="2968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287760" name="Rectangle 16"/>
          <p:cNvSpPr>
            <a:spLocks noChangeArrowheads="1"/>
          </p:cNvSpPr>
          <p:nvPr/>
        </p:nvSpPr>
        <p:spPr bwMode="auto">
          <a:xfrm>
            <a:off x="2066925" y="5237163"/>
            <a:ext cx="4762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sz="2000" i="1">
                <a:solidFill>
                  <a:schemeClr val="tx2"/>
                </a:solidFill>
              </a:rPr>
              <a:t>t </a:t>
            </a:r>
          </a:p>
        </p:txBody>
      </p:sp>
      <p:sp>
        <p:nvSpPr>
          <p:cNvPr id="287761" name="Line 17"/>
          <p:cNvSpPr>
            <a:spLocks noChangeShapeType="1"/>
          </p:cNvSpPr>
          <p:nvPr/>
        </p:nvSpPr>
        <p:spPr bwMode="auto">
          <a:xfrm>
            <a:off x="1733550" y="4889500"/>
            <a:ext cx="0" cy="2714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62" name="Line 18"/>
          <p:cNvSpPr>
            <a:spLocks noChangeShapeType="1"/>
          </p:cNvSpPr>
          <p:nvPr/>
        </p:nvSpPr>
        <p:spPr bwMode="auto">
          <a:xfrm>
            <a:off x="2809875" y="4889500"/>
            <a:ext cx="0" cy="2714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63" name="Line 19"/>
          <p:cNvSpPr>
            <a:spLocks noChangeShapeType="1"/>
          </p:cNvSpPr>
          <p:nvPr/>
        </p:nvSpPr>
        <p:spPr bwMode="auto">
          <a:xfrm>
            <a:off x="2249488" y="4249738"/>
            <a:ext cx="0" cy="91122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64" name="Line 20"/>
          <p:cNvSpPr>
            <a:spLocks noChangeShapeType="1"/>
          </p:cNvSpPr>
          <p:nvPr/>
        </p:nvSpPr>
        <p:spPr bwMode="auto">
          <a:xfrm>
            <a:off x="1004888" y="3752850"/>
            <a:ext cx="0" cy="1701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65" name="Rectangle 21"/>
          <p:cNvSpPr>
            <a:spLocks noChangeArrowheads="1"/>
          </p:cNvSpPr>
          <p:nvPr/>
        </p:nvSpPr>
        <p:spPr bwMode="auto">
          <a:xfrm>
            <a:off x="992188" y="3657600"/>
            <a:ext cx="3365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287766" name="Rectangle 22"/>
          <p:cNvSpPr>
            <a:spLocks noChangeArrowheads="1"/>
          </p:cNvSpPr>
          <p:nvPr/>
        </p:nvSpPr>
        <p:spPr bwMode="auto">
          <a:xfrm>
            <a:off x="3811588" y="5183188"/>
            <a:ext cx="2508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</a:p>
        </p:txBody>
      </p:sp>
      <p:sp>
        <p:nvSpPr>
          <p:cNvPr id="287767" name="Line 23"/>
          <p:cNvSpPr>
            <a:spLocks noChangeShapeType="1"/>
          </p:cNvSpPr>
          <p:nvPr/>
        </p:nvSpPr>
        <p:spPr bwMode="auto">
          <a:xfrm>
            <a:off x="776288" y="5233988"/>
            <a:ext cx="302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7768" name="Group 24"/>
          <p:cNvGrpSpPr>
            <a:grpSpLocks/>
          </p:cNvGrpSpPr>
          <p:nvPr/>
        </p:nvGrpSpPr>
        <p:grpSpPr bwMode="auto">
          <a:xfrm>
            <a:off x="6300788" y="1614488"/>
            <a:ext cx="222250" cy="1487487"/>
            <a:chOff x="3969" y="1017"/>
            <a:chExt cx="140" cy="937"/>
          </a:xfrm>
        </p:grpSpPr>
        <p:sp>
          <p:nvSpPr>
            <p:cNvPr id="287769" name="Arc 25"/>
            <p:cNvSpPr>
              <a:spLocks/>
            </p:cNvSpPr>
            <p:nvPr/>
          </p:nvSpPr>
          <p:spPr bwMode="auto">
            <a:xfrm>
              <a:off x="4038" y="1017"/>
              <a:ext cx="71" cy="937"/>
            </a:xfrm>
            <a:custGeom>
              <a:avLst/>
              <a:gdLst>
                <a:gd name="G0" fmla="+- 309 0 0"/>
                <a:gd name="G1" fmla="+- 21600 0 0"/>
                <a:gd name="G2" fmla="+- 21600 0 0"/>
                <a:gd name="T0" fmla="*/ 0 w 21909"/>
                <a:gd name="T1" fmla="*/ 2 h 21600"/>
                <a:gd name="T2" fmla="*/ 21909 w 21909"/>
                <a:gd name="T3" fmla="*/ 21600 h 21600"/>
                <a:gd name="T4" fmla="*/ 309 w 2190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09" h="21600" fill="none" extrusionOk="0">
                  <a:moveTo>
                    <a:pt x="0" y="2"/>
                  </a:moveTo>
                  <a:cubicBezTo>
                    <a:pt x="102" y="0"/>
                    <a:pt x="205" y="-1"/>
                    <a:pt x="309" y="0"/>
                  </a:cubicBezTo>
                  <a:cubicBezTo>
                    <a:pt x="12238" y="0"/>
                    <a:pt x="21909" y="9670"/>
                    <a:pt x="21909" y="21600"/>
                  </a:cubicBezTo>
                </a:path>
                <a:path w="21909" h="21600" stroke="0" extrusionOk="0">
                  <a:moveTo>
                    <a:pt x="0" y="2"/>
                  </a:moveTo>
                  <a:cubicBezTo>
                    <a:pt x="102" y="0"/>
                    <a:pt x="205" y="-1"/>
                    <a:pt x="309" y="0"/>
                  </a:cubicBezTo>
                  <a:cubicBezTo>
                    <a:pt x="12238" y="0"/>
                    <a:pt x="21909" y="9670"/>
                    <a:pt x="21909" y="21600"/>
                  </a:cubicBezTo>
                  <a:lnTo>
                    <a:pt x="309" y="21600"/>
                  </a:lnTo>
                  <a:close/>
                </a:path>
              </a:pathLst>
            </a:custGeom>
            <a:solidFill>
              <a:srgbClr val="FDE3BA"/>
            </a:solidFill>
            <a:ln w="25400" cap="rnd">
              <a:solidFill>
                <a:srgbClr val="FE9B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70" name="Arc 26"/>
            <p:cNvSpPr>
              <a:spLocks/>
            </p:cNvSpPr>
            <p:nvPr/>
          </p:nvSpPr>
          <p:spPr bwMode="auto">
            <a:xfrm>
              <a:off x="3969" y="1017"/>
              <a:ext cx="71" cy="937"/>
            </a:xfrm>
            <a:custGeom>
              <a:avLst/>
              <a:gdLst>
                <a:gd name="G0" fmla="+- 21600 0 0"/>
                <a:gd name="G1" fmla="+- 21598 0 0"/>
                <a:gd name="G2" fmla="+- 21600 0 0"/>
                <a:gd name="T0" fmla="*/ 0 w 21600"/>
                <a:gd name="T1" fmla="*/ 21575 h 21598"/>
                <a:gd name="T2" fmla="*/ 21296 w 21600"/>
                <a:gd name="T3" fmla="*/ 0 h 21598"/>
                <a:gd name="T4" fmla="*/ 21600 w 21600"/>
                <a:gd name="T5" fmla="*/ 21598 h 21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8" fill="none" extrusionOk="0">
                  <a:moveTo>
                    <a:pt x="0" y="21575"/>
                  </a:moveTo>
                  <a:cubicBezTo>
                    <a:pt x="12" y="9773"/>
                    <a:pt x="9495" y="166"/>
                    <a:pt x="21296" y="0"/>
                  </a:cubicBezTo>
                </a:path>
                <a:path w="21600" h="21598" stroke="0" extrusionOk="0">
                  <a:moveTo>
                    <a:pt x="0" y="21575"/>
                  </a:moveTo>
                  <a:cubicBezTo>
                    <a:pt x="12" y="9773"/>
                    <a:pt x="9495" y="166"/>
                    <a:pt x="21296" y="0"/>
                  </a:cubicBezTo>
                  <a:lnTo>
                    <a:pt x="21600" y="21598"/>
                  </a:lnTo>
                  <a:close/>
                </a:path>
              </a:pathLst>
            </a:custGeom>
            <a:solidFill>
              <a:srgbClr val="FDE3BA"/>
            </a:solidFill>
            <a:ln w="25400" cap="rnd">
              <a:solidFill>
                <a:srgbClr val="FE9B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7771" name="Freeform 27"/>
          <p:cNvSpPr>
            <a:spLocks/>
          </p:cNvSpPr>
          <p:nvPr/>
        </p:nvSpPr>
        <p:spPr bwMode="auto">
          <a:xfrm>
            <a:off x="6075363" y="3008313"/>
            <a:ext cx="688975" cy="2244725"/>
          </a:xfrm>
          <a:custGeom>
            <a:avLst/>
            <a:gdLst/>
            <a:ahLst/>
            <a:cxnLst>
              <a:cxn ang="0">
                <a:pos x="125" y="27"/>
              </a:cxn>
              <a:cxn ang="0">
                <a:pos x="123" y="82"/>
              </a:cxn>
              <a:cxn ang="0">
                <a:pos x="123" y="136"/>
              </a:cxn>
              <a:cxn ang="0">
                <a:pos x="122" y="190"/>
              </a:cxn>
              <a:cxn ang="0">
                <a:pos x="122" y="245"/>
              </a:cxn>
              <a:cxn ang="0">
                <a:pos x="120" y="299"/>
              </a:cxn>
              <a:cxn ang="0">
                <a:pos x="119" y="353"/>
              </a:cxn>
              <a:cxn ang="0">
                <a:pos x="117" y="408"/>
              </a:cxn>
              <a:cxn ang="0">
                <a:pos x="117" y="462"/>
              </a:cxn>
              <a:cxn ang="0">
                <a:pos x="116" y="516"/>
              </a:cxn>
              <a:cxn ang="0">
                <a:pos x="114" y="571"/>
              </a:cxn>
              <a:cxn ang="0">
                <a:pos x="110" y="625"/>
              </a:cxn>
              <a:cxn ang="0">
                <a:pos x="108" y="679"/>
              </a:cxn>
              <a:cxn ang="0">
                <a:pos x="105" y="734"/>
              </a:cxn>
              <a:cxn ang="0">
                <a:pos x="102" y="788"/>
              </a:cxn>
              <a:cxn ang="0">
                <a:pos x="98" y="842"/>
              </a:cxn>
              <a:cxn ang="0">
                <a:pos x="93" y="897"/>
              </a:cxn>
              <a:cxn ang="0">
                <a:pos x="90" y="951"/>
              </a:cxn>
              <a:cxn ang="0">
                <a:pos x="85" y="1005"/>
              </a:cxn>
              <a:cxn ang="0">
                <a:pos x="79" y="1060"/>
              </a:cxn>
              <a:cxn ang="0">
                <a:pos x="73" y="1114"/>
              </a:cxn>
              <a:cxn ang="0">
                <a:pos x="66" y="1159"/>
              </a:cxn>
              <a:cxn ang="0">
                <a:pos x="59" y="1214"/>
              </a:cxn>
              <a:cxn ang="0">
                <a:pos x="55" y="1250"/>
              </a:cxn>
              <a:cxn ang="0">
                <a:pos x="55" y="1223"/>
              </a:cxn>
              <a:cxn ang="0">
                <a:pos x="46" y="1259"/>
              </a:cxn>
              <a:cxn ang="0">
                <a:pos x="38" y="1295"/>
              </a:cxn>
              <a:cxn ang="0">
                <a:pos x="30" y="1331"/>
              </a:cxn>
              <a:cxn ang="0">
                <a:pos x="23" y="1359"/>
              </a:cxn>
              <a:cxn ang="0">
                <a:pos x="14" y="1377"/>
              </a:cxn>
              <a:cxn ang="0">
                <a:pos x="5" y="1404"/>
              </a:cxn>
              <a:cxn ang="0">
                <a:pos x="433" y="1404"/>
              </a:cxn>
              <a:cxn ang="0">
                <a:pos x="428" y="1404"/>
              </a:cxn>
              <a:cxn ang="0">
                <a:pos x="419" y="1404"/>
              </a:cxn>
              <a:cxn ang="0">
                <a:pos x="410" y="1377"/>
              </a:cxn>
              <a:cxn ang="0">
                <a:pos x="401" y="1368"/>
              </a:cxn>
              <a:cxn ang="0">
                <a:pos x="392" y="1350"/>
              </a:cxn>
              <a:cxn ang="0">
                <a:pos x="383" y="1313"/>
              </a:cxn>
              <a:cxn ang="0">
                <a:pos x="374" y="1277"/>
              </a:cxn>
              <a:cxn ang="0">
                <a:pos x="366" y="1232"/>
              </a:cxn>
              <a:cxn ang="0">
                <a:pos x="358" y="1187"/>
              </a:cxn>
              <a:cxn ang="0">
                <a:pos x="351" y="1150"/>
              </a:cxn>
              <a:cxn ang="0">
                <a:pos x="345" y="1096"/>
              </a:cxn>
              <a:cxn ang="0">
                <a:pos x="342" y="1042"/>
              </a:cxn>
              <a:cxn ang="0">
                <a:pos x="337" y="987"/>
              </a:cxn>
              <a:cxn ang="0">
                <a:pos x="331" y="933"/>
              </a:cxn>
              <a:cxn ang="0">
                <a:pos x="325" y="879"/>
              </a:cxn>
              <a:cxn ang="0">
                <a:pos x="322" y="824"/>
              </a:cxn>
              <a:cxn ang="0">
                <a:pos x="319" y="770"/>
              </a:cxn>
              <a:cxn ang="0">
                <a:pos x="316" y="716"/>
              </a:cxn>
              <a:cxn ang="0">
                <a:pos x="313" y="661"/>
              </a:cxn>
              <a:cxn ang="0">
                <a:pos x="308" y="607"/>
              </a:cxn>
              <a:cxn ang="0">
                <a:pos x="306" y="553"/>
              </a:cxn>
              <a:cxn ang="0">
                <a:pos x="305" y="498"/>
              </a:cxn>
              <a:cxn ang="0">
                <a:pos x="303" y="444"/>
              </a:cxn>
              <a:cxn ang="0">
                <a:pos x="302" y="389"/>
              </a:cxn>
              <a:cxn ang="0">
                <a:pos x="302" y="335"/>
              </a:cxn>
              <a:cxn ang="0">
                <a:pos x="299" y="281"/>
              </a:cxn>
              <a:cxn ang="0">
                <a:pos x="299" y="226"/>
              </a:cxn>
              <a:cxn ang="0">
                <a:pos x="297" y="172"/>
              </a:cxn>
              <a:cxn ang="0">
                <a:pos x="297" y="118"/>
              </a:cxn>
              <a:cxn ang="0">
                <a:pos x="296" y="63"/>
              </a:cxn>
              <a:cxn ang="0">
                <a:pos x="296" y="9"/>
              </a:cxn>
            </a:cxnLst>
            <a:rect l="0" t="0" r="r" b="b"/>
            <a:pathLst>
              <a:path w="434" h="1414">
                <a:moveTo>
                  <a:pt x="122" y="0"/>
                </a:moveTo>
                <a:lnTo>
                  <a:pt x="125" y="27"/>
                </a:lnTo>
                <a:lnTo>
                  <a:pt x="123" y="54"/>
                </a:lnTo>
                <a:lnTo>
                  <a:pt x="123" y="82"/>
                </a:lnTo>
                <a:lnTo>
                  <a:pt x="123" y="109"/>
                </a:lnTo>
                <a:lnTo>
                  <a:pt x="123" y="136"/>
                </a:lnTo>
                <a:lnTo>
                  <a:pt x="122" y="163"/>
                </a:lnTo>
                <a:lnTo>
                  <a:pt x="122" y="190"/>
                </a:lnTo>
                <a:lnTo>
                  <a:pt x="122" y="217"/>
                </a:lnTo>
                <a:lnTo>
                  <a:pt x="122" y="245"/>
                </a:lnTo>
                <a:lnTo>
                  <a:pt x="122" y="272"/>
                </a:lnTo>
                <a:lnTo>
                  <a:pt x="120" y="299"/>
                </a:lnTo>
                <a:lnTo>
                  <a:pt x="120" y="326"/>
                </a:lnTo>
                <a:lnTo>
                  <a:pt x="119" y="353"/>
                </a:lnTo>
                <a:lnTo>
                  <a:pt x="117" y="380"/>
                </a:lnTo>
                <a:lnTo>
                  <a:pt x="117" y="408"/>
                </a:lnTo>
                <a:lnTo>
                  <a:pt x="117" y="435"/>
                </a:lnTo>
                <a:lnTo>
                  <a:pt x="117" y="462"/>
                </a:lnTo>
                <a:lnTo>
                  <a:pt x="116" y="489"/>
                </a:lnTo>
                <a:lnTo>
                  <a:pt x="116" y="516"/>
                </a:lnTo>
                <a:lnTo>
                  <a:pt x="114" y="543"/>
                </a:lnTo>
                <a:lnTo>
                  <a:pt x="114" y="571"/>
                </a:lnTo>
                <a:lnTo>
                  <a:pt x="111" y="598"/>
                </a:lnTo>
                <a:lnTo>
                  <a:pt x="110" y="625"/>
                </a:lnTo>
                <a:lnTo>
                  <a:pt x="110" y="652"/>
                </a:lnTo>
                <a:lnTo>
                  <a:pt x="108" y="679"/>
                </a:lnTo>
                <a:lnTo>
                  <a:pt x="108" y="707"/>
                </a:lnTo>
                <a:lnTo>
                  <a:pt x="105" y="734"/>
                </a:lnTo>
                <a:lnTo>
                  <a:pt x="104" y="761"/>
                </a:lnTo>
                <a:lnTo>
                  <a:pt x="102" y="788"/>
                </a:lnTo>
                <a:lnTo>
                  <a:pt x="101" y="815"/>
                </a:lnTo>
                <a:lnTo>
                  <a:pt x="98" y="842"/>
                </a:lnTo>
                <a:lnTo>
                  <a:pt x="96" y="870"/>
                </a:lnTo>
                <a:lnTo>
                  <a:pt x="93" y="897"/>
                </a:lnTo>
                <a:lnTo>
                  <a:pt x="91" y="924"/>
                </a:lnTo>
                <a:lnTo>
                  <a:pt x="90" y="951"/>
                </a:lnTo>
                <a:lnTo>
                  <a:pt x="88" y="978"/>
                </a:lnTo>
                <a:lnTo>
                  <a:pt x="85" y="1005"/>
                </a:lnTo>
                <a:lnTo>
                  <a:pt x="82" y="1033"/>
                </a:lnTo>
                <a:lnTo>
                  <a:pt x="79" y="1060"/>
                </a:lnTo>
                <a:lnTo>
                  <a:pt x="76" y="1087"/>
                </a:lnTo>
                <a:lnTo>
                  <a:pt x="73" y="1114"/>
                </a:lnTo>
                <a:lnTo>
                  <a:pt x="70" y="1141"/>
                </a:lnTo>
                <a:lnTo>
                  <a:pt x="66" y="1159"/>
                </a:lnTo>
                <a:lnTo>
                  <a:pt x="63" y="1187"/>
                </a:lnTo>
                <a:lnTo>
                  <a:pt x="59" y="1214"/>
                </a:lnTo>
                <a:lnTo>
                  <a:pt x="59" y="1241"/>
                </a:lnTo>
                <a:lnTo>
                  <a:pt x="55" y="1250"/>
                </a:lnTo>
                <a:lnTo>
                  <a:pt x="59" y="1223"/>
                </a:lnTo>
                <a:lnTo>
                  <a:pt x="55" y="1223"/>
                </a:lnTo>
                <a:lnTo>
                  <a:pt x="50" y="1241"/>
                </a:lnTo>
                <a:lnTo>
                  <a:pt x="46" y="1259"/>
                </a:lnTo>
                <a:lnTo>
                  <a:pt x="43" y="1286"/>
                </a:lnTo>
                <a:lnTo>
                  <a:pt x="38" y="1295"/>
                </a:lnTo>
                <a:lnTo>
                  <a:pt x="34" y="1304"/>
                </a:lnTo>
                <a:lnTo>
                  <a:pt x="30" y="1331"/>
                </a:lnTo>
                <a:lnTo>
                  <a:pt x="26" y="1331"/>
                </a:lnTo>
                <a:lnTo>
                  <a:pt x="23" y="1359"/>
                </a:lnTo>
                <a:lnTo>
                  <a:pt x="18" y="1368"/>
                </a:lnTo>
                <a:lnTo>
                  <a:pt x="14" y="1377"/>
                </a:lnTo>
                <a:lnTo>
                  <a:pt x="9" y="1395"/>
                </a:lnTo>
                <a:lnTo>
                  <a:pt x="5" y="1404"/>
                </a:lnTo>
                <a:lnTo>
                  <a:pt x="0" y="1404"/>
                </a:lnTo>
                <a:lnTo>
                  <a:pt x="433" y="1404"/>
                </a:lnTo>
                <a:lnTo>
                  <a:pt x="433" y="1413"/>
                </a:lnTo>
                <a:lnTo>
                  <a:pt x="428" y="1404"/>
                </a:lnTo>
                <a:lnTo>
                  <a:pt x="424" y="1404"/>
                </a:lnTo>
                <a:lnTo>
                  <a:pt x="419" y="1404"/>
                </a:lnTo>
                <a:lnTo>
                  <a:pt x="415" y="1395"/>
                </a:lnTo>
                <a:lnTo>
                  <a:pt x="410" y="1377"/>
                </a:lnTo>
                <a:lnTo>
                  <a:pt x="406" y="1368"/>
                </a:lnTo>
                <a:lnTo>
                  <a:pt x="401" y="1368"/>
                </a:lnTo>
                <a:lnTo>
                  <a:pt x="396" y="1359"/>
                </a:lnTo>
                <a:lnTo>
                  <a:pt x="392" y="1350"/>
                </a:lnTo>
                <a:lnTo>
                  <a:pt x="387" y="1331"/>
                </a:lnTo>
                <a:lnTo>
                  <a:pt x="383" y="1313"/>
                </a:lnTo>
                <a:lnTo>
                  <a:pt x="378" y="1295"/>
                </a:lnTo>
                <a:lnTo>
                  <a:pt x="374" y="1277"/>
                </a:lnTo>
                <a:lnTo>
                  <a:pt x="369" y="1259"/>
                </a:lnTo>
                <a:lnTo>
                  <a:pt x="366" y="1232"/>
                </a:lnTo>
                <a:lnTo>
                  <a:pt x="361" y="1214"/>
                </a:lnTo>
                <a:lnTo>
                  <a:pt x="358" y="1187"/>
                </a:lnTo>
                <a:lnTo>
                  <a:pt x="354" y="1178"/>
                </a:lnTo>
                <a:lnTo>
                  <a:pt x="351" y="1150"/>
                </a:lnTo>
                <a:lnTo>
                  <a:pt x="348" y="1123"/>
                </a:lnTo>
                <a:lnTo>
                  <a:pt x="345" y="1096"/>
                </a:lnTo>
                <a:lnTo>
                  <a:pt x="343" y="1069"/>
                </a:lnTo>
                <a:lnTo>
                  <a:pt x="342" y="1042"/>
                </a:lnTo>
                <a:lnTo>
                  <a:pt x="338" y="1014"/>
                </a:lnTo>
                <a:lnTo>
                  <a:pt x="337" y="987"/>
                </a:lnTo>
                <a:lnTo>
                  <a:pt x="334" y="960"/>
                </a:lnTo>
                <a:lnTo>
                  <a:pt x="331" y="933"/>
                </a:lnTo>
                <a:lnTo>
                  <a:pt x="328" y="906"/>
                </a:lnTo>
                <a:lnTo>
                  <a:pt x="325" y="879"/>
                </a:lnTo>
                <a:lnTo>
                  <a:pt x="323" y="851"/>
                </a:lnTo>
                <a:lnTo>
                  <a:pt x="322" y="824"/>
                </a:lnTo>
                <a:lnTo>
                  <a:pt x="320" y="797"/>
                </a:lnTo>
                <a:lnTo>
                  <a:pt x="319" y="770"/>
                </a:lnTo>
                <a:lnTo>
                  <a:pt x="317" y="743"/>
                </a:lnTo>
                <a:lnTo>
                  <a:pt x="316" y="716"/>
                </a:lnTo>
                <a:lnTo>
                  <a:pt x="314" y="688"/>
                </a:lnTo>
                <a:lnTo>
                  <a:pt x="313" y="661"/>
                </a:lnTo>
                <a:lnTo>
                  <a:pt x="310" y="634"/>
                </a:lnTo>
                <a:lnTo>
                  <a:pt x="308" y="607"/>
                </a:lnTo>
                <a:lnTo>
                  <a:pt x="308" y="580"/>
                </a:lnTo>
                <a:lnTo>
                  <a:pt x="306" y="553"/>
                </a:lnTo>
                <a:lnTo>
                  <a:pt x="305" y="525"/>
                </a:lnTo>
                <a:lnTo>
                  <a:pt x="305" y="498"/>
                </a:lnTo>
                <a:lnTo>
                  <a:pt x="305" y="471"/>
                </a:lnTo>
                <a:lnTo>
                  <a:pt x="303" y="444"/>
                </a:lnTo>
                <a:lnTo>
                  <a:pt x="303" y="417"/>
                </a:lnTo>
                <a:lnTo>
                  <a:pt x="302" y="389"/>
                </a:lnTo>
                <a:lnTo>
                  <a:pt x="302" y="362"/>
                </a:lnTo>
                <a:lnTo>
                  <a:pt x="302" y="335"/>
                </a:lnTo>
                <a:lnTo>
                  <a:pt x="300" y="308"/>
                </a:lnTo>
                <a:lnTo>
                  <a:pt x="299" y="281"/>
                </a:lnTo>
                <a:lnTo>
                  <a:pt x="299" y="254"/>
                </a:lnTo>
                <a:lnTo>
                  <a:pt x="299" y="226"/>
                </a:lnTo>
                <a:lnTo>
                  <a:pt x="297" y="199"/>
                </a:lnTo>
                <a:lnTo>
                  <a:pt x="297" y="172"/>
                </a:lnTo>
                <a:lnTo>
                  <a:pt x="297" y="145"/>
                </a:lnTo>
                <a:lnTo>
                  <a:pt x="297" y="118"/>
                </a:lnTo>
                <a:lnTo>
                  <a:pt x="297" y="91"/>
                </a:lnTo>
                <a:lnTo>
                  <a:pt x="296" y="63"/>
                </a:lnTo>
                <a:lnTo>
                  <a:pt x="296" y="36"/>
                </a:lnTo>
                <a:lnTo>
                  <a:pt x="296" y="9"/>
                </a:lnTo>
              </a:path>
            </a:pathLst>
          </a:custGeom>
          <a:solidFill>
            <a:srgbClr val="FDE3BA"/>
          </a:solidFill>
          <a:ln w="25400" cap="rnd" cmpd="sng">
            <a:solidFill>
              <a:srgbClr val="FE9B0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772" name="Line 28"/>
          <p:cNvSpPr>
            <a:spLocks noChangeShapeType="1"/>
          </p:cNvSpPr>
          <p:nvPr/>
        </p:nvSpPr>
        <p:spPr bwMode="auto">
          <a:xfrm>
            <a:off x="6264275" y="4027488"/>
            <a:ext cx="0" cy="11557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73" name="Line 29"/>
          <p:cNvSpPr>
            <a:spLocks noChangeShapeType="1"/>
          </p:cNvSpPr>
          <p:nvPr/>
        </p:nvSpPr>
        <p:spPr bwMode="auto">
          <a:xfrm>
            <a:off x="6559550" y="4027488"/>
            <a:ext cx="0" cy="11557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74" name="Line 30"/>
          <p:cNvSpPr>
            <a:spLocks noChangeShapeType="1"/>
          </p:cNvSpPr>
          <p:nvPr/>
        </p:nvSpPr>
        <p:spPr bwMode="auto">
          <a:xfrm>
            <a:off x="6405563" y="1644650"/>
            <a:ext cx="0" cy="353853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7775" name="Group 31"/>
          <p:cNvGrpSpPr>
            <a:grpSpLocks/>
          </p:cNvGrpSpPr>
          <p:nvPr/>
        </p:nvGrpSpPr>
        <p:grpSpPr bwMode="auto">
          <a:xfrm>
            <a:off x="5000625" y="2832100"/>
            <a:ext cx="3270250" cy="2674938"/>
            <a:chOff x="3150" y="1784"/>
            <a:chExt cx="2060" cy="1685"/>
          </a:xfrm>
        </p:grpSpPr>
        <p:sp>
          <p:nvSpPr>
            <p:cNvPr id="287776" name="Line 32"/>
            <p:cNvSpPr>
              <a:spLocks noChangeShapeType="1"/>
            </p:cNvSpPr>
            <p:nvPr/>
          </p:nvSpPr>
          <p:spPr bwMode="auto">
            <a:xfrm>
              <a:off x="3285" y="1854"/>
              <a:ext cx="0" cy="16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77" name="Rectangle 33"/>
            <p:cNvSpPr>
              <a:spLocks noChangeArrowheads="1"/>
            </p:cNvSpPr>
            <p:nvPr/>
          </p:nvSpPr>
          <p:spPr bwMode="auto">
            <a:xfrm>
              <a:off x="3276" y="1784"/>
              <a:ext cx="21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F</a:t>
              </a:r>
            </a:p>
          </p:txBody>
        </p:sp>
        <p:sp>
          <p:nvSpPr>
            <p:cNvPr id="287778" name="Rectangle 34"/>
            <p:cNvSpPr>
              <a:spLocks noChangeArrowheads="1"/>
            </p:cNvSpPr>
            <p:nvPr/>
          </p:nvSpPr>
          <p:spPr bwMode="auto">
            <a:xfrm>
              <a:off x="5052" y="3223"/>
              <a:ext cx="1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t</a:t>
              </a:r>
            </a:p>
          </p:txBody>
        </p:sp>
        <p:sp>
          <p:nvSpPr>
            <p:cNvPr id="287779" name="Line 35"/>
            <p:cNvSpPr>
              <a:spLocks noChangeShapeType="1"/>
            </p:cNvSpPr>
            <p:nvPr/>
          </p:nvSpPr>
          <p:spPr bwMode="auto">
            <a:xfrm>
              <a:off x="3150" y="3324"/>
              <a:ext cx="19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7780" name="Line 36"/>
          <p:cNvSpPr>
            <a:spLocks noChangeShapeType="1"/>
          </p:cNvSpPr>
          <p:nvPr/>
        </p:nvSpPr>
        <p:spPr bwMode="auto">
          <a:xfrm>
            <a:off x="6046788" y="5530850"/>
            <a:ext cx="0" cy="1127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81" name="Line 37"/>
          <p:cNvSpPr>
            <a:spLocks noChangeShapeType="1"/>
          </p:cNvSpPr>
          <p:nvPr/>
        </p:nvSpPr>
        <p:spPr bwMode="auto">
          <a:xfrm>
            <a:off x="6819900" y="5516563"/>
            <a:ext cx="0" cy="112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82" name="Rectangle 38"/>
          <p:cNvSpPr>
            <a:spLocks noChangeArrowheads="1"/>
          </p:cNvSpPr>
          <p:nvPr/>
        </p:nvSpPr>
        <p:spPr bwMode="auto">
          <a:xfrm>
            <a:off x="5902325" y="5659438"/>
            <a:ext cx="333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287783" name="Rectangle 39"/>
          <p:cNvSpPr>
            <a:spLocks noChangeArrowheads="1"/>
          </p:cNvSpPr>
          <p:nvPr/>
        </p:nvSpPr>
        <p:spPr bwMode="auto">
          <a:xfrm>
            <a:off x="6704013" y="5656263"/>
            <a:ext cx="29686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287784" name="Rectangle 40"/>
          <p:cNvSpPr>
            <a:spLocks noChangeArrowheads="1"/>
          </p:cNvSpPr>
          <p:nvPr/>
        </p:nvSpPr>
        <p:spPr bwMode="auto">
          <a:xfrm>
            <a:off x="6218238" y="5389563"/>
            <a:ext cx="4762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sz="2000" i="1">
                <a:solidFill>
                  <a:schemeClr val="tx2"/>
                </a:solidFill>
              </a:rPr>
              <a:t>t </a:t>
            </a:r>
          </a:p>
        </p:txBody>
      </p:sp>
      <p:sp>
        <p:nvSpPr>
          <p:cNvPr id="287785" name="Rectangle 41"/>
          <p:cNvSpPr>
            <a:spLocks noChangeArrowheads="1"/>
          </p:cNvSpPr>
          <p:nvPr/>
        </p:nvSpPr>
        <p:spPr bwMode="auto">
          <a:xfrm>
            <a:off x="3154363" y="3635375"/>
            <a:ext cx="1422400" cy="363538"/>
          </a:xfrm>
          <a:prstGeom prst="rect">
            <a:avLst/>
          </a:prstGeom>
          <a:solidFill>
            <a:srgbClr val="0080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accent1"/>
                </a:solidFill>
              </a:rPr>
              <a:t>Luas sama</a:t>
            </a:r>
          </a:p>
        </p:txBody>
      </p:sp>
      <p:sp>
        <p:nvSpPr>
          <p:cNvPr id="287786" name="Line 42"/>
          <p:cNvSpPr>
            <a:spLocks noChangeShapeType="1"/>
          </p:cNvSpPr>
          <p:nvPr/>
        </p:nvSpPr>
        <p:spPr bwMode="auto">
          <a:xfrm flipV="1">
            <a:off x="4586288" y="3459163"/>
            <a:ext cx="1573212" cy="352425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87" name="Line 43"/>
          <p:cNvSpPr>
            <a:spLocks noChangeShapeType="1"/>
          </p:cNvSpPr>
          <p:nvPr/>
        </p:nvSpPr>
        <p:spPr bwMode="auto">
          <a:xfrm flipH="1">
            <a:off x="2746375" y="3843338"/>
            <a:ext cx="366713" cy="401637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88" name="Rectangle 44"/>
          <p:cNvSpPr>
            <a:spLocks noChangeArrowheads="1"/>
          </p:cNvSpPr>
          <p:nvPr/>
        </p:nvSpPr>
        <p:spPr bwMode="auto">
          <a:xfrm>
            <a:off x="1311275" y="5678488"/>
            <a:ext cx="198596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/>
              <a:t> besar, </a:t>
            </a:r>
            <a:r>
              <a:rPr lang="en-US" sz="20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sz="2000"/>
              <a:t> kecil</a:t>
            </a:r>
          </a:p>
        </p:txBody>
      </p:sp>
      <p:sp>
        <p:nvSpPr>
          <p:cNvPr id="287789" name="Rectangle 45"/>
          <p:cNvSpPr>
            <a:spLocks noChangeArrowheads="1"/>
          </p:cNvSpPr>
          <p:nvPr/>
        </p:nvSpPr>
        <p:spPr bwMode="auto">
          <a:xfrm>
            <a:off x="5634038" y="5973763"/>
            <a:ext cx="198596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/>
              <a:t> kecil, </a:t>
            </a:r>
            <a:r>
              <a:rPr lang="en-US" sz="20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sz="2000"/>
              <a:t> besar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Gaya dan Impuls</a:t>
            </a:r>
          </a:p>
        </p:txBody>
      </p:sp>
      <p:grpSp>
        <p:nvGrpSpPr>
          <p:cNvPr id="288773" name="Group 5"/>
          <p:cNvGrpSpPr>
            <a:grpSpLocks/>
          </p:cNvGrpSpPr>
          <p:nvPr/>
        </p:nvGrpSpPr>
        <p:grpSpPr bwMode="auto">
          <a:xfrm>
            <a:off x="1789113" y="4243388"/>
            <a:ext cx="949325" cy="381000"/>
            <a:chOff x="1127" y="2673"/>
            <a:chExt cx="598" cy="240"/>
          </a:xfrm>
        </p:grpSpPr>
        <p:sp>
          <p:nvSpPr>
            <p:cNvPr id="288774" name="Arc 6"/>
            <p:cNvSpPr>
              <a:spLocks/>
            </p:cNvSpPr>
            <p:nvPr/>
          </p:nvSpPr>
          <p:spPr bwMode="auto">
            <a:xfrm>
              <a:off x="1425" y="2673"/>
              <a:ext cx="300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1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4" y="0"/>
                    <a:pt x="21550" y="9615"/>
                    <a:pt x="21599" y="2151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4" y="0"/>
                    <a:pt x="21550" y="9615"/>
                    <a:pt x="21599" y="2151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DE3BA"/>
            </a:solidFill>
            <a:ln w="25400" cap="rnd">
              <a:solidFill>
                <a:srgbClr val="FE9B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75" name="Arc 7"/>
            <p:cNvSpPr>
              <a:spLocks/>
            </p:cNvSpPr>
            <p:nvPr/>
          </p:nvSpPr>
          <p:spPr bwMode="auto">
            <a:xfrm>
              <a:off x="1127" y="2673"/>
              <a:ext cx="300" cy="240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21599"/>
                <a:gd name="T1" fmla="*/ 21420 h 21600"/>
                <a:gd name="T2" fmla="*/ 21527 w 21599"/>
                <a:gd name="T3" fmla="*/ 0 h 21600"/>
                <a:gd name="T4" fmla="*/ 21599 w 2159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-1" y="21419"/>
                  </a:moveTo>
                  <a:cubicBezTo>
                    <a:pt x="98" y="9589"/>
                    <a:pt x="9696" y="39"/>
                    <a:pt x="21527" y="0"/>
                  </a:cubicBezTo>
                </a:path>
                <a:path w="21599" h="21600" stroke="0" extrusionOk="0">
                  <a:moveTo>
                    <a:pt x="-1" y="21419"/>
                  </a:moveTo>
                  <a:cubicBezTo>
                    <a:pt x="98" y="9589"/>
                    <a:pt x="9696" y="39"/>
                    <a:pt x="21527" y="0"/>
                  </a:cubicBezTo>
                  <a:lnTo>
                    <a:pt x="21599" y="21600"/>
                  </a:lnTo>
                  <a:close/>
                </a:path>
              </a:pathLst>
            </a:custGeom>
            <a:solidFill>
              <a:srgbClr val="FDE3BA"/>
            </a:solidFill>
            <a:ln w="25400" cap="rnd">
              <a:solidFill>
                <a:srgbClr val="FE9B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8776" name="Freeform 8"/>
          <p:cNvSpPr>
            <a:spLocks/>
          </p:cNvSpPr>
          <p:nvPr/>
        </p:nvSpPr>
        <p:spPr bwMode="auto">
          <a:xfrm>
            <a:off x="1047750" y="4595813"/>
            <a:ext cx="2500313" cy="603250"/>
          </a:xfrm>
          <a:custGeom>
            <a:avLst/>
            <a:gdLst/>
            <a:ahLst/>
            <a:cxnLst>
              <a:cxn ang="0">
                <a:pos x="454" y="7"/>
              </a:cxn>
              <a:cxn ang="0">
                <a:pos x="449" y="22"/>
              </a:cxn>
              <a:cxn ang="0">
                <a:pos x="449" y="36"/>
              </a:cxn>
              <a:cxn ang="0">
                <a:pos x="443" y="51"/>
              </a:cxn>
              <a:cxn ang="0">
                <a:pos x="443" y="66"/>
              </a:cxn>
              <a:cxn ang="0">
                <a:pos x="438" y="80"/>
              </a:cxn>
              <a:cxn ang="0">
                <a:pos x="432" y="95"/>
              </a:cxn>
              <a:cxn ang="0">
                <a:pos x="427" y="109"/>
              </a:cxn>
              <a:cxn ang="0">
                <a:pos x="427" y="124"/>
              </a:cxn>
              <a:cxn ang="0">
                <a:pos x="421" y="138"/>
              </a:cxn>
              <a:cxn ang="0">
                <a:pos x="416" y="153"/>
              </a:cxn>
              <a:cxn ang="0">
                <a:pos x="399" y="168"/>
              </a:cxn>
              <a:cxn ang="0">
                <a:pos x="394" y="182"/>
              </a:cxn>
              <a:cxn ang="0">
                <a:pos x="382" y="197"/>
              </a:cxn>
              <a:cxn ang="0">
                <a:pos x="371" y="211"/>
              </a:cxn>
              <a:cxn ang="0">
                <a:pos x="355" y="226"/>
              </a:cxn>
              <a:cxn ang="0">
                <a:pos x="338" y="241"/>
              </a:cxn>
              <a:cxn ang="0">
                <a:pos x="327" y="255"/>
              </a:cxn>
              <a:cxn ang="0">
                <a:pos x="310" y="270"/>
              </a:cxn>
              <a:cxn ang="0">
                <a:pos x="288" y="284"/>
              </a:cxn>
              <a:cxn ang="0">
                <a:pos x="266" y="299"/>
              </a:cxn>
              <a:cxn ang="0">
                <a:pos x="238" y="311"/>
              </a:cxn>
              <a:cxn ang="0">
                <a:pos x="216" y="326"/>
              </a:cxn>
              <a:cxn ang="0">
                <a:pos x="200" y="335"/>
              </a:cxn>
              <a:cxn ang="0">
                <a:pos x="200" y="328"/>
              </a:cxn>
              <a:cxn ang="0">
                <a:pos x="166" y="338"/>
              </a:cxn>
              <a:cxn ang="0">
                <a:pos x="139" y="347"/>
              </a:cxn>
              <a:cxn ang="0">
                <a:pos x="111" y="357"/>
              </a:cxn>
              <a:cxn ang="0">
                <a:pos x="83" y="364"/>
              </a:cxn>
              <a:cxn ang="0">
                <a:pos x="50" y="369"/>
              </a:cxn>
              <a:cxn ang="0">
                <a:pos x="17" y="377"/>
              </a:cxn>
              <a:cxn ang="0">
                <a:pos x="1574" y="377"/>
              </a:cxn>
              <a:cxn ang="0">
                <a:pos x="1557" y="377"/>
              </a:cxn>
              <a:cxn ang="0">
                <a:pos x="1524" y="377"/>
              </a:cxn>
              <a:cxn ang="0">
                <a:pos x="1491" y="369"/>
              </a:cxn>
              <a:cxn ang="0">
                <a:pos x="1458" y="367"/>
              </a:cxn>
              <a:cxn ang="0">
                <a:pos x="1424" y="362"/>
              </a:cxn>
              <a:cxn ang="0">
                <a:pos x="1391" y="352"/>
              </a:cxn>
              <a:cxn ang="0">
                <a:pos x="1358" y="343"/>
              </a:cxn>
              <a:cxn ang="0">
                <a:pos x="1330" y="330"/>
              </a:cxn>
              <a:cxn ang="0">
                <a:pos x="1302" y="318"/>
              </a:cxn>
              <a:cxn ang="0">
                <a:pos x="1275" y="309"/>
              </a:cxn>
              <a:cxn ang="0">
                <a:pos x="1253" y="294"/>
              </a:cxn>
              <a:cxn ang="0">
                <a:pos x="1241" y="279"/>
              </a:cxn>
              <a:cxn ang="0">
                <a:pos x="1225" y="265"/>
              </a:cxn>
              <a:cxn ang="0">
                <a:pos x="1203" y="250"/>
              </a:cxn>
              <a:cxn ang="0">
                <a:pos x="1181" y="236"/>
              </a:cxn>
              <a:cxn ang="0">
                <a:pos x="1169" y="221"/>
              </a:cxn>
              <a:cxn ang="0">
                <a:pos x="1158" y="207"/>
              </a:cxn>
              <a:cxn ang="0">
                <a:pos x="1147" y="192"/>
              </a:cxn>
              <a:cxn ang="0">
                <a:pos x="1136" y="177"/>
              </a:cxn>
              <a:cxn ang="0">
                <a:pos x="1120" y="163"/>
              </a:cxn>
              <a:cxn ang="0">
                <a:pos x="1114" y="148"/>
              </a:cxn>
              <a:cxn ang="0">
                <a:pos x="1108" y="134"/>
              </a:cxn>
              <a:cxn ang="0">
                <a:pos x="1103" y="119"/>
              </a:cxn>
              <a:cxn ang="0">
                <a:pos x="1097" y="104"/>
              </a:cxn>
              <a:cxn ang="0">
                <a:pos x="1097" y="90"/>
              </a:cxn>
              <a:cxn ang="0">
                <a:pos x="1086" y="75"/>
              </a:cxn>
              <a:cxn ang="0">
                <a:pos x="1086" y="61"/>
              </a:cxn>
              <a:cxn ang="0">
                <a:pos x="1081" y="46"/>
              </a:cxn>
              <a:cxn ang="0">
                <a:pos x="1081" y="32"/>
              </a:cxn>
              <a:cxn ang="0">
                <a:pos x="1075" y="17"/>
              </a:cxn>
              <a:cxn ang="0">
                <a:pos x="1075" y="2"/>
              </a:cxn>
            </a:cxnLst>
            <a:rect l="0" t="0" r="r" b="b"/>
            <a:pathLst>
              <a:path w="1575" h="380">
                <a:moveTo>
                  <a:pt x="443" y="0"/>
                </a:moveTo>
                <a:lnTo>
                  <a:pt x="454" y="7"/>
                </a:lnTo>
                <a:lnTo>
                  <a:pt x="449" y="15"/>
                </a:lnTo>
                <a:lnTo>
                  <a:pt x="449" y="22"/>
                </a:lnTo>
                <a:lnTo>
                  <a:pt x="449" y="29"/>
                </a:lnTo>
                <a:lnTo>
                  <a:pt x="449" y="36"/>
                </a:lnTo>
                <a:lnTo>
                  <a:pt x="443" y="44"/>
                </a:lnTo>
                <a:lnTo>
                  <a:pt x="443" y="51"/>
                </a:lnTo>
                <a:lnTo>
                  <a:pt x="443" y="58"/>
                </a:lnTo>
                <a:lnTo>
                  <a:pt x="443" y="66"/>
                </a:lnTo>
                <a:lnTo>
                  <a:pt x="443" y="73"/>
                </a:lnTo>
                <a:lnTo>
                  <a:pt x="438" y="80"/>
                </a:lnTo>
                <a:lnTo>
                  <a:pt x="438" y="87"/>
                </a:lnTo>
                <a:lnTo>
                  <a:pt x="432" y="95"/>
                </a:lnTo>
                <a:lnTo>
                  <a:pt x="427" y="102"/>
                </a:lnTo>
                <a:lnTo>
                  <a:pt x="427" y="109"/>
                </a:lnTo>
                <a:lnTo>
                  <a:pt x="427" y="117"/>
                </a:lnTo>
                <a:lnTo>
                  <a:pt x="427" y="124"/>
                </a:lnTo>
                <a:lnTo>
                  <a:pt x="421" y="131"/>
                </a:lnTo>
                <a:lnTo>
                  <a:pt x="421" y="138"/>
                </a:lnTo>
                <a:lnTo>
                  <a:pt x="416" y="146"/>
                </a:lnTo>
                <a:lnTo>
                  <a:pt x="416" y="153"/>
                </a:lnTo>
                <a:lnTo>
                  <a:pt x="405" y="160"/>
                </a:lnTo>
                <a:lnTo>
                  <a:pt x="399" y="168"/>
                </a:lnTo>
                <a:lnTo>
                  <a:pt x="399" y="175"/>
                </a:lnTo>
                <a:lnTo>
                  <a:pt x="394" y="182"/>
                </a:lnTo>
                <a:lnTo>
                  <a:pt x="394" y="190"/>
                </a:lnTo>
                <a:lnTo>
                  <a:pt x="382" y="197"/>
                </a:lnTo>
                <a:lnTo>
                  <a:pt x="377" y="204"/>
                </a:lnTo>
                <a:lnTo>
                  <a:pt x="371" y="211"/>
                </a:lnTo>
                <a:lnTo>
                  <a:pt x="366" y="219"/>
                </a:lnTo>
                <a:lnTo>
                  <a:pt x="355" y="226"/>
                </a:lnTo>
                <a:lnTo>
                  <a:pt x="349" y="233"/>
                </a:lnTo>
                <a:lnTo>
                  <a:pt x="338" y="241"/>
                </a:lnTo>
                <a:lnTo>
                  <a:pt x="333" y="248"/>
                </a:lnTo>
                <a:lnTo>
                  <a:pt x="327" y="255"/>
                </a:lnTo>
                <a:lnTo>
                  <a:pt x="321" y="262"/>
                </a:lnTo>
                <a:lnTo>
                  <a:pt x="310" y="270"/>
                </a:lnTo>
                <a:lnTo>
                  <a:pt x="299" y="277"/>
                </a:lnTo>
                <a:lnTo>
                  <a:pt x="288" y="284"/>
                </a:lnTo>
                <a:lnTo>
                  <a:pt x="277" y="292"/>
                </a:lnTo>
                <a:lnTo>
                  <a:pt x="266" y="299"/>
                </a:lnTo>
                <a:lnTo>
                  <a:pt x="255" y="306"/>
                </a:lnTo>
                <a:lnTo>
                  <a:pt x="238" y="311"/>
                </a:lnTo>
                <a:lnTo>
                  <a:pt x="227" y="318"/>
                </a:lnTo>
                <a:lnTo>
                  <a:pt x="216" y="326"/>
                </a:lnTo>
                <a:lnTo>
                  <a:pt x="216" y="333"/>
                </a:lnTo>
                <a:lnTo>
                  <a:pt x="200" y="335"/>
                </a:lnTo>
                <a:lnTo>
                  <a:pt x="216" y="328"/>
                </a:lnTo>
                <a:lnTo>
                  <a:pt x="200" y="328"/>
                </a:lnTo>
                <a:lnTo>
                  <a:pt x="183" y="333"/>
                </a:lnTo>
                <a:lnTo>
                  <a:pt x="166" y="338"/>
                </a:lnTo>
                <a:lnTo>
                  <a:pt x="155" y="345"/>
                </a:lnTo>
                <a:lnTo>
                  <a:pt x="139" y="347"/>
                </a:lnTo>
                <a:lnTo>
                  <a:pt x="122" y="350"/>
                </a:lnTo>
                <a:lnTo>
                  <a:pt x="111" y="357"/>
                </a:lnTo>
                <a:lnTo>
                  <a:pt x="94" y="357"/>
                </a:lnTo>
                <a:lnTo>
                  <a:pt x="83" y="364"/>
                </a:lnTo>
                <a:lnTo>
                  <a:pt x="67" y="367"/>
                </a:lnTo>
                <a:lnTo>
                  <a:pt x="50" y="369"/>
                </a:lnTo>
                <a:lnTo>
                  <a:pt x="33" y="374"/>
                </a:lnTo>
                <a:lnTo>
                  <a:pt x="17" y="377"/>
                </a:lnTo>
                <a:lnTo>
                  <a:pt x="0" y="377"/>
                </a:lnTo>
                <a:lnTo>
                  <a:pt x="1574" y="377"/>
                </a:lnTo>
                <a:lnTo>
                  <a:pt x="1574" y="379"/>
                </a:lnTo>
                <a:lnTo>
                  <a:pt x="1557" y="377"/>
                </a:lnTo>
                <a:lnTo>
                  <a:pt x="1541" y="377"/>
                </a:lnTo>
                <a:lnTo>
                  <a:pt x="1524" y="377"/>
                </a:lnTo>
                <a:lnTo>
                  <a:pt x="1507" y="374"/>
                </a:lnTo>
                <a:lnTo>
                  <a:pt x="1491" y="369"/>
                </a:lnTo>
                <a:lnTo>
                  <a:pt x="1474" y="367"/>
                </a:lnTo>
                <a:lnTo>
                  <a:pt x="1458" y="367"/>
                </a:lnTo>
                <a:lnTo>
                  <a:pt x="1441" y="364"/>
                </a:lnTo>
                <a:lnTo>
                  <a:pt x="1424" y="362"/>
                </a:lnTo>
                <a:lnTo>
                  <a:pt x="1408" y="357"/>
                </a:lnTo>
                <a:lnTo>
                  <a:pt x="1391" y="352"/>
                </a:lnTo>
                <a:lnTo>
                  <a:pt x="1374" y="347"/>
                </a:lnTo>
                <a:lnTo>
                  <a:pt x="1358" y="343"/>
                </a:lnTo>
                <a:lnTo>
                  <a:pt x="1341" y="338"/>
                </a:lnTo>
                <a:lnTo>
                  <a:pt x="1330" y="330"/>
                </a:lnTo>
                <a:lnTo>
                  <a:pt x="1314" y="326"/>
                </a:lnTo>
                <a:lnTo>
                  <a:pt x="1302" y="318"/>
                </a:lnTo>
                <a:lnTo>
                  <a:pt x="1286" y="316"/>
                </a:lnTo>
                <a:lnTo>
                  <a:pt x="1275" y="309"/>
                </a:lnTo>
                <a:lnTo>
                  <a:pt x="1264" y="301"/>
                </a:lnTo>
                <a:lnTo>
                  <a:pt x="1253" y="294"/>
                </a:lnTo>
                <a:lnTo>
                  <a:pt x="1247" y="287"/>
                </a:lnTo>
                <a:lnTo>
                  <a:pt x="1241" y="279"/>
                </a:lnTo>
                <a:lnTo>
                  <a:pt x="1230" y="272"/>
                </a:lnTo>
                <a:lnTo>
                  <a:pt x="1225" y="265"/>
                </a:lnTo>
                <a:lnTo>
                  <a:pt x="1214" y="258"/>
                </a:lnTo>
                <a:lnTo>
                  <a:pt x="1203" y="250"/>
                </a:lnTo>
                <a:lnTo>
                  <a:pt x="1192" y="243"/>
                </a:lnTo>
                <a:lnTo>
                  <a:pt x="1181" y="236"/>
                </a:lnTo>
                <a:lnTo>
                  <a:pt x="1175" y="228"/>
                </a:lnTo>
                <a:lnTo>
                  <a:pt x="1169" y="221"/>
                </a:lnTo>
                <a:lnTo>
                  <a:pt x="1164" y="214"/>
                </a:lnTo>
                <a:lnTo>
                  <a:pt x="1158" y="207"/>
                </a:lnTo>
                <a:lnTo>
                  <a:pt x="1153" y="199"/>
                </a:lnTo>
                <a:lnTo>
                  <a:pt x="1147" y="192"/>
                </a:lnTo>
                <a:lnTo>
                  <a:pt x="1142" y="185"/>
                </a:lnTo>
                <a:lnTo>
                  <a:pt x="1136" y="177"/>
                </a:lnTo>
                <a:lnTo>
                  <a:pt x="1125" y="170"/>
                </a:lnTo>
                <a:lnTo>
                  <a:pt x="1120" y="163"/>
                </a:lnTo>
                <a:lnTo>
                  <a:pt x="1120" y="155"/>
                </a:lnTo>
                <a:lnTo>
                  <a:pt x="1114" y="148"/>
                </a:lnTo>
                <a:lnTo>
                  <a:pt x="1108" y="141"/>
                </a:lnTo>
                <a:lnTo>
                  <a:pt x="1108" y="134"/>
                </a:lnTo>
                <a:lnTo>
                  <a:pt x="1108" y="126"/>
                </a:lnTo>
                <a:lnTo>
                  <a:pt x="1103" y="119"/>
                </a:lnTo>
                <a:lnTo>
                  <a:pt x="1103" y="112"/>
                </a:lnTo>
                <a:lnTo>
                  <a:pt x="1097" y="104"/>
                </a:lnTo>
                <a:lnTo>
                  <a:pt x="1097" y="97"/>
                </a:lnTo>
                <a:lnTo>
                  <a:pt x="1097" y="90"/>
                </a:lnTo>
                <a:lnTo>
                  <a:pt x="1092" y="83"/>
                </a:lnTo>
                <a:lnTo>
                  <a:pt x="1086" y="75"/>
                </a:lnTo>
                <a:lnTo>
                  <a:pt x="1086" y="68"/>
                </a:lnTo>
                <a:lnTo>
                  <a:pt x="1086" y="61"/>
                </a:lnTo>
                <a:lnTo>
                  <a:pt x="1081" y="53"/>
                </a:lnTo>
                <a:lnTo>
                  <a:pt x="1081" y="46"/>
                </a:lnTo>
                <a:lnTo>
                  <a:pt x="1081" y="39"/>
                </a:lnTo>
                <a:lnTo>
                  <a:pt x="1081" y="32"/>
                </a:lnTo>
                <a:lnTo>
                  <a:pt x="1081" y="24"/>
                </a:lnTo>
                <a:lnTo>
                  <a:pt x="1075" y="17"/>
                </a:lnTo>
                <a:lnTo>
                  <a:pt x="1075" y="10"/>
                </a:lnTo>
                <a:lnTo>
                  <a:pt x="1075" y="2"/>
                </a:lnTo>
              </a:path>
            </a:pathLst>
          </a:custGeom>
          <a:solidFill>
            <a:srgbClr val="FDE3BA"/>
          </a:solidFill>
          <a:ln w="25400" cap="rnd" cmpd="sng">
            <a:solidFill>
              <a:srgbClr val="FE9B0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8777" name="Line 9"/>
          <p:cNvSpPr>
            <a:spLocks noChangeShapeType="1"/>
          </p:cNvSpPr>
          <p:nvPr/>
        </p:nvSpPr>
        <p:spPr bwMode="auto">
          <a:xfrm>
            <a:off x="1022350" y="5292725"/>
            <a:ext cx="0" cy="1127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778" name="Line 10"/>
          <p:cNvSpPr>
            <a:spLocks noChangeShapeType="1"/>
          </p:cNvSpPr>
          <p:nvPr/>
        </p:nvSpPr>
        <p:spPr bwMode="auto">
          <a:xfrm>
            <a:off x="3581400" y="5292725"/>
            <a:ext cx="0" cy="1127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779" name="Line 11"/>
          <p:cNvSpPr>
            <a:spLocks noChangeShapeType="1"/>
          </p:cNvSpPr>
          <p:nvPr/>
        </p:nvSpPr>
        <p:spPr bwMode="auto">
          <a:xfrm>
            <a:off x="2606675" y="5348288"/>
            <a:ext cx="962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780" name="Line 12"/>
          <p:cNvSpPr>
            <a:spLocks noChangeShapeType="1"/>
          </p:cNvSpPr>
          <p:nvPr/>
        </p:nvSpPr>
        <p:spPr bwMode="auto">
          <a:xfrm>
            <a:off x="1049338" y="5348288"/>
            <a:ext cx="962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781" name="Rectangle 13"/>
          <p:cNvSpPr>
            <a:spLocks noChangeArrowheads="1"/>
          </p:cNvSpPr>
          <p:nvPr/>
        </p:nvSpPr>
        <p:spPr bwMode="auto">
          <a:xfrm>
            <a:off x="879475" y="5421313"/>
            <a:ext cx="333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288782" name="Rectangle 14"/>
          <p:cNvSpPr>
            <a:spLocks noChangeArrowheads="1"/>
          </p:cNvSpPr>
          <p:nvPr/>
        </p:nvSpPr>
        <p:spPr bwMode="auto">
          <a:xfrm>
            <a:off x="3467100" y="5432425"/>
            <a:ext cx="2968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288783" name="Rectangle 15"/>
          <p:cNvSpPr>
            <a:spLocks noChangeArrowheads="1"/>
          </p:cNvSpPr>
          <p:nvPr/>
        </p:nvSpPr>
        <p:spPr bwMode="auto">
          <a:xfrm>
            <a:off x="2066925" y="5237163"/>
            <a:ext cx="4762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sz="2000" i="1">
                <a:solidFill>
                  <a:schemeClr val="tx2"/>
                </a:solidFill>
              </a:rPr>
              <a:t>t </a:t>
            </a:r>
          </a:p>
        </p:txBody>
      </p:sp>
      <p:sp>
        <p:nvSpPr>
          <p:cNvPr id="288784" name="Line 16"/>
          <p:cNvSpPr>
            <a:spLocks noChangeShapeType="1"/>
          </p:cNvSpPr>
          <p:nvPr/>
        </p:nvSpPr>
        <p:spPr bwMode="auto">
          <a:xfrm>
            <a:off x="1733550" y="4889500"/>
            <a:ext cx="0" cy="2714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785" name="Line 17"/>
          <p:cNvSpPr>
            <a:spLocks noChangeShapeType="1"/>
          </p:cNvSpPr>
          <p:nvPr/>
        </p:nvSpPr>
        <p:spPr bwMode="auto">
          <a:xfrm>
            <a:off x="2809875" y="4889500"/>
            <a:ext cx="0" cy="2714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786" name="Line 18"/>
          <p:cNvSpPr>
            <a:spLocks noChangeShapeType="1"/>
          </p:cNvSpPr>
          <p:nvPr/>
        </p:nvSpPr>
        <p:spPr bwMode="auto">
          <a:xfrm>
            <a:off x="2249488" y="4249738"/>
            <a:ext cx="0" cy="91122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787" name="Line 19"/>
          <p:cNvSpPr>
            <a:spLocks noChangeShapeType="1"/>
          </p:cNvSpPr>
          <p:nvPr/>
        </p:nvSpPr>
        <p:spPr bwMode="auto">
          <a:xfrm>
            <a:off x="1004888" y="3752850"/>
            <a:ext cx="0" cy="170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788" name="Rectangle 20"/>
          <p:cNvSpPr>
            <a:spLocks noChangeArrowheads="1"/>
          </p:cNvSpPr>
          <p:nvPr/>
        </p:nvSpPr>
        <p:spPr bwMode="auto">
          <a:xfrm>
            <a:off x="992188" y="3657600"/>
            <a:ext cx="3365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288789" name="Rectangle 21"/>
          <p:cNvSpPr>
            <a:spLocks noChangeArrowheads="1"/>
          </p:cNvSpPr>
          <p:nvPr/>
        </p:nvSpPr>
        <p:spPr bwMode="auto">
          <a:xfrm>
            <a:off x="3811588" y="5183188"/>
            <a:ext cx="2508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</a:p>
        </p:txBody>
      </p:sp>
      <p:sp>
        <p:nvSpPr>
          <p:cNvPr id="288790" name="Line 22"/>
          <p:cNvSpPr>
            <a:spLocks noChangeShapeType="1"/>
          </p:cNvSpPr>
          <p:nvPr/>
        </p:nvSpPr>
        <p:spPr bwMode="auto">
          <a:xfrm>
            <a:off x="790575" y="5229225"/>
            <a:ext cx="30210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8791" name="Group 23"/>
          <p:cNvGrpSpPr>
            <a:grpSpLocks/>
          </p:cNvGrpSpPr>
          <p:nvPr/>
        </p:nvGrpSpPr>
        <p:grpSpPr bwMode="auto">
          <a:xfrm>
            <a:off x="6300788" y="1614488"/>
            <a:ext cx="222250" cy="1487487"/>
            <a:chOff x="3969" y="1017"/>
            <a:chExt cx="140" cy="937"/>
          </a:xfrm>
        </p:grpSpPr>
        <p:sp>
          <p:nvSpPr>
            <p:cNvPr id="288792" name="Arc 24"/>
            <p:cNvSpPr>
              <a:spLocks/>
            </p:cNvSpPr>
            <p:nvPr/>
          </p:nvSpPr>
          <p:spPr bwMode="auto">
            <a:xfrm>
              <a:off x="4038" y="1017"/>
              <a:ext cx="71" cy="937"/>
            </a:xfrm>
            <a:custGeom>
              <a:avLst/>
              <a:gdLst>
                <a:gd name="G0" fmla="+- 309 0 0"/>
                <a:gd name="G1" fmla="+- 21600 0 0"/>
                <a:gd name="G2" fmla="+- 21600 0 0"/>
                <a:gd name="T0" fmla="*/ 0 w 21909"/>
                <a:gd name="T1" fmla="*/ 2 h 21600"/>
                <a:gd name="T2" fmla="*/ 21909 w 21909"/>
                <a:gd name="T3" fmla="*/ 21600 h 21600"/>
                <a:gd name="T4" fmla="*/ 309 w 2190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09" h="21600" fill="none" extrusionOk="0">
                  <a:moveTo>
                    <a:pt x="0" y="2"/>
                  </a:moveTo>
                  <a:cubicBezTo>
                    <a:pt x="102" y="0"/>
                    <a:pt x="205" y="-1"/>
                    <a:pt x="309" y="0"/>
                  </a:cubicBezTo>
                  <a:cubicBezTo>
                    <a:pt x="12238" y="0"/>
                    <a:pt x="21909" y="9670"/>
                    <a:pt x="21909" y="21600"/>
                  </a:cubicBezTo>
                </a:path>
                <a:path w="21909" h="21600" stroke="0" extrusionOk="0">
                  <a:moveTo>
                    <a:pt x="0" y="2"/>
                  </a:moveTo>
                  <a:cubicBezTo>
                    <a:pt x="102" y="0"/>
                    <a:pt x="205" y="-1"/>
                    <a:pt x="309" y="0"/>
                  </a:cubicBezTo>
                  <a:cubicBezTo>
                    <a:pt x="12238" y="0"/>
                    <a:pt x="21909" y="9670"/>
                    <a:pt x="21909" y="21600"/>
                  </a:cubicBezTo>
                  <a:lnTo>
                    <a:pt x="309" y="21600"/>
                  </a:lnTo>
                  <a:close/>
                </a:path>
              </a:pathLst>
            </a:custGeom>
            <a:solidFill>
              <a:srgbClr val="FDE3BA"/>
            </a:solidFill>
            <a:ln w="25400" cap="rnd">
              <a:solidFill>
                <a:srgbClr val="FE9B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93" name="Arc 25"/>
            <p:cNvSpPr>
              <a:spLocks/>
            </p:cNvSpPr>
            <p:nvPr/>
          </p:nvSpPr>
          <p:spPr bwMode="auto">
            <a:xfrm>
              <a:off x="3969" y="1017"/>
              <a:ext cx="71" cy="937"/>
            </a:xfrm>
            <a:custGeom>
              <a:avLst/>
              <a:gdLst>
                <a:gd name="G0" fmla="+- 21600 0 0"/>
                <a:gd name="G1" fmla="+- 21598 0 0"/>
                <a:gd name="G2" fmla="+- 21600 0 0"/>
                <a:gd name="T0" fmla="*/ 0 w 21600"/>
                <a:gd name="T1" fmla="*/ 21575 h 21598"/>
                <a:gd name="T2" fmla="*/ 21296 w 21600"/>
                <a:gd name="T3" fmla="*/ 0 h 21598"/>
                <a:gd name="T4" fmla="*/ 21600 w 21600"/>
                <a:gd name="T5" fmla="*/ 21598 h 21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8" fill="none" extrusionOk="0">
                  <a:moveTo>
                    <a:pt x="0" y="21575"/>
                  </a:moveTo>
                  <a:cubicBezTo>
                    <a:pt x="12" y="9773"/>
                    <a:pt x="9495" y="166"/>
                    <a:pt x="21296" y="0"/>
                  </a:cubicBezTo>
                </a:path>
                <a:path w="21600" h="21598" stroke="0" extrusionOk="0">
                  <a:moveTo>
                    <a:pt x="0" y="21575"/>
                  </a:moveTo>
                  <a:cubicBezTo>
                    <a:pt x="12" y="9773"/>
                    <a:pt x="9495" y="166"/>
                    <a:pt x="21296" y="0"/>
                  </a:cubicBezTo>
                  <a:lnTo>
                    <a:pt x="21600" y="21598"/>
                  </a:lnTo>
                  <a:close/>
                </a:path>
              </a:pathLst>
            </a:custGeom>
            <a:solidFill>
              <a:srgbClr val="FDE3BA"/>
            </a:solidFill>
            <a:ln w="25400" cap="rnd">
              <a:solidFill>
                <a:srgbClr val="FE9B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8794" name="Freeform 26"/>
          <p:cNvSpPr>
            <a:spLocks/>
          </p:cNvSpPr>
          <p:nvPr/>
        </p:nvSpPr>
        <p:spPr bwMode="auto">
          <a:xfrm>
            <a:off x="6075363" y="3008313"/>
            <a:ext cx="688975" cy="2244725"/>
          </a:xfrm>
          <a:custGeom>
            <a:avLst/>
            <a:gdLst/>
            <a:ahLst/>
            <a:cxnLst>
              <a:cxn ang="0">
                <a:pos x="125" y="27"/>
              </a:cxn>
              <a:cxn ang="0">
                <a:pos x="123" y="82"/>
              </a:cxn>
              <a:cxn ang="0">
                <a:pos x="123" y="136"/>
              </a:cxn>
              <a:cxn ang="0">
                <a:pos x="122" y="190"/>
              </a:cxn>
              <a:cxn ang="0">
                <a:pos x="122" y="245"/>
              </a:cxn>
              <a:cxn ang="0">
                <a:pos x="120" y="299"/>
              </a:cxn>
              <a:cxn ang="0">
                <a:pos x="119" y="353"/>
              </a:cxn>
              <a:cxn ang="0">
                <a:pos x="117" y="408"/>
              </a:cxn>
              <a:cxn ang="0">
                <a:pos x="117" y="462"/>
              </a:cxn>
              <a:cxn ang="0">
                <a:pos x="116" y="516"/>
              </a:cxn>
              <a:cxn ang="0">
                <a:pos x="114" y="571"/>
              </a:cxn>
              <a:cxn ang="0">
                <a:pos x="110" y="625"/>
              </a:cxn>
              <a:cxn ang="0">
                <a:pos x="108" y="679"/>
              </a:cxn>
              <a:cxn ang="0">
                <a:pos x="105" y="734"/>
              </a:cxn>
              <a:cxn ang="0">
                <a:pos x="102" y="788"/>
              </a:cxn>
              <a:cxn ang="0">
                <a:pos x="98" y="842"/>
              </a:cxn>
              <a:cxn ang="0">
                <a:pos x="93" y="897"/>
              </a:cxn>
              <a:cxn ang="0">
                <a:pos x="90" y="951"/>
              </a:cxn>
              <a:cxn ang="0">
                <a:pos x="85" y="1005"/>
              </a:cxn>
              <a:cxn ang="0">
                <a:pos x="79" y="1060"/>
              </a:cxn>
              <a:cxn ang="0">
                <a:pos x="73" y="1114"/>
              </a:cxn>
              <a:cxn ang="0">
                <a:pos x="66" y="1159"/>
              </a:cxn>
              <a:cxn ang="0">
                <a:pos x="59" y="1214"/>
              </a:cxn>
              <a:cxn ang="0">
                <a:pos x="55" y="1250"/>
              </a:cxn>
              <a:cxn ang="0">
                <a:pos x="55" y="1223"/>
              </a:cxn>
              <a:cxn ang="0">
                <a:pos x="46" y="1259"/>
              </a:cxn>
              <a:cxn ang="0">
                <a:pos x="38" y="1295"/>
              </a:cxn>
              <a:cxn ang="0">
                <a:pos x="30" y="1331"/>
              </a:cxn>
              <a:cxn ang="0">
                <a:pos x="23" y="1359"/>
              </a:cxn>
              <a:cxn ang="0">
                <a:pos x="14" y="1377"/>
              </a:cxn>
              <a:cxn ang="0">
                <a:pos x="5" y="1404"/>
              </a:cxn>
              <a:cxn ang="0">
                <a:pos x="433" y="1404"/>
              </a:cxn>
              <a:cxn ang="0">
                <a:pos x="428" y="1404"/>
              </a:cxn>
              <a:cxn ang="0">
                <a:pos x="419" y="1404"/>
              </a:cxn>
              <a:cxn ang="0">
                <a:pos x="410" y="1377"/>
              </a:cxn>
              <a:cxn ang="0">
                <a:pos x="401" y="1368"/>
              </a:cxn>
              <a:cxn ang="0">
                <a:pos x="392" y="1350"/>
              </a:cxn>
              <a:cxn ang="0">
                <a:pos x="383" y="1313"/>
              </a:cxn>
              <a:cxn ang="0">
                <a:pos x="374" y="1277"/>
              </a:cxn>
              <a:cxn ang="0">
                <a:pos x="366" y="1232"/>
              </a:cxn>
              <a:cxn ang="0">
                <a:pos x="358" y="1187"/>
              </a:cxn>
              <a:cxn ang="0">
                <a:pos x="351" y="1150"/>
              </a:cxn>
              <a:cxn ang="0">
                <a:pos x="345" y="1096"/>
              </a:cxn>
              <a:cxn ang="0">
                <a:pos x="342" y="1042"/>
              </a:cxn>
              <a:cxn ang="0">
                <a:pos x="337" y="987"/>
              </a:cxn>
              <a:cxn ang="0">
                <a:pos x="331" y="933"/>
              </a:cxn>
              <a:cxn ang="0">
                <a:pos x="325" y="879"/>
              </a:cxn>
              <a:cxn ang="0">
                <a:pos x="322" y="824"/>
              </a:cxn>
              <a:cxn ang="0">
                <a:pos x="319" y="770"/>
              </a:cxn>
              <a:cxn ang="0">
                <a:pos x="316" y="716"/>
              </a:cxn>
              <a:cxn ang="0">
                <a:pos x="313" y="661"/>
              </a:cxn>
              <a:cxn ang="0">
                <a:pos x="308" y="607"/>
              </a:cxn>
              <a:cxn ang="0">
                <a:pos x="306" y="553"/>
              </a:cxn>
              <a:cxn ang="0">
                <a:pos x="305" y="498"/>
              </a:cxn>
              <a:cxn ang="0">
                <a:pos x="303" y="444"/>
              </a:cxn>
              <a:cxn ang="0">
                <a:pos x="302" y="389"/>
              </a:cxn>
              <a:cxn ang="0">
                <a:pos x="302" y="335"/>
              </a:cxn>
              <a:cxn ang="0">
                <a:pos x="299" y="281"/>
              </a:cxn>
              <a:cxn ang="0">
                <a:pos x="299" y="226"/>
              </a:cxn>
              <a:cxn ang="0">
                <a:pos x="297" y="172"/>
              </a:cxn>
              <a:cxn ang="0">
                <a:pos x="297" y="118"/>
              </a:cxn>
              <a:cxn ang="0">
                <a:pos x="296" y="63"/>
              </a:cxn>
              <a:cxn ang="0">
                <a:pos x="296" y="9"/>
              </a:cxn>
            </a:cxnLst>
            <a:rect l="0" t="0" r="r" b="b"/>
            <a:pathLst>
              <a:path w="434" h="1414">
                <a:moveTo>
                  <a:pt x="122" y="0"/>
                </a:moveTo>
                <a:lnTo>
                  <a:pt x="125" y="27"/>
                </a:lnTo>
                <a:lnTo>
                  <a:pt x="123" y="54"/>
                </a:lnTo>
                <a:lnTo>
                  <a:pt x="123" y="82"/>
                </a:lnTo>
                <a:lnTo>
                  <a:pt x="123" y="109"/>
                </a:lnTo>
                <a:lnTo>
                  <a:pt x="123" y="136"/>
                </a:lnTo>
                <a:lnTo>
                  <a:pt x="122" y="163"/>
                </a:lnTo>
                <a:lnTo>
                  <a:pt x="122" y="190"/>
                </a:lnTo>
                <a:lnTo>
                  <a:pt x="122" y="217"/>
                </a:lnTo>
                <a:lnTo>
                  <a:pt x="122" y="245"/>
                </a:lnTo>
                <a:lnTo>
                  <a:pt x="122" y="272"/>
                </a:lnTo>
                <a:lnTo>
                  <a:pt x="120" y="299"/>
                </a:lnTo>
                <a:lnTo>
                  <a:pt x="120" y="326"/>
                </a:lnTo>
                <a:lnTo>
                  <a:pt x="119" y="353"/>
                </a:lnTo>
                <a:lnTo>
                  <a:pt x="117" y="380"/>
                </a:lnTo>
                <a:lnTo>
                  <a:pt x="117" y="408"/>
                </a:lnTo>
                <a:lnTo>
                  <a:pt x="117" y="435"/>
                </a:lnTo>
                <a:lnTo>
                  <a:pt x="117" y="462"/>
                </a:lnTo>
                <a:lnTo>
                  <a:pt x="116" y="489"/>
                </a:lnTo>
                <a:lnTo>
                  <a:pt x="116" y="516"/>
                </a:lnTo>
                <a:lnTo>
                  <a:pt x="114" y="543"/>
                </a:lnTo>
                <a:lnTo>
                  <a:pt x="114" y="571"/>
                </a:lnTo>
                <a:lnTo>
                  <a:pt x="111" y="598"/>
                </a:lnTo>
                <a:lnTo>
                  <a:pt x="110" y="625"/>
                </a:lnTo>
                <a:lnTo>
                  <a:pt x="110" y="652"/>
                </a:lnTo>
                <a:lnTo>
                  <a:pt x="108" y="679"/>
                </a:lnTo>
                <a:lnTo>
                  <a:pt x="108" y="707"/>
                </a:lnTo>
                <a:lnTo>
                  <a:pt x="105" y="734"/>
                </a:lnTo>
                <a:lnTo>
                  <a:pt x="104" y="761"/>
                </a:lnTo>
                <a:lnTo>
                  <a:pt x="102" y="788"/>
                </a:lnTo>
                <a:lnTo>
                  <a:pt x="101" y="815"/>
                </a:lnTo>
                <a:lnTo>
                  <a:pt x="98" y="842"/>
                </a:lnTo>
                <a:lnTo>
                  <a:pt x="96" y="870"/>
                </a:lnTo>
                <a:lnTo>
                  <a:pt x="93" y="897"/>
                </a:lnTo>
                <a:lnTo>
                  <a:pt x="91" y="924"/>
                </a:lnTo>
                <a:lnTo>
                  <a:pt x="90" y="951"/>
                </a:lnTo>
                <a:lnTo>
                  <a:pt x="88" y="978"/>
                </a:lnTo>
                <a:lnTo>
                  <a:pt x="85" y="1005"/>
                </a:lnTo>
                <a:lnTo>
                  <a:pt x="82" y="1033"/>
                </a:lnTo>
                <a:lnTo>
                  <a:pt x="79" y="1060"/>
                </a:lnTo>
                <a:lnTo>
                  <a:pt x="76" y="1087"/>
                </a:lnTo>
                <a:lnTo>
                  <a:pt x="73" y="1114"/>
                </a:lnTo>
                <a:lnTo>
                  <a:pt x="70" y="1141"/>
                </a:lnTo>
                <a:lnTo>
                  <a:pt x="66" y="1159"/>
                </a:lnTo>
                <a:lnTo>
                  <a:pt x="63" y="1187"/>
                </a:lnTo>
                <a:lnTo>
                  <a:pt x="59" y="1214"/>
                </a:lnTo>
                <a:lnTo>
                  <a:pt x="59" y="1241"/>
                </a:lnTo>
                <a:lnTo>
                  <a:pt x="55" y="1250"/>
                </a:lnTo>
                <a:lnTo>
                  <a:pt x="59" y="1223"/>
                </a:lnTo>
                <a:lnTo>
                  <a:pt x="55" y="1223"/>
                </a:lnTo>
                <a:lnTo>
                  <a:pt x="50" y="1241"/>
                </a:lnTo>
                <a:lnTo>
                  <a:pt x="46" y="1259"/>
                </a:lnTo>
                <a:lnTo>
                  <a:pt x="43" y="1286"/>
                </a:lnTo>
                <a:lnTo>
                  <a:pt x="38" y="1295"/>
                </a:lnTo>
                <a:lnTo>
                  <a:pt x="34" y="1304"/>
                </a:lnTo>
                <a:lnTo>
                  <a:pt x="30" y="1331"/>
                </a:lnTo>
                <a:lnTo>
                  <a:pt x="26" y="1331"/>
                </a:lnTo>
                <a:lnTo>
                  <a:pt x="23" y="1359"/>
                </a:lnTo>
                <a:lnTo>
                  <a:pt x="18" y="1368"/>
                </a:lnTo>
                <a:lnTo>
                  <a:pt x="14" y="1377"/>
                </a:lnTo>
                <a:lnTo>
                  <a:pt x="9" y="1395"/>
                </a:lnTo>
                <a:lnTo>
                  <a:pt x="5" y="1404"/>
                </a:lnTo>
                <a:lnTo>
                  <a:pt x="0" y="1404"/>
                </a:lnTo>
                <a:lnTo>
                  <a:pt x="433" y="1404"/>
                </a:lnTo>
                <a:lnTo>
                  <a:pt x="433" y="1413"/>
                </a:lnTo>
                <a:lnTo>
                  <a:pt x="428" y="1404"/>
                </a:lnTo>
                <a:lnTo>
                  <a:pt x="424" y="1404"/>
                </a:lnTo>
                <a:lnTo>
                  <a:pt x="419" y="1404"/>
                </a:lnTo>
                <a:lnTo>
                  <a:pt x="415" y="1395"/>
                </a:lnTo>
                <a:lnTo>
                  <a:pt x="410" y="1377"/>
                </a:lnTo>
                <a:lnTo>
                  <a:pt x="406" y="1368"/>
                </a:lnTo>
                <a:lnTo>
                  <a:pt x="401" y="1368"/>
                </a:lnTo>
                <a:lnTo>
                  <a:pt x="396" y="1359"/>
                </a:lnTo>
                <a:lnTo>
                  <a:pt x="392" y="1350"/>
                </a:lnTo>
                <a:lnTo>
                  <a:pt x="387" y="1331"/>
                </a:lnTo>
                <a:lnTo>
                  <a:pt x="383" y="1313"/>
                </a:lnTo>
                <a:lnTo>
                  <a:pt x="378" y="1295"/>
                </a:lnTo>
                <a:lnTo>
                  <a:pt x="374" y="1277"/>
                </a:lnTo>
                <a:lnTo>
                  <a:pt x="369" y="1259"/>
                </a:lnTo>
                <a:lnTo>
                  <a:pt x="366" y="1232"/>
                </a:lnTo>
                <a:lnTo>
                  <a:pt x="361" y="1214"/>
                </a:lnTo>
                <a:lnTo>
                  <a:pt x="358" y="1187"/>
                </a:lnTo>
                <a:lnTo>
                  <a:pt x="354" y="1178"/>
                </a:lnTo>
                <a:lnTo>
                  <a:pt x="351" y="1150"/>
                </a:lnTo>
                <a:lnTo>
                  <a:pt x="348" y="1123"/>
                </a:lnTo>
                <a:lnTo>
                  <a:pt x="345" y="1096"/>
                </a:lnTo>
                <a:lnTo>
                  <a:pt x="343" y="1069"/>
                </a:lnTo>
                <a:lnTo>
                  <a:pt x="342" y="1042"/>
                </a:lnTo>
                <a:lnTo>
                  <a:pt x="338" y="1014"/>
                </a:lnTo>
                <a:lnTo>
                  <a:pt x="337" y="987"/>
                </a:lnTo>
                <a:lnTo>
                  <a:pt x="334" y="960"/>
                </a:lnTo>
                <a:lnTo>
                  <a:pt x="331" y="933"/>
                </a:lnTo>
                <a:lnTo>
                  <a:pt x="328" y="906"/>
                </a:lnTo>
                <a:lnTo>
                  <a:pt x="325" y="879"/>
                </a:lnTo>
                <a:lnTo>
                  <a:pt x="323" y="851"/>
                </a:lnTo>
                <a:lnTo>
                  <a:pt x="322" y="824"/>
                </a:lnTo>
                <a:lnTo>
                  <a:pt x="320" y="797"/>
                </a:lnTo>
                <a:lnTo>
                  <a:pt x="319" y="770"/>
                </a:lnTo>
                <a:lnTo>
                  <a:pt x="317" y="743"/>
                </a:lnTo>
                <a:lnTo>
                  <a:pt x="316" y="716"/>
                </a:lnTo>
                <a:lnTo>
                  <a:pt x="314" y="688"/>
                </a:lnTo>
                <a:lnTo>
                  <a:pt x="313" y="661"/>
                </a:lnTo>
                <a:lnTo>
                  <a:pt x="310" y="634"/>
                </a:lnTo>
                <a:lnTo>
                  <a:pt x="308" y="607"/>
                </a:lnTo>
                <a:lnTo>
                  <a:pt x="308" y="580"/>
                </a:lnTo>
                <a:lnTo>
                  <a:pt x="306" y="553"/>
                </a:lnTo>
                <a:lnTo>
                  <a:pt x="305" y="525"/>
                </a:lnTo>
                <a:lnTo>
                  <a:pt x="305" y="498"/>
                </a:lnTo>
                <a:lnTo>
                  <a:pt x="305" y="471"/>
                </a:lnTo>
                <a:lnTo>
                  <a:pt x="303" y="444"/>
                </a:lnTo>
                <a:lnTo>
                  <a:pt x="303" y="417"/>
                </a:lnTo>
                <a:lnTo>
                  <a:pt x="302" y="389"/>
                </a:lnTo>
                <a:lnTo>
                  <a:pt x="302" y="362"/>
                </a:lnTo>
                <a:lnTo>
                  <a:pt x="302" y="335"/>
                </a:lnTo>
                <a:lnTo>
                  <a:pt x="300" y="308"/>
                </a:lnTo>
                <a:lnTo>
                  <a:pt x="299" y="281"/>
                </a:lnTo>
                <a:lnTo>
                  <a:pt x="299" y="254"/>
                </a:lnTo>
                <a:lnTo>
                  <a:pt x="299" y="226"/>
                </a:lnTo>
                <a:lnTo>
                  <a:pt x="297" y="199"/>
                </a:lnTo>
                <a:lnTo>
                  <a:pt x="297" y="172"/>
                </a:lnTo>
                <a:lnTo>
                  <a:pt x="297" y="145"/>
                </a:lnTo>
                <a:lnTo>
                  <a:pt x="297" y="118"/>
                </a:lnTo>
                <a:lnTo>
                  <a:pt x="297" y="91"/>
                </a:lnTo>
                <a:lnTo>
                  <a:pt x="296" y="63"/>
                </a:lnTo>
                <a:lnTo>
                  <a:pt x="296" y="36"/>
                </a:lnTo>
                <a:lnTo>
                  <a:pt x="296" y="9"/>
                </a:lnTo>
              </a:path>
            </a:pathLst>
          </a:custGeom>
          <a:solidFill>
            <a:srgbClr val="FDE3BA"/>
          </a:solidFill>
          <a:ln w="25400" cap="rnd" cmpd="sng">
            <a:solidFill>
              <a:srgbClr val="FE9B0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8795" name="Line 27"/>
          <p:cNvSpPr>
            <a:spLocks noChangeShapeType="1"/>
          </p:cNvSpPr>
          <p:nvPr/>
        </p:nvSpPr>
        <p:spPr bwMode="auto">
          <a:xfrm>
            <a:off x="6264275" y="4027488"/>
            <a:ext cx="0" cy="11557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796" name="Line 28"/>
          <p:cNvSpPr>
            <a:spLocks noChangeShapeType="1"/>
          </p:cNvSpPr>
          <p:nvPr/>
        </p:nvSpPr>
        <p:spPr bwMode="auto">
          <a:xfrm>
            <a:off x="6559550" y="4027488"/>
            <a:ext cx="0" cy="11557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797" name="Line 29"/>
          <p:cNvSpPr>
            <a:spLocks noChangeShapeType="1"/>
          </p:cNvSpPr>
          <p:nvPr/>
        </p:nvSpPr>
        <p:spPr bwMode="auto">
          <a:xfrm>
            <a:off x="6405563" y="1644650"/>
            <a:ext cx="0" cy="353853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8798" name="Group 30"/>
          <p:cNvGrpSpPr>
            <a:grpSpLocks/>
          </p:cNvGrpSpPr>
          <p:nvPr/>
        </p:nvGrpSpPr>
        <p:grpSpPr bwMode="auto">
          <a:xfrm>
            <a:off x="5014913" y="2817813"/>
            <a:ext cx="3270250" cy="2674937"/>
            <a:chOff x="3159" y="1775"/>
            <a:chExt cx="2060" cy="1685"/>
          </a:xfrm>
        </p:grpSpPr>
        <p:sp>
          <p:nvSpPr>
            <p:cNvPr id="288799" name="Line 31"/>
            <p:cNvSpPr>
              <a:spLocks noChangeShapeType="1"/>
            </p:cNvSpPr>
            <p:nvPr/>
          </p:nvSpPr>
          <p:spPr bwMode="auto">
            <a:xfrm>
              <a:off x="3294" y="1845"/>
              <a:ext cx="0" cy="16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00" name="Rectangle 32"/>
            <p:cNvSpPr>
              <a:spLocks noChangeArrowheads="1"/>
            </p:cNvSpPr>
            <p:nvPr/>
          </p:nvSpPr>
          <p:spPr bwMode="auto">
            <a:xfrm>
              <a:off x="3285" y="1775"/>
              <a:ext cx="21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F</a:t>
              </a:r>
            </a:p>
          </p:txBody>
        </p:sp>
        <p:sp>
          <p:nvSpPr>
            <p:cNvPr id="288801" name="Rectangle 33"/>
            <p:cNvSpPr>
              <a:spLocks noChangeArrowheads="1"/>
            </p:cNvSpPr>
            <p:nvPr/>
          </p:nvSpPr>
          <p:spPr bwMode="auto">
            <a:xfrm>
              <a:off x="5061" y="3214"/>
              <a:ext cx="1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t</a:t>
              </a:r>
            </a:p>
          </p:txBody>
        </p:sp>
        <p:sp>
          <p:nvSpPr>
            <p:cNvPr id="288802" name="Line 34"/>
            <p:cNvSpPr>
              <a:spLocks noChangeShapeType="1"/>
            </p:cNvSpPr>
            <p:nvPr/>
          </p:nvSpPr>
          <p:spPr bwMode="auto">
            <a:xfrm>
              <a:off x="3159" y="3315"/>
              <a:ext cx="19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8803" name="Line 35"/>
          <p:cNvSpPr>
            <a:spLocks noChangeShapeType="1"/>
          </p:cNvSpPr>
          <p:nvPr/>
        </p:nvSpPr>
        <p:spPr bwMode="auto">
          <a:xfrm>
            <a:off x="6046788" y="5530850"/>
            <a:ext cx="0" cy="1127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804" name="Line 36"/>
          <p:cNvSpPr>
            <a:spLocks noChangeShapeType="1"/>
          </p:cNvSpPr>
          <p:nvPr/>
        </p:nvSpPr>
        <p:spPr bwMode="auto">
          <a:xfrm>
            <a:off x="6819900" y="5516563"/>
            <a:ext cx="0" cy="112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805" name="Rectangle 37"/>
          <p:cNvSpPr>
            <a:spLocks noChangeArrowheads="1"/>
          </p:cNvSpPr>
          <p:nvPr/>
        </p:nvSpPr>
        <p:spPr bwMode="auto">
          <a:xfrm>
            <a:off x="5902325" y="5659438"/>
            <a:ext cx="333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288806" name="Rectangle 38"/>
          <p:cNvSpPr>
            <a:spLocks noChangeArrowheads="1"/>
          </p:cNvSpPr>
          <p:nvPr/>
        </p:nvSpPr>
        <p:spPr bwMode="auto">
          <a:xfrm>
            <a:off x="6704013" y="5656263"/>
            <a:ext cx="29686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288807" name="Rectangle 39"/>
          <p:cNvSpPr>
            <a:spLocks noChangeArrowheads="1"/>
          </p:cNvSpPr>
          <p:nvPr/>
        </p:nvSpPr>
        <p:spPr bwMode="auto">
          <a:xfrm>
            <a:off x="6218238" y="5389563"/>
            <a:ext cx="4762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sz="2000" i="1">
                <a:solidFill>
                  <a:schemeClr val="tx2"/>
                </a:solidFill>
              </a:rPr>
              <a:t>t </a:t>
            </a:r>
          </a:p>
        </p:txBody>
      </p:sp>
      <p:sp>
        <p:nvSpPr>
          <p:cNvPr id="288808" name="Rectangle 40"/>
          <p:cNvSpPr>
            <a:spLocks noChangeArrowheads="1"/>
          </p:cNvSpPr>
          <p:nvPr/>
        </p:nvSpPr>
        <p:spPr bwMode="auto">
          <a:xfrm>
            <a:off x="1311275" y="5678488"/>
            <a:ext cx="17748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/>
              <a:t> big, </a:t>
            </a:r>
            <a:r>
              <a:rPr lang="en-US" sz="20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sz="2000"/>
              <a:t> small</a:t>
            </a:r>
          </a:p>
        </p:txBody>
      </p:sp>
      <p:sp>
        <p:nvSpPr>
          <p:cNvPr id="288809" name="Rectangle 41"/>
          <p:cNvSpPr>
            <a:spLocks noChangeArrowheads="1"/>
          </p:cNvSpPr>
          <p:nvPr/>
        </p:nvSpPr>
        <p:spPr bwMode="auto">
          <a:xfrm>
            <a:off x="5634038" y="5973763"/>
            <a:ext cx="17748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/>
              <a:t> small, </a:t>
            </a:r>
            <a:r>
              <a:rPr lang="en-US" sz="20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sz="2000"/>
              <a:t> big</a:t>
            </a:r>
          </a:p>
        </p:txBody>
      </p:sp>
      <p:sp>
        <p:nvSpPr>
          <p:cNvPr id="288810" name="Rectangle 42"/>
          <p:cNvSpPr>
            <a:spLocks noChangeArrowheads="1"/>
          </p:cNvSpPr>
          <p:nvPr/>
        </p:nvSpPr>
        <p:spPr bwMode="auto">
          <a:xfrm>
            <a:off x="1335088" y="1749425"/>
            <a:ext cx="487362" cy="444500"/>
          </a:xfrm>
          <a:prstGeom prst="rect">
            <a:avLst/>
          </a:prstGeom>
          <a:solidFill>
            <a:srgbClr val="FC00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811" name="Line 43"/>
          <p:cNvSpPr>
            <a:spLocks noChangeShapeType="1"/>
          </p:cNvSpPr>
          <p:nvPr/>
        </p:nvSpPr>
        <p:spPr bwMode="auto">
          <a:xfrm>
            <a:off x="838200" y="2957513"/>
            <a:ext cx="14684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812" name="Line 44"/>
          <p:cNvSpPr>
            <a:spLocks noChangeShapeType="1"/>
          </p:cNvSpPr>
          <p:nvPr/>
        </p:nvSpPr>
        <p:spPr bwMode="auto">
          <a:xfrm>
            <a:off x="2057400" y="2008188"/>
            <a:ext cx="0" cy="6334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813" name="Line 45"/>
          <p:cNvSpPr>
            <a:spLocks noChangeShapeType="1"/>
          </p:cNvSpPr>
          <p:nvPr/>
        </p:nvSpPr>
        <p:spPr bwMode="auto">
          <a:xfrm>
            <a:off x="990600" y="2008188"/>
            <a:ext cx="0" cy="6334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814" name="Rectangle 46"/>
          <p:cNvSpPr>
            <a:spLocks noChangeArrowheads="1"/>
          </p:cNvSpPr>
          <p:nvPr/>
        </p:nvSpPr>
        <p:spPr bwMode="auto">
          <a:xfrm>
            <a:off x="7354888" y="1825625"/>
            <a:ext cx="487362" cy="444500"/>
          </a:xfrm>
          <a:prstGeom prst="rect">
            <a:avLst/>
          </a:prstGeom>
          <a:solidFill>
            <a:srgbClr val="FC00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815" name="Line 47"/>
          <p:cNvSpPr>
            <a:spLocks noChangeShapeType="1"/>
          </p:cNvSpPr>
          <p:nvPr/>
        </p:nvSpPr>
        <p:spPr bwMode="auto">
          <a:xfrm>
            <a:off x="6858000" y="3033713"/>
            <a:ext cx="14684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816" name="Line 48"/>
          <p:cNvSpPr>
            <a:spLocks noChangeShapeType="1"/>
          </p:cNvSpPr>
          <p:nvPr/>
        </p:nvSpPr>
        <p:spPr bwMode="auto">
          <a:xfrm>
            <a:off x="8077200" y="2084388"/>
            <a:ext cx="0" cy="6334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817" name="Line 49"/>
          <p:cNvSpPr>
            <a:spLocks noChangeShapeType="1"/>
          </p:cNvSpPr>
          <p:nvPr/>
        </p:nvSpPr>
        <p:spPr bwMode="auto">
          <a:xfrm>
            <a:off x="7010400" y="2084388"/>
            <a:ext cx="0" cy="6334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818" name="Rectangle 50"/>
          <p:cNvSpPr>
            <a:spLocks noChangeArrowheads="1"/>
          </p:cNvSpPr>
          <p:nvPr/>
        </p:nvSpPr>
        <p:spPr bwMode="auto">
          <a:xfrm>
            <a:off x="2501900" y="2265363"/>
            <a:ext cx="135096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soft spring</a:t>
            </a:r>
          </a:p>
        </p:txBody>
      </p:sp>
      <p:sp>
        <p:nvSpPr>
          <p:cNvPr id="288819" name="Rectangle 51"/>
          <p:cNvSpPr>
            <a:spLocks noChangeArrowheads="1"/>
          </p:cNvSpPr>
          <p:nvPr/>
        </p:nvSpPr>
        <p:spPr bwMode="auto">
          <a:xfrm>
            <a:off x="6919913" y="4092575"/>
            <a:ext cx="1336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stiff spring</a:t>
            </a:r>
          </a:p>
        </p:txBody>
      </p:sp>
      <p:sp>
        <p:nvSpPr>
          <p:cNvPr id="288820" name="Line 52"/>
          <p:cNvSpPr>
            <a:spLocks noChangeShapeType="1"/>
          </p:cNvSpPr>
          <p:nvPr/>
        </p:nvSpPr>
        <p:spPr bwMode="auto">
          <a:xfrm flipV="1">
            <a:off x="7481888" y="3189288"/>
            <a:ext cx="49212" cy="862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821" name="Line 53"/>
          <p:cNvSpPr>
            <a:spLocks noChangeShapeType="1"/>
          </p:cNvSpPr>
          <p:nvPr/>
        </p:nvSpPr>
        <p:spPr bwMode="auto">
          <a:xfrm flipH="1" flipV="1">
            <a:off x="2198688" y="2655888"/>
            <a:ext cx="862012" cy="100012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8822" name="Group 54"/>
          <p:cNvGrpSpPr>
            <a:grpSpLocks/>
          </p:cNvGrpSpPr>
          <p:nvPr/>
        </p:nvGrpSpPr>
        <p:grpSpPr bwMode="auto">
          <a:xfrm>
            <a:off x="7318375" y="2239963"/>
            <a:ext cx="581025" cy="587375"/>
            <a:chOff x="4587" y="1442"/>
            <a:chExt cx="366" cy="370"/>
          </a:xfrm>
        </p:grpSpPr>
        <p:grpSp>
          <p:nvGrpSpPr>
            <p:cNvPr id="288823" name="Group 55"/>
            <p:cNvGrpSpPr>
              <a:grpSpLocks/>
            </p:cNvGrpSpPr>
            <p:nvPr/>
          </p:nvGrpSpPr>
          <p:grpSpPr bwMode="auto">
            <a:xfrm>
              <a:off x="4587" y="1626"/>
              <a:ext cx="366" cy="186"/>
              <a:chOff x="4587" y="1626"/>
              <a:chExt cx="366" cy="186"/>
            </a:xfrm>
          </p:grpSpPr>
          <p:sp>
            <p:nvSpPr>
              <p:cNvPr id="288824" name="Line 56"/>
              <p:cNvSpPr>
                <a:spLocks noChangeShapeType="1"/>
              </p:cNvSpPr>
              <p:nvPr/>
            </p:nvSpPr>
            <p:spPr bwMode="auto">
              <a:xfrm flipH="1" flipV="1">
                <a:off x="4587" y="1763"/>
                <a:ext cx="183" cy="4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825" name="Line 57"/>
              <p:cNvSpPr>
                <a:spLocks noChangeShapeType="1"/>
              </p:cNvSpPr>
              <p:nvPr/>
            </p:nvSpPr>
            <p:spPr bwMode="auto">
              <a:xfrm flipV="1">
                <a:off x="4587" y="1717"/>
                <a:ext cx="183" cy="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8826" name="Group 58"/>
              <p:cNvGrpSpPr>
                <a:grpSpLocks/>
              </p:cNvGrpSpPr>
              <p:nvPr/>
            </p:nvGrpSpPr>
            <p:grpSpPr bwMode="auto">
              <a:xfrm>
                <a:off x="4770" y="1626"/>
                <a:ext cx="183" cy="91"/>
                <a:chOff x="4770" y="1626"/>
                <a:chExt cx="183" cy="91"/>
              </a:xfrm>
            </p:grpSpPr>
            <p:sp>
              <p:nvSpPr>
                <p:cNvPr id="288827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4770" y="1671"/>
                  <a:ext cx="183" cy="4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8828" name="Line 60"/>
                <p:cNvSpPr>
                  <a:spLocks noChangeShapeType="1"/>
                </p:cNvSpPr>
                <p:nvPr/>
              </p:nvSpPr>
              <p:spPr bwMode="auto">
                <a:xfrm flipH="1" flipV="1">
                  <a:off x="4770" y="1626"/>
                  <a:ext cx="183" cy="4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8829" name="Group 61"/>
            <p:cNvGrpSpPr>
              <a:grpSpLocks/>
            </p:cNvGrpSpPr>
            <p:nvPr/>
          </p:nvGrpSpPr>
          <p:grpSpPr bwMode="auto">
            <a:xfrm>
              <a:off x="4587" y="1442"/>
              <a:ext cx="366" cy="184"/>
              <a:chOff x="4587" y="1442"/>
              <a:chExt cx="366" cy="184"/>
            </a:xfrm>
          </p:grpSpPr>
          <p:sp>
            <p:nvSpPr>
              <p:cNvPr id="288830" name="Line 62"/>
              <p:cNvSpPr>
                <a:spLocks noChangeShapeType="1"/>
              </p:cNvSpPr>
              <p:nvPr/>
            </p:nvSpPr>
            <p:spPr bwMode="auto">
              <a:xfrm flipH="1" flipV="1">
                <a:off x="4587" y="1580"/>
                <a:ext cx="183" cy="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831" name="Line 63"/>
              <p:cNvSpPr>
                <a:spLocks noChangeShapeType="1"/>
              </p:cNvSpPr>
              <p:nvPr/>
            </p:nvSpPr>
            <p:spPr bwMode="auto">
              <a:xfrm flipV="1">
                <a:off x="4587" y="1534"/>
                <a:ext cx="183" cy="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8832" name="Group 64"/>
              <p:cNvGrpSpPr>
                <a:grpSpLocks/>
              </p:cNvGrpSpPr>
              <p:nvPr/>
            </p:nvGrpSpPr>
            <p:grpSpPr bwMode="auto">
              <a:xfrm>
                <a:off x="4770" y="1442"/>
                <a:ext cx="183" cy="92"/>
                <a:chOff x="4770" y="1442"/>
                <a:chExt cx="183" cy="92"/>
              </a:xfrm>
            </p:grpSpPr>
            <p:sp>
              <p:nvSpPr>
                <p:cNvPr id="288833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4770" y="1488"/>
                  <a:ext cx="183" cy="4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8834" name="Line 66"/>
                <p:cNvSpPr>
                  <a:spLocks noChangeShapeType="1"/>
                </p:cNvSpPr>
                <p:nvPr/>
              </p:nvSpPr>
              <p:spPr bwMode="auto">
                <a:xfrm flipH="1" flipV="1">
                  <a:off x="4770" y="1442"/>
                  <a:ext cx="183" cy="4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88835" name="Group 67"/>
          <p:cNvGrpSpPr>
            <a:grpSpLocks/>
          </p:cNvGrpSpPr>
          <p:nvPr/>
        </p:nvGrpSpPr>
        <p:grpSpPr bwMode="auto">
          <a:xfrm>
            <a:off x="1262063" y="2187575"/>
            <a:ext cx="581025" cy="606425"/>
            <a:chOff x="795" y="1394"/>
            <a:chExt cx="366" cy="382"/>
          </a:xfrm>
        </p:grpSpPr>
        <p:grpSp>
          <p:nvGrpSpPr>
            <p:cNvPr id="288836" name="Group 68"/>
            <p:cNvGrpSpPr>
              <a:grpSpLocks/>
            </p:cNvGrpSpPr>
            <p:nvPr/>
          </p:nvGrpSpPr>
          <p:grpSpPr bwMode="auto">
            <a:xfrm>
              <a:off x="795" y="1394"/>
              <a:ext cx="366" cy="190"/>
              <a:chOff x="795" y="1394"/>
              <a:chExt cx="366" cy="190"/>
            </a:xfrm>
          </p:grpSpPr>
          <p:grpSp>
            <p:nvGrpSpPr>
              <p:cNvPr id="288837" name="Group 69"/>
              <p:cNvGrpSpPr>
                <a:grpSpLocks/>
              </p:cNvGrpSpPr>
              <p:nvPr/>
            </p:nvGrpSpPr>
            <p:grpSpPr bwMode="auto">
              <a:xfrm>
                <a:off x="795" y="1489"/>
                <a:ext cx="366" cy="95"/>
                <a:chOff x="795" y="1489"/>
                <a:chExt cx="366" cy="95"/>
              </a:xfrm>
            </p:grpSpPr>
            <p:sp>
              <p:nvSpPr>
                <p:cNvPr id="288838" name="Line 70"/>
                <p:cNvSpPr>
                  <a:spLocks noChangeShapeType="1"/>
                </p:cNvSpPr>
                <p:nvPr/>
              </p:nvSpPr>
              <p:spPr bwMode="auto">
                <a:xfrm flipH="1" flipV="1">
                  <a:off x="795" y="1559"/>
                  <a:ext cx="183" cy="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8839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795" y="1535"/>
                  <a:ext cx="183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88840" name="Group 72"/>
                <p:cNvGrpSpPr>
                  <a:grpSpLocks/>
                </p:cNvGrpSpPr>
                <p:nvPr/>
              </p:nvGrpSpPr>
              <p:grpSpPr bwMode="auto">
                <a:xfrm>
                  <a:off x="978" y="1489"/>
                  <a:ext cx="183" cy="46"/>
                  <a:chOff x="978" y="1489"/>
                  <a:chExt cx="183" cy="46"/>
                </a:xfrm>
              </p:grpSpPr>
              <p:sp>
                <p:nvSpPr>
                  <p:cNvPr id="288841" name="Line 7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78" y="1512"/>
                    <a:ext cx="183" cy="2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8842" name="Line 7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78" y="1489"/>
                    <a:ext cx="183" cy="2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88843" name="Group 75"/>
              <p:cNvGrpSpPr>
                <a:grpSpLocks/>
              </p:cNvGrpSpPr>
              <p:nvPr/>
            </p:nvGrpSpPr>
            <p:grpSpPr bwMode="auto">
              <a:xfrm>
                <a:off x="795" y="1394"/>
                <a:ext cx="366" cy="95"/>
                <a:chOff x="795" y="1394"/>
                <a:chExt cx="366" cy="95"/>
              </a:xfrm>
            </p:grpSpPr>
            <p:sp>
              <p:nvSpPr>
                <p:cNvPr id="288844" name="Line 76"/>
                <p:cNvSpPr>
                  <a:spLocks noChangeShapeType="1"/>
                </p:cNvSpPr>
                <p:nvPr/>
              </p:nvSpPr>
              <p:spPr bwMode="auto">
                <a:xfrm flipH="1" flipV="1">
                  <a:off x="795" y="1465"/>
                  <a:ext cx="183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8845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795" y="1442"/>
                  <a:ext cx="183" cy="2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88846" name="Group 78"/>
                <p:cNvGrpSpPr>
                  <a:grpSpLocks/>
                </p:cNvGrpSpPr>
                <p:nvPr/>
              </p:nvGrpSpPr>
              <p:grpSpPr bwMode="auto">
                <a:xfrm>
                  <a:off x="978" y="1394"/>
                  <a:ext cx="183" cy="48"/>
                  <a:chOff x="978" y="1394"/>
                  <a:chExt cx="183" cy="48"/>
                </a:xfrm>
              </p:grpSpPr>
              <p:sp>
                <p:nvSpPr>
                  <p:cNvPr id="288847" name="Line 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78" y="1418"/>
                    <a:ext cx="183" cy="2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8848" name="Line 8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78" y="1394"/>
                    <a:ext cx="183" cy="2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88849" name="Group 81"/>
            <p:cNvGrpSpPr>
              <a:grpSpLocks/>
            </p:cNvGrpSpPr>
            <p:nvPr/>
          </p:nvGrpSpPr>
          <p:grpSpPr bwMode="auto">
            <a:xfrm>
              <a:off x="795" y="1586"/>
              <a:ext cx="366" cy="190"/>
              <a:chOff x="795" y="1586"/>
              <a:chExt cx="366" cy="190"/>
            </a:xfrm>
          </p:grpSpPr>
          <p:grpSp>
            <p:nvGrpSpPr>
              <p:cNvPr id="288850" name="Group 82"/>
              <p:cNvGrpSpPr>
                <a:grpSpLocks/>
              </p:cNvGrpSpPr>
              <p:nvPr/>
            </p:nvGrpSpPr>
            <p:grpSpPr bwMode="auto">
              <a:xfrm>
                <a:off x="795" y="1681"/>
                <a:ext cx="366" cy="95"/>
                <a:chOff x="795" y="1681"/>
                <a:chExt cx="366" cy="95"/>
              </a:xfrm>
            </p:grpSpPr>
            <p:sp>
              <p:nvSpPr>
                <p:cNvPr id="288851" name="Line 83"/>
                <p:cNvSpPr>
                  <a:spLocks noChangeShapeType="1"/>
                </p:cNvSpPr>
                <p:nvPr/>
              </p:nvSpPr>
              <p:spPr bwMode="auto">
                <a:xfrm flipH="1" flipV="1">
                  <a:off x="795" y="1751"/>
                  <a:ext cx="183" cy="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8852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795" y="1727"/>
                  <a:ext cx="183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88853" name="Group 85"/>
                <p:cNvGrpSpPr>
                  <a:grpSpLocks/>
                </p:cNvGrpSpPr>
                <p:nvPr/>
              </p:nvGrpSpPr>
              <p:grpSpPr bwMode="auto">
                <a:xfrm>
                  <a:off x="978" y="1681"/>
                  <a:ext cx="183" cy="46"/>
                  <a:chOff x="978" y="1681"/>
                  <a:chExt cx="183" cy="46"/>
                </a:xfrm>
              </p:grpSpPr>
              <p:sp>
                <p:nvSpPr>
                  <p:cNvPr id="288854" name="Line 8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78" y="1704"/>
                    <a:ext cx="183" cy="2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8855" name="Line 8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78" y="1681"/>
                    <a:ext cx="183" cy="2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88856" name="Group 88"/>
              <p:cNvGrpSpPr>
                <a:grpSpLocks/>
              </p:cNvGrpSpPr>
              <p:nvPr/>
            </p:nvGrpSpPr>
            <p:grpSpPr bwMode="auto">
              <a:xfrm>
                <a:off x="795" y="1586"/>
                <a:ext cx="366" cy="95"/>
                <a:chOff x="795" y="1586"/>
                <a:chExt cx="366" cy="95"/>
              </a:xfrm>
            </p:grpSpPr>
            <p:sp>
              <p:nvSpPr>
                <p:cNvPr id="288857" name="Line 89"/>
                <p:cNvSpPr>
                  <a:spLocks noChangeShapeType="1"/>
                </p:cNvSpPr>
                <p:nvPr/>
              </p:nvSpPr>
              <p:spPr bwMode="auto">
                <a:xfrm flipH="1" flipV="1">
                  <a:off x="795" y="1657"/>
                  <a:ext cx="183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8858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795" y="1634"/>
                  <a:ext cx="183" cy="2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88859" name="Group 91"/>
                <p:cNvGrpSpPr>
                  <a:grpSpLocks/>
                </p:cNvGrpSpPr>
                <p:nvPr/>
              </p:nvGrpSpPr>
              <p:grpSpPr bwMode="auto">
                <a:xfrm>
                  <a:off x="978" y="1586"/>
                  <a:ext cx="183" cy="48"/>
                  <a:chOff x="978" y="1586"/>
                  <a:chExt cx="183" cy="48"/>
                </a:xfrm>
              </p:grpSpPr>
              <p:sp>
                <p:nvSpPr>
                  <p:cNvPr id="288860" name="Line 9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78" y="1610"/>
                    <a:ext cx="183" cy="2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8861" name="Line 9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78" y="1586"/>
                    <a:ext cx="183" cy="2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837487" cy="720725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200">
                <a:solidFill>
                  <a:schemeClr val="accent1"/>
                </a:solidFill>
              </a:rPr>
              <a:t>Contoh:</a:t>
            </a:r>
            <a:r>
              <a:rPr lang="en-US" sz="3200" i="1"/>
              <a:t> </a:t>
            </a:r>
            <a:r>
              <a:rPr lang="en-US" sz="2800"/>
              <a:t>Gaya dan Impuls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95413"/>
            <a:ext cx="7543800" cy="649287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2000"/>
              <a:t>Dua kotak, yang satu lebih berat dari yang lain, mula-mula diam pada permukaan horisontal yang licin.  Gaya tetap yang sama  </a:t>
            </a:r>
            <a:r>
              <a:rPr lang="en-US" sz="2000" i="1">
                <a:solidFill>
                  <a:schemeClr val="tx2"/>
                </a:solidFill>
              </a:rPr>
              <a:t>F</a:t>
            </a:r>
            <a:r>
              <a:rPr lang="en-US" sz="2000"/>
              <a:t> bekerja pada masing-masing kotak selama </a:t>
            </a:r>
            <a:r>
              <a:rPr lang="en-US" sz="2000" i="1">
                <a:solidFill>
                  <a:schemeClr val="tx2"/>
                </a:solidFill>
              </a:rPr>
              <a:t>1 second</a:t>
            </a:r>
            <a:r>
              <a:rPr lang="en-US" sz="2000"/>
              <a:t>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Kotak mana yang memiliki momentum paling besar setelah gaya bekerja?</a:t>
            </a:r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1449388" y="3281363"/>
            <a:ext cx="6167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(a)</a:t>
            </a: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solidFill>
                  <a:schemeClr val="tx2"/>
                </a:solidFill>
              </a:rPr>
              <a:t>berat</a:t>
            </a:r>
            <a:r>
              <a:rPr lang="en-US" sz="2000" b="1">
                <a:solidFill>
                  <a:schemeClr val="tx2"/>
                </a:solidFill>
              </a:rPr>
              <a:t>               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(b)</a:t>
            </a: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en-US" sz="2000">
                <a:solidFill>
                  <a:schemeClr val="tx2"/>
                </a:solidFill>
              </a:rPr>
              <a:t>ringan</a:t>
            </a:r>
            <a:r>
              <a:rPr lang="en-US" sz="2000" b="1">
                <a:solidFill>
                  <a:schemeClr val="tx2"/>
                </a:solidFill>
              </a:rPr>
              <a:t>    </a:t>
            </a: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   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(c)</a:t>
            </a: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000">
                <a:solidFill>
                  <a:schemeClr val="tx2"/>
                </a:solidFill>
              </a:rPr>
              <a:t>sama</a:t>
            </a: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    </a:t>
            </a:r>
            <a:r>
              <a:rPr lang="en-US" sz="2000" b="1" i="1" baseline="-25000">
                <a:solidFill>
                  <a:schemeClr val="accent2"/>
                </a:solidFill>
              </a:rPr>
              <a:t>     </a:t>
            </a: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89797" name="Line 5"/>
          <p:cNvSpPr>
            <a:spLocks noChangeShapeType="1"/>
          </p:cNvSpPr>
          <p:nvPr/>
        </p:nvSpPr>
        <p:spPr bwMode="auto">
          <a:xfrm>
            <a:off x="1752600" y="5099050"/>
            <a:ext cx="685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798" name="Rectangle 6"/>
          <p:cNvSpPr>
            <a:spLocks noChangeArrowheads="1"/>
          </p:cNvSpPr>
          <p:nvPr/>
        </p:nvSpPr>
        <p:spPr bwMode="auto">
          <a:xfrm>
            <a:off x="1736725" y="4694238"/>
            <a:ext cx="409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i="1">
                <a:solidFill>
                  <a:schemeClr val="tx2"/>
                </a:solidFill>
              </a:rPr>
              <a:t>F </a:t>
            </a:r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1403350" y="4076700"/>
            <a:ext cx="3111500" cy="173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00" name="Rectangle 8"/>
          <p:cNvSpPr>
            <a:spLocks noChangeArrowheads="1"/>
          </p:cNvSpPr>
          <p:nvPr/>
        </p:nvSpPr>
        <p:spPr bwMode="auto">
          <a:xfrm>
            <a:off x="4643438" y="4076700"/>
            <a:ext cx="3111500" cy="173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01" name="Rectangle 9"/>
          <p:cNvSpPr>
            <a:spLocks noChangeArrowheads="1"/>
          </p:cNvSpPr>
          <p:nvPr/>
        </p:nvSpPr>
        <p:spPr bwMode="auto">
          <a:xfrm>
            <a:off x="2444750" y="4876800"/>
            <a:ext cx="673100" cy="4445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1524000" y="5327650"/>
            <a:ext cx="2819400" cy="76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03" name="Line 11"/>
          <p:cNvSpPr>
            <a:spLocks noChangeShapeType="1"/>
          </p:cNvSpPr>
          <p:nvPr/>
        </p:nvSpPr>
        <p:spPr bwMode="auto">
          <a:xfrm>
            <a:off x="5029200" y="5099050"/>
            <a:ext cx="685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04" name="Rectangle 12"/>
          <p:cNvSpPr>
            <a:spLocks noChangeArrowheads="1"/>
          </p:cNvSpPr>
          <p:nvPr/>
        </p:nvSpPr>
        <p:spPr bwMode="auto">
          <a:xfrm>
            <a:off x="5013325" y="4694238"/>
            <a:ext cx="409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i="1">
                <a:solidFill>
                  <a:schemeClr val="tx2"/>
                </a:solidFill>
              </a:rPr>
              <a:t>F </a:t>
            </a:r>
          </a:p>
        </p:txBody>
      </p:sp>
      <p:sp>
        <p:nvSpPr>
          <p:cNvPr id="289805" name="Rectangle 13"/>
          <p:cNvSpPr>
            <a:spLocks noChangeArrowheads="1"/>
          </p:cNvSpPr>
          <p:nvPr/>
        </p:nvSpPr>
        <p:spPr bwMode="auto">
          <a:xfrm>
            <a:off x="5721350" y="4648200"/>
            <a:ext cx="825500" cy="6731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06" name="Rectangle 14"/>
          <p:cNvSpPr>
            <a:spLocks noChangeArrowheads="1"/>
          </p:cNvSpPr>
          <p:nvPr/>
        </p:nvSpPr>
        <p:spPr bwMode="auto">
          <a:xfrm>
            <a:off x="4800600" y="5327650"/>
            <a:ext cx="2819400" cy="76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07" name="Rectangle 15"/>
          <p:cNvSpPr>
            <a:spLocks noChangeArrowheads="1"/>
          </p:cNvSpPr>
          <p:nvPr/>
        </p:nvSpPr>
        <p:spPr bwMode="auto">
          <a:xfrm>
            <a:off x="2422525" y="4922838"/>
            <a:ext cx="650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i="1">
                <a:solidFill>
                  <a:schemeClr val="tx2"/>
                </a:solidFill>
              </a:rPr>
              <a:t>light</a:t>
            </a:r>
          </a:p>
        </p:txBody>
      </p:sp>
      <p:sp>
        <p:nvSpPr>
          <p:cNvPr id="289808" name="Rectangle 16"/>
          <p:cNvSpPr>
            <a:spLocks noChangeArrowheads="1"/>
          </p:cNvSpPr>
          <p:nvPr/>
        </p:nvSpPr>
        <p:spPr bwMode="auto">
          <a:xfrm>
            <a:off x="5699125" y="4846638"/>
            <a:ext cx="862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i="1">
                <a:solidFill>
                  <a:schemeClr val="tx2"/>
                </a:solidFill>
              </a:rPr>
              <a:t>heavy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33375"/>
            <a:ext cx="7467600" cy="6477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600">
                <a:solidFill>
                  <a:schemeClr val="accent1"/>
                </a:solidFill>
              </a:rPr>
              <a:t>Contoh: </a:t>
            </a:r>
            <a:r>
              <a:rPr lang="en-US" sz="3600">
                <a:solidFill>
                  <a:schemeClr val="accent2"/>
                </a:solidFill>
              </a:rPr>
              <a:t>Solusi</a:t>
            </a:r>
            <a:endParaRPr lang="en-US" sz="3600" i="1"/>
          </a:p>
        </p:txBody>
      </p:sp>
      <p:sp>
        <p:nvSpPr>
          <p:cNvPr id="290819" name="Line 3"/>
          <p:cNvSpPr>
            <a:spLocks noChangeShapeType="1"/>
          </p:cNvSpPr>
          <p:nvPr/>
        </p:nvSpPr>
        <p:spPr bwMode="auto">
          <a:xfrm>
            <a:off x="1752600" y="5099050"/>
            <a:ext cx="685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20" name="Rectangle 4"/>
          <p:cNvSpPr>
            <a:spLocks noChangeArrowheads="1"/>
          </p:cNvSpPr>
          <p:nvPr/>
        </p:nvSpPr>
        <p:spPr bwMode="auto">
          <a:xfrm>
            <a:off x="1736725" y="4694238"/>
            <a:ext cx="409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i="1">
                <a:solidFill>
                  <a:schemeClr val="tx2"/>
                </a:solidFill>
              </a:rPr>
              <a:t>F </a:t>
            </a:r>
          </a:p>
        </p:txBody>
      </p:sp>
      <p:sp>
        <p:nvSpPr>
          <p:cNvPr id="290821" name="Rectangle 5"/>
          <p:cNvSpPr>
            <a:spLocks noChangeArrowheads="1"/>
          </p:cNvSpPr>
          <p:nvPr/>
        </p:nvSpPr>
        <p:spPr bwMode="auto">
          <a:xfrm>
            <a:off x="4654550" y="4343400"/>
            <a:ext cx="3111500" cy="173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22" name="Rectangle 6"/>
          <p:cNvSpPr>
            <a:spLocks noChangeArrowheads="1"/>
          </p:cNvSpPr>
          <p:nvPr/>
        </p:nvSpPr>
        <p:spPr bwMode="auto">
          <a:xfrm>
            <a:off x="2444750" y="4876800"/>
            <a:ext cx="673100" cy="4445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23" name="Rectangle 7"/>
          <p:cNvSpPr>
            <a:spLocks noChangeArrowheads="1"/>
          </p:cNvSpPr>
          <p:nvPr/>
        </p:nvSpPr>
        <p:spPr bwMode="auto">
          <a:xfrm>
            <a:off x="1524000" y="5327650"/>
            <a:ext cx="2819400" cy="76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24" name="Line 8"/>
          <p:cNvSpPr>
            <a:spLocks noChangeShapeType="1"/>
          </p:cNvSpPr>
          <p:nvPr/>
        </p:nvSpPr>
        <p:spPr bwMode="auto">
          <a:xfrm>
            <a:off x="5029200" y="5099050"/>
            <a:ext cx="685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25" name="Rectangle 9"/>
          <p:cNvSpPr>
            <a:spLocks noChangeArrowheads="1"/>
          </p:cNvSpPr>
          <p:nvPr/>
        </p:nvSpPr>
        <p:spPr bwMode="auto">
          <a:xfrm>
            <a:off x="5013325" y="4694238"/>
            <a:ext cx="409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i="1">
                <a:solidFill>
                  <a:schemeClr val="tx2"/>
                </a:solidFill>
              </a:rPr>
              <a:t>F </a:t>
            </a:r>
          </a:p>
        </p:txBody>
      </p:sp>
      <p:sp>
        <p:nvSpPr>
          <p:cNvPr id="290826" name="Rectangle 10"/>
          <p:cNvSpPr>
            <a:spLocks noChangeArrowheads="1"/>
          </p:cNvSpPr>
          <p:nvPr/>
        </p:nvSpPr>
        <p:spPr bwMode="auto">
          <a:xfrm>
            <a:off x="5721350" y="4648200"/>
            <a:ext cx="825500" cy="6731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27" name="Rectangle 11"/>
          <p:cNvSpPr>
            <a:spLocks noChangeArrowheads="1"/>
          </p:cNvSpPr>
          <p:nvPr/>
        </p:nvSpPr>
        <p:spPr bwMode="auto">
          <a:xfrm>
            <a:off x="4800600" y="5327650"/>
            <a:ext cx="2819400" cy="76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28" name="Rectangle 12"/>
          <p:cNvSpPr>
            <a:spLocks noChangeArrowheads="1"/>
          </p:cNvSpPr>
          <p:nvPr/>
        </p:nvSpPr>
        <p:spPr bwMode="auto">
          <a:xfrm>
            <a:off x="2422525" y="4922838"/>
            <a:ext cx="650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i="1">
                <a:solidFill>
                  <a:schemeClr val="tx2"/>
                </a:solidFill>
              </a:rPr>
              <a:t>light</a:t>
            </a:r>
          </a:p>
        </p:txBody>
      </p:sp>
      <p:sp>
        <p:nvSpPr>
          <p:cNvPr id="290829" name="Rectangle 13"/>
          <p:cNvSpPr>
            <a:spLocks noChangeArrowheads="1"/>
          </p:cNvSpPr>
          <p:nvPr/>
        </p:nvSpPr>
        <p:spPr bwMode="auto">
          <a:xfrm>
            <a:off x="5699125" y="4846638"/>
            <a:ext cx="862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i="1">
                <a:solidFill>
                  <a:schemeClr val="tx2"/>
                </a:solidFill>
              </a:rPr>
              <a:t>heavy</a:t>
            </a:r>
          </a:p>
        </p:txBody>
      </p:sp>
      <p:sp>
        <p:nvSpPr>
          <p:cNvPr id="290830" name="Rectangle 14"/>
          <p:cNvSpPr>
            <a:spLocks noChangeArrowheads="1"/>
          </p:cNvSpPr>
          <p:nvPr/>
        </p:nvSpPr>
        <p:spPr bwMode="auto">
          <a:xfrm>
            <a:off x="1377950" y="4343400"/>
            <a:ext cx="3111500" cy="173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0831" name="Group 15"/>
          <p:cNvGrpSpPr>
            <a:grpSpLocks/>
          </p:cNvGrpSpPr>
          <p:nvPr/>
        </p:nvGrpSpPr>
        <p:grpSpPr bwMode="auto">
          <a:xfrm>
            <a:off x="1736725" y="1976438"/>
            <a:ext cx="2317750" cy="593725"/>
            <a:chOff x="1094" y="1245"/>
            <a:chExt cx="1460" cy="374"/>
          </a:xfrm>
        </p:grpSpPr>
        <p:graphicFrame>
          <p:nvGraphicFramePr>
            <p:cNvPr id="290832" name="Object 16"/>
            <p:cNvGraphicFramePr>
              <a:graphicFrameLocks/>
            </p:cNvGraphicFramePr>
            <p:nvPr/>
          </p:nvGraphicFramePr>
          <p:xfrm>
            <a:off x="1915" y="1245"/>
            <a:ext cx="639" cy="374"/>
          </p:xfrm>
          <a:graphic>
            <a:graphicData uri="http://schemas.openxmlformats.org/presentationml/2006/ole">
              <p:oleObj spid="_x0000_s290832" name="Equation" r:id="rId4" imgW="1028520" imgH="609480" progId="Equation.3">
                <p:embed/>
              </p:oleObj>
            </a:graphicData>
          </a:graphic>
        </p:graphicFrame>
        <p:sp>
          <p:nvSpPr>
            <p:cNvPr id="290833" name="Rectangle 17"/>
            <p:cNvSpPr>
              <a:spLocks noChangeArrowheads="1"/>
            </p:cNvSpPr>
            <p:nvPr/>
          </p:nvSpPr>
          <p:spPr bwMode="auto">
            <a:xfrm>
              <a:off x="1094" y="1329"/>
              <a:ext cx="7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/>
                <a:t>Kita tahu</a:t>
              </a:r>
            </a:p>
          </p:txBody>
        </p:sp>
      </p:grpSp>
      <p:graphicFrame>
        <p:nvGraphicFramePr>
          <p:cNvPr id="290834" name="Object 18"/>
          <p:cNvGraphicFramePr>
            <a:graphicFrameLocks/>
          </p:cNvGraphicFramePr>
          <p:nvPr/>
        </p:nvGraphicFramePr>
        <p:xfrm>
          <a:off x="5808663" y="2138363"/>
          <a:ext cx="1206500" cy="287337"/>
        </p:xfrm>
        <a:graphic>
          <a:graphicData uri="http://schemas.openxmlformats.org/presentationml/2006/ole">
            <p:oleObj spid="_x0000_s290834" name="Equation" r:id="rId5" imgW="1231560" imgH="304560" progId="Equation.3">
              <p:embed/>
            </p:oleObj>
          </a:graphicData>
        </a:graphic>
      </p:graphicFrame>
      <p:sp>
        <p:nvSpPr>
          <p:cNvPr id="290835" name="Rectangle 19"/>
          <p:cNvSpPr>
            <a:spLocks noChangeArrowheads="1"/>
          </p:cNvSpPr>
          <p:nvPr/>
        </p:nvSpPr>
        <p:spPr bwMode="auto">
          <a:xfrm>
            <a:off x="4457700" y="2109788"/>
            <a:ext cx="1216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/>
              <a:t>sehingga</a:t>
            </a:r>
          </a:p>
        </p:txBody>
      </p:sp>
      <p:sp>
        <p:nvSpPr>
          <p:cNvPr id="290836" name="AutoShape 20"/>
          <p:cNvSpPr>
            <a:spLocks noChangeArrowheads="1"/>
          </p:cNvSpPr>
          <p:nvPr/>
        </p:nvSpPr>
        <p:spPr bwMode="auto">
          <a:xfrm>
            <a:off x="5710238" y="2030413"/>
            <a:ext cx="1435100" cy="5207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37" name="Rectangle 21"/>
          <p:cNvSpPr>
            <a:spLocks noChangeArrowheads="1"/>
          </p:cNvSpPr>
          <p:nvPr/>
        </p:nvSpPr>
        <p:spPr bwMode="auto">
          <a:xfrm>
            <a:off x="1508125" y="2947988"/>
            <a:ext cx="5951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/>
              <a:t>Dalam kasus ini  </a:t>
            </a:r>
            <a:r>
              <a:rPr lang="en-US" sz="2000" i="1">
                <a:solidFill>
                  <a:schemeClr val="tx2"/>
                </a:solidFill>
              </a:rPr>
              <a:t>F</a:t>
            </a:r>
            <a:r>
              <a:rPr lang="en-US" sz="2000"/>
              <a:t> dan </a:t>
            </a: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D</a:t>
            </a:r>
            <a:r>
              <a:rPr lang="en-US" sz="2000" i="1">
                <a:solidFill>
                  <a:schemeClr val="tx2"/>
                </a:solidFill>
              </a:rPr>
              <a:t>t </a:t>
            </a:r>
            <a:r>
              <a:rPr lang="en-US" sz="2000"/>
              <a:t>sama untuk kedua kotak!</a:t>
            </a:r>
          </a:p>
        </p:txBody>
      </p:sp>
      <p:grpSp>
        <p:nvGrpSpPr>
          <p:cNvPr id="290838" name="Group 22"/>
          <p:cNvGrpSpPr>
            <a:grpSpLocks/>
          </p:cNvGrpSpPr>
          <p:nvPr/>
        </p:nvGrpSpPr>
        <p:grpSpPr bwMode="auto">
          <a:xfrm>
            <a:off x="1377950" y="3709988"/>
            <a:ext cx="7078663" cy="366712"/>
            <a:chOff x="868" y="2337"/>
            <a:chExt cx="4459" cy="231"/>
          </a:xfrm>
        </p:grpSpPr>
        <p:sp>
          <p:nvSpPr>
            <p:cNvPr id="290839" name="Rectangle 23"/>
            <p:cNvSpPr>
              <a:spLocks noChangeArrowheads="1"/>
            </p:cNvSpPr>
            <p:nvPr/>
          </p:nvSpPr>
          <p:spPr bwMode="auto">
            <a:xfrm>
              <a:off x="1382" y="2337"/>
              <a:ext cx="39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/>
                <a:t>Kedua kotak akan memiliki momentum akhir yg sama.</a:t>
              </a:r>
            </a:p>
          </p:txBody>
        </p:sp>
        <p:sp>
          <p:nvSpPr>
            <p:cNvPr id="290840" name="AutoShape 24"/>
            <p:cNvSpPr>
              <a:spLocks noChangeArrowheads="1"/>
            </p:cNvSpPr>
            <p:nvPr/>
          </p:nvSpPr>
          <p:spPr bwMode="auto">
            <a:xfrm>
              <a:off x="868" y="2356"/>
              <a:ext cx="424" cy="184"/>
            </a:xfrm>
            <a:prstGeom prst="rightArrow">
              <a:avLst>
                <a:gd name="adj1" fmla="val 50000"/>
                <a:gd name="adj2" fmla="val 115228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3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4000"/>
              <a:t>Gaya dan Impuls</a:t>
            </a:r>
          </a:p>
        </p:txBody>
      </p:sp>
      <p:sp>
        <p:nvSpPr>
          <p:cNvPr id="292868" name="Arc 4"/>
          <p:cNvSpPr>
            <a:spLocks/>
          </p:cNvSpPr>
          <p:nvPr/>
        </p:nvSpPr>
        <p:spPr bwMode="auto">
          <a:xfrm>
            <a:off x="6832600" y="4083050"/>
            <a:ext cx="539750" cy="9906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2869" name="Group 5"/>
          <p:cNvGrpSpPr>
            <a:grpSpLocks/>
          </p:cNvGrpSpPr>
          <p:nvPr/>
        </p:nvGrpSpPr>
        <p:grpSpPr bwMode="auto">
          <a:xfrm>
            <a:off x="6143625" y="3057525"/>
            <a:ext cx="669925" cy="1062038"/>
            <a:chOff x="3870" y="1926"/>
            <a:chExt cx="422" cy="669"/>
          </a:xfrm>
        </p:grpSpPr>
        <p:sp>
          <p:nvSpPr>
            <p:cNvPr id="292870" name="Arc 6"/>
            <p:cNvSpPr>
              <a:spLocks/>
            </p:cNvSpPr>
            <p:nvPr/>
          </p:nvSpPr>
          <p:spPr bwMode="auto">
            <a:xfrm>
              <a:off x="4080" y="1926"/>
              <a:ext cx="212" cy="66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DE3BA"/>
            </a:solidFill>
            <a:ln w="25400" cap="rnd">
              <a:solidFill>
                <a:srgbClr val="FE9B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71" name="Arc 7"/>
            <p:cNvSpPr>
              <a:spLocks/>
            </p:cNvSpPr>
            <p:nvPr/>
          </p:nvSpPr>
          <p:spPr bwMode="auto">
            <a:xfrm>
              <a:off x="3870" y="1926"/>
              <a:ext cx="212" cy="66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68 h 21600"/>
                <a:gd name="T2" fmla="*/ 21498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68"/>
                  </a:moveTo>
                  <a:cubicBezTo>
                    <a:pt x="17" y="9690"/>
                    <a:pt x="9621" y="56"/>
                    <a:pt x="21498" y="0"/>
                  </a:cubicBezTo>
                </a:path>
                <a:path w="21600" h="21600" stroke="0" extrusionOk="0">
                  <a:moveTo>
                    <a:pt x="0" y="21568"/>
                  </a:moveTo>
                  <a:cubicBezTo>
                    <a:pt x="17" y="9690"/>
                    <a:pt x="9621" y="56"/>
                    <a:pt x="2149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DE3BA"/>
            </a:solidFill>
            <a:ln w="25400" cap="rnd">
              <a:solidFill>
                <a:srgbClr val="FE9B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2872" name="Arc 8"/>
          <p:cNvSpPr>
            <a:spLocks/>
          </p:cNvSpPr>
          <p:nvPr/>
        </p:nvSpPr>
        <p:spPr bwMode="auto">
          <a:xfrm>
            <a:off x="5562600" y="4083050"/>
            <a:ext cx="539750" cy="990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3" name="Line 9"/>
          <p:cNvSpPr>
            <a:spLocks noChangeShapeType="1"/>
          </p:cNvSpPr>
          <p:nvPr/>
        </p:nvSpPr>
        <p:spPr bwMode="auto">
          <a:xfrm>
            <a:off x="5257800" y="2738438"/>
            <a:ext cx="0" cy="25638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4" name="Line 10"/>
          <p:cNvSpPr>
            <a:spLocks noChangeShapeType="1"/>
          </p:cNvSpPr>
          <p:nvPr/>
        </p:nvSpPr>
        <p:spPr bwMode="auto">
          <a:xfrm>
            <a:off x="5043488" y="5086350"/>
            <a:ext cx="302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5" name="Rectangle 11"/>
          <p:cNvSpPr>
            <a:spLocks noChangeArrowheads="1"/>
          </p:cNvSpPr>
          <p:nvPr/>
        </p:nvSpPr>
        <p:spPr bwMode="auto">
          <a:xfrm>
            <a:off x="5243513" y="2627313"/>
            <a:ext cx="3365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292876" name="Rectangle 12"/>
          <p:cNvSpPr>
            <a:spLocks noChangeArrowheads="1"/>
          </p:cNvSpPr>
          <p:nvPr/>
        </p:nvSpPr>
        <p:spPr bwMode="auto">
          <a:xfrm>
            <a:off x="8062913" y="4911725"/>
            <a:ext cx="2508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t</a:t>
            </a:r>
          </a:p>
        </p:txBody>
      </p:sp>
      <p:sp>
        <p:nvSpPr>
          <p:cNvPr id="292877" name="Line 13"/>
          <p:cNvSpPr>
            <a:spLocks noChangeShapeType="1"/>
          </p:cNvSpPr>
          <p:nvPr/>
        </p:nvSpPr>
        <p:spPr bwMode="auto">
          <a:xfrm>
            <a:off x="5581650" y="5214938"/>
            <a:ext cx="0" cy="2016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8" name="Line 14"/>
          <p:cNvSpPr>
            <a:spLocks noChangeShapeType="1"/>
          </p:cNvSpPr>
          <p:nvPr/>
        </p:nvSpPr>
        <p:spPr bwMode="auto">
          <a:xfrm>
            <a:off x="7429500" y="5214938"/>
            <a:ext cx="0" cy="2016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9" name="Line 15"/>
          <p:cNvSpPr>
            <a:spLocks noChangeShapeType="1"/>
          </p:cNvSpPr>
          <p:nvPr/>
        </p:nvSpPr>
        <p:spPr bwMode="auto">
          <a:xfrm>
            <a:off x="6729413" y="5314950"/>
            <a:ext cx="68738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0" name="Line 16"/>
          <p:cNvSpPr>
            <a:spLocks noChangeShapeType="1"/>
          </p:cNvSpPr>
          <p:nvPr/>
        </p:nvSpPr>
        <p:spPr bwMode="auto">
          <a:xfrm>
            <a:off x="5605463" y="5314950"/>
            <a:ext cx="68738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1" name="Rectangle 17"/>
          <p:cNvSpPr>
            <a:spLocks noChangeArrowheads="1"/>
          </p:cNvSpPr>
          <p:nvPr/>
        </p:nvSpPr>
        <p:spPr bwMode="auto">
          <a:xfrm>
            <a:off x="5453063" y="5464175"/>
            <a:ext cx="2873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</a:rPr>
              <a:t>t</a:t>
            </a:r>
            <a:r>
              <a:rPr lang="en-US" sz="2000" baseline="-25000">
                <a:solidFill>
                  <a:schemeClr val="tx2"/>
                </a:solidFill>
              </a:rPr>
              <a:t>i</a:t>
            </a:r>
          </a:p>
        </p:txBody>
      </p:sp>
      <p:sp>
        <p:nvSpPr>
          <p:cNvPr id="292882" name="Rectangle 18"/>
          <p:cNvSpPr>
            <a:spLocks noChangeArrowheads="1"/>
          </p:cNvSpPr>
          <p:nvPr/>
        </p:nvSpPr>
        <p:spPr bwMode="auto">
          <a:xfrm>
            <a:off x="7319963" y="5483225"/>
            <a:ext cx="2968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</a:rPr>
              <a:t>t</a:t>
            </a:r>
            <a:r>
              <a:rPr lang="en-US" sz="2000" baseline="-25000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292883" name="Freeform 19"/>
          <p:cNvSpPr>
            <a:spLocks/>
          </p:cNvSpPr>
          <p:nvPr/>
        </p:nvSpPr>
        <p:spPr bwMode="auto">
          <a:xfrm>
            <a:off x="5600700" y="4076700"/>
            <a:ext cx="1804988" cy="992188"/>
          </a:xfrm>
          <a:custGeom>
            <a:avLst/>
            <a:gdLst/>
            <a:ahLst/>
            <a:cxnLst>
              <a:cxn ang="0">
                <a:pos x="328" y="12"/>
              </a:cxn>
              <a:cxn ang="0">
                <a:pos x="324" y="36"/>
              </a:cxn>
              <a:cxn ang="0">
                <a:pos x="324" y="60"/>
              </a:cxn>
              <a:cxn ang="0">
                <a:pos x="320" y="84"/>
              </a:cxn>
              <a:cxn ang="0">
                <a:pos x="320" y="108"/>
              </a:cxn>
              <a:cxn ang="0">
                <a:pos x="316" y="132"/>
              </a:cxn>
              <a:cxn ang="0">
                <a:pos x="312" y="156"/>
              </a:cxn>
              <a:cxn ang="0">
                <a:pos x="308" y="180"/>
              </a:cxn>
              <a:cxn ang="0">
                <a:pos x="308" y="204"/>
              </a:cxn>
              <a:cxn ang="0">
                <a:pos x="304" y="228"/>
              </a:cxn>
              <a:cxn ang="0">
                <a:pos x="300" y="252"/>
              </a:cxn>
              <a:cxn ang="0">
                <a:pos x="288" y="276"/>
              </a:cxn>
              <a:cxn ang="0">
                <a:pos x="284" y="300"/>
              </a:cxn>
              <a:cxn ang="0">
                <a:pos x="276" y="324"/>
              </a:cxn>
              <a:cxn ang="0">
                <a:pos x="268" y="348"/>
              </a:cxn>
              <a:cxn ang="0">
                <a:pos x="256" y="372"/>
              </a:cxn>
              <a:cxn ang="0">
                <a:pos x="244" y="396"/>
              </a:cxn>
              <a:cxn ang="0">
                <a:pos x="236" y="420"/>
              </a:cxn>
              <a:cxn ang="0">
                <a:pos x="224" y="444"/>
              </a:cxn>
              <a:cxn ang="0">
                <a:pos x="208" y="468"/>
              </a:cxn>
              <a:cxn ang="0">
                <a:pos x="192" y="492"/>
              </a:cxn>
              <a:cxn ang="0">
                <a:pos x="172" y="512"/>
              </a:cxn>
              <a:cxn ang="0">
                <a:pos x="156" y="536"/>
              </a:cxn>
              <a:cxn ang="0">
                <a:pos x="144" y="552"/>
              </a:cxn>
              <a:cxn ang="0">
                <a:pos x="144" y="540"/>
              </a:cxn>
              <a:cxn ang="0">
                <a:pos x="120" y="556"/>
              </a:cxn>
              <a:cxn ang="0">
                <a:pos x="100" y="572"/>
              </a:cxn>
              <a:cxn ang="0">
                <a:pos x="80" y="588"/>
              </a:cxn>
              <a:cxn ang="0">
                <a:pos x="60" y="600"/>
              </a:cxn>
              <a:cxn ang="0">
                <a:pos x="36" y="608"/>
              </a:cxn>
              <a:cxn ang="0">
                <a:pos x="12" y="620"/>
              </a:cxn>
              <a:cxn ang="0">
                <a:pos x="1136" y="620"/>
              </a:cxn>
              <a:cxn ang="0">
                <a:pos x="1124" y="620"/>
              </a:cxn>
              <a:cxn ang="0">
                <a:pos x="1100" y="620"/>
              </a:cxn>
              <a:cxn ang="0">
                <a:pos x="1076" y="608"/>
              </a:cxn>
              <a:cxn ang="0">
                <a:pos x="1052" y="604"/>
              </a:cxn>
              <a:cxn ang="0">
                <a:pos x="1028" y="596"/>
              </a:cxn>
              <a:cxn ang="0">
                <a:pos x="1004" y="580"/>
              </a:cxn>
              <a:cxn ang="0">
                <a:pos x="980" y="564"/>
              </a:cxn>
              <a:cxn ang="0">
                <a:pos x="960" y="544"/>
              </a:cxn>
              <a:cxn ang="0">
                <a:pos x="940" y="524"/>
              </a:cxn>
              <a:cxn ang="0">
                <a:pos x="920" y="508"/>
              </a:cxn>
              <a:cxn ang="0">
                <a:pos x="904" y="484"/>
              </a:cxn>
              <a:cxn ang="0">
                <a:pos x="896" y="460"/>
              </a:cxn>
              <a:cxn ang="0">
                <a:pos x="884" y="436"/>
              </a:cxn>
              <a:cxn ang="0">
                <a:pos x="868" y="412"/>
              </a:cxn>
              <a:cxn ang="0">
                <a:pos x="852" y="388"/>
              </a:cxn>
              <a:cxn ang="0">
                <a:pos x="844" y="364"/>
              </a:cxn>
              <a:cxn ang="0">
                <a:pos x="836" y="340"/>
              </a:cxn>
              <a:cxn ang="0">
                <a:pos x="828" y="316"/>
              </a:cxn>
              <a:cxn ang="0">
                <a:pos x="820" y="292"/>
              </a:cxn>
              <a:cxn ang="0">
                <a:pos x="808" y="268"/>
              </a:cxn>
              <a:cxn ang="0">
                <a:pos x="804" y="244"/>
              </a:cxn>
              <a:cxn ang="0">
                <a:pos x="800" y="220"/>
              </a:cxn>
              <a:cxn ang="0">
                <a:pos x="796" y="196"/>
              </a:cxn>
              <a:cxn ang="0">
                <a:pos x="792" y="172"/>
              </a:cxn>
              <a:cxn ang="0">
                <a:pos x="792" y="148"/>
              </a:cxn>
              <a:cxn ang="0">
                <a:pos x="784" y="124"/>
              </a:cxn>
              <a:cxn ang="0">
                <a:pos x="784" y="100"/>
              </a:cxn>
              <a:cxn ang="0">
                <a:pos x="780" y="76"/>
              </a:cxn>
              <a:cxn ang="0">
                <a:pos x="780" y="52"/>
              </a:cxn>
              <a:cxn ang="0">
                <a:pos x="776" y="28"/>
              </a:cxn>
              <a:cxn ang="0">
                <a:pos x="776" y="4"/>
              </a:cxn>
            </a:cxnLst>
            <a:rect l="0" t="0" r="r" b="b"/>
            <a:pathLst>
              <a:path w="1137" h="625">
                <a:moveTo>
                  <a:pt x="320" y="0"/>
                </a:moveTo>
                <a:lnTo>
                  <a:pt x="328" y="12"/>
                </a:lnTo>
                <a:lnTo>
                  <a:pt x="324" y="24"/>
                </a:lnTo>
                <a:lnTo>
                  <a:pt x="324" y="36"/>
                </a:lnTo>
                <a:lnTo>
                  <a:pt x="324" y="48"/>
                </a:lnTo>
                <a:lnTo>
                  <a:pt x="324" y="60"/>
                </a:lnTo>
                <a:lnTo>
                  <a:pt x="320" y="72"/>
                </a:lnTo>
                <a:lnTo>
                  <a:pt x="320" y="84"/>
                </a:lnTo>
                <a:lnTo>
                  <a:pt x="320" y="96"/>
                </a:lnTo>
                <a:lnTo>
                  <a:pt x="320" y="108"/>
                </a:lnTo>
                <a:lnTo>
                  <a:pt x="320" y="120"/>
                </a:lnTo>
                <a:lnTo>
                  <a:pt x="316" y="132"/>
                </a:lnTo>
                <a:lnTo>
                  <a:pt x="316" y="144"/>
                </a:lnTo>
                <a:lnTo>
                  <a:pt x="312" y="156"/>
                </a:lnTo>
                <a:lnTo>
                  <a:pt x="308" y="168"/>
                </a:lnTo>
                <a:lnTo>
                  <a:pt x="308" y="180"/>
                </a:lnTo>
                <a:lnTo>
                  <a:pt x="308" y="192"/>
                </a:lnTo>
                <a:lnTo>
                  <a:pt x="308" y="204"/>
                </a:lnTo>
                <a:lnTo>
                  <a:pt x="304" y="216"/>
                </a:lnTo>
                <a:lnTo>
                  <a:pt x="304" y="228"/>
                </a:lnTo>
                <a:lnTo>
                  <a:pt x="300" y="240"/>
                </a:lnTo>
                <a:lnTo>
                  <a:pt x="300" y="252"/>
                </a:lnTo>
                <a:lnTo>
                  <a:pt x="292" y="264"/>
                </a:lnTo>
                <a:lnTo>
                  <a:pt x="288" y="276"/>
                </a:lnTo>
                <a:lnTo>
                  <a:pt x="288" y="288"/>
                </a:lnTo>
                <a:lnTo>
                  <a:pt x="284" y="300"/>
                </a:lnTo>
                <a:lnTo>
                  <a:pt x="284" y="312"/>
                </a:lnTo>
                <a:lnTo>
                  <a:pt x="276" y="324"/>
                </a:lnTo>
                <a:lnTo>
                  <a:pt x="272" y="336"/>
                </a:lnTo>
                <a:lnTo>
                  <a:pt x="268" y="348"/>
                </a:lnTo>
                <a:lnTo>
                  <a:pt x="264" y="360"/>
                </a:lnTo>
                <a:lnTo>
                  <a:pt x="256" y="372"/>
                </a:lnTo>
                <a:lnTo>
                  <a:pt x="252" y="384"/>
                </a:lnTo>
                <a:lnTo>
                  <a:pt x="244" y="396"/>
                </a:lnTo>
                <a:lnTo>
                  <a:pt x="240" y="408"/>
                </a:lnTo>
                <a:lnTo>
                  <a:pt x="236" y="420"/>
                </a:lnTo>
                <a:lnTo>
                  <a:pt x="232" y="432"/>
                </a:lnTo>
                <a:lnTo>
                  <a:pt x="224" y="444"/>
                </a:lnTo>
                <a:lnTo>
                  <a:pt x="216" y="456"/>
                </a:lnTo>
                <a:lnTo>
                  <a:pt x="208" y="468"/>
                </a:lnTo>
                <a:lnTo>
                  <a:pt x="200" y="480"/>
                </a:lnTo>
                <a:lnTo>
                  <a:pt x="192" y="492"/>
                </a:lnTo>
                <a:lnTo>
                  <a:pt x="184" y="504"/>
                </a:lnTo>
                <a:lnTo>
                  <a:pt x="172" y="512"/>
                </a:lnTo>
                <a:lnTo>
                  <a:pt x="164" y="524"/>
                </a:lnTo>
                <a:lnTo>
                  <a:pt x="156" y="536"/>
                </a:lnTo>
                <a:lnTo>
                  <a:pt x="156" y="548"/>
                </a:lnTo>
                <a:lnTo>
                  <a:pt x="144" y="552"/>
                </a:lnTo>
                <a:lnTo>
                  <a:pt x="156" y="540"/>
                </a:lnTo>
                <a:lnTo>
                  <a:pt x="144" y="540"/>
                </a:lnTo>
                <a:lnTo>
                  <a:pt x="132" y="548"/>
                </a:lnTo>
                <a:lnTo>
                  <a:pt x="120" y="556"/>
                </a:lnTo>
                <a:lnTo>
                  <a:pt x="112" y="568"/>
                </a:lnTo>
                <a:lnTo>
                  <a:pt x="100" y="572"/>
                </a:lnTo>
                <a:lnTo>
                  <a:pt x="88" y="576"/>
                </a:lnTo>
                <a:lnTo>
                  <a:pt x="80" y="588"/>
                </a:lnTo>
                <a:lnTo>
                  <a:pt x="68" y="588"/>
                </a:lnTo>
                <a:lnTo>
                  <a:pt x="60" y="600"/>
                </a:lnTo>
                <a:lnTo>
                  <a:pt x="48" y="604"/>
                </a:lnTo>
                <a:lnTo>
                  <a:pt x="36" y="608"/>
                </a:lnTo>
                <a:lnTo>
                  <a:pt x="24" y="616"/>
                </a:lnTo>
                <a:lnTo>
                  <a:pt x="12" y="620"/>
                </a:lnTo>
                <a:lnTo>
                  <a:pt x="0" y="620"/>
                </a:lnTo>
                <a:lnTo>
                  <a:pt x="1136" y="620"/>
                </a:lnTo>
                <a:lnTo>
                  <a:pt x="1136" y="624"/>
                </a:lnTo>
                <a:lnTo>
                  <a:pt x="1124" y="620"/>
                </a:lnTo>
                <a:lnTo>
                  <a:pt x="1112" y="620"/>
                </a:lnTo>
                <a:lnTo>
                  <a:pt x="1100" y="620"/>
                </a:lnTo>
                <a:lnTo>
                  <a:pt x="1088" y="616"/>
                </a:lnTo>
                <a:lnTo>
                  <a:pt x="1076" y="608"/>
                </a:lnTo>
                <a:lnTo>
                  <a:pt x="1064" y="604"/>
                </a:lnTo>
                <a:lnTo>
                  <a:pt x="1052" y="604"/>
                </a:lnTo>
                <a:lnTo>
                  <a:pt x="1040" y="600"/>
                </a:lnTo>
                <a:lnTo>
                  <a:pt x="1028" y="596"/>
                </a:lnTo>
                <a:lnTo>
                  <a:pt x="1016" y="588"/>
                </a:lnTo>
                <a:lnTo>
                  <a:pt x="1004" y="580"/>
                </a:lnTo>
                <a:lnTo>
                  <a:pt x="992" y="572"/>
                </a:lnTo>
                <a:lnTo>
                  <a:pt x="980" y="564"/>
                </a:lnTo>
                <a:lnTo>
                  <a:pt x="968" y="556"/>
                </a:lnTo>
                <a:lnTo>
                  <a:pt x="960" y="544"/>
                </a:lnTo>
                <a:lnTo>
                  <a:pt x="948" y="536"/>
                </a:lnTo>
                <a:lnTo>
                  <a:pt x="940" y="524"/>
                </a:lnTo>
                <a:lnTo>
                  <a:pt x="928" y="520"/>
                </a:lnTo>
                <a:lnTo>
                  <a:pt x="920" y="508"/>
                </a:lnTo>
                <a:lnTo>
                  <a:pt x="912" y="496"/>
                </a:lnTo>
                <a:lnTo>
                  <a:pt x="904" y="484"/>
                </a:lnTo>
                <a:lnTo>
                  <a:pt x="900" y="472"/>
                </a:lnTo>
                <a:lnTo>
                  <a:pt x="896" y="460"/>
                </a:lnTo>
                <a:lnTo>
                  <a:pt x="888" y="448"/>
                </a:lnTo>
                <a:lnTo>
                  <a:pt x="884" y="436"/>
                </a:lnTo>
                <a:lnTo>
                  <a:pt x="876" y="424"/>
                </a:lnTo>
                <a:lnTo>
                  <a:pt x="868" y="412"/>
                </a:lnTo>
                <a:lnTo>
                  <a:pt x="860" y="400"/>
                </a:lnTo>
                <a:lnTo>
                  <a:pt x="852" y="388"/>
                </a:lnTo>
                <a:lnTo>
                  <a:pt x="848" y="376"/>
                </a:lnTo>
                <a:lnTo>
                  <a:pt x="844" y="364"/>
                </a:lnTo>
                <a:lnTo>
                  <a:pt x="840" y="352"/>
                </a:lnTo>
                <a:lnTo>
                  <a:pt x="836" y="340"/>
                </a:lnTo>
                <a:lnTo>
                  <a:pt x="832" y="328"/>
                </a:lnTo>
                <a:lnTo>
                  <a:pt x="828" y="316"/>
                </a:lnTo>
                <a:lnTo>
                  <a:pt x="824" y="304"/>
                </a:lnTo>
                <a:lnTo>
                  <a:pt x="820" y="292"/>
                </a:lnTo>
                <a:lnTo>
                  <a:pt x="812" y="280"/>
                </a:lnTo>
                <a:lnTo>
                  <a:pt x="808" y="268"/>
                </a:lnTo>
                <a:lnTo>
                  <a:pt x="808" y="256"/>
                </a:lnTo>
                <a:lnTo>
                  <a:pt x="804" y="244"/>
                </a:lnTo>
                <a:lnTo>
                  <a:pt x="800" y="232"/>
                </a:lnTo>
                <a:lnTo>
                  <a:pt x="800" y="220"/>
                </a:lnTo>
                <a:lnTo>
                  <a:pt x="800" y="208"/>
                </a:lnTo>
                <a:lnTo>
                  <a:pt x="796" y="196"/>
                </a:lnTo>
                <a:lnTo>
                  <a:pt x="796" y="184"/>
                </a:lnTo>
                <a:lnTo>
                  <a:pt x="792" y="172"/>
                </a:lnTo>
                <a:lnTo>
                  <a:pt x="792" y="160"/>
                </a:lnTo>
                <a:lnTo>
                  <a:pt x="792" y="148"/>
                </a:lnTo>
                <a:lnTo>
                  <a:pt x="788" y="136"/>
                </a:lnTo>
                <a:lnTo>
                  <a:pt x="784" y="124"/>
                </a:lnTo>
                <a:lnTo>
                  <a:pt x="784" y="112"/>
                </a:lnTo>
                <a:lnTo>
                  <a:pt x="784" y="100"/>
                </a:lnTo>
                <a:lnTo>
                  <a:pt x="780" y="88"/>
                </a:lnTo>
                <a:lnTo>
                  <a:pt x="780" y="76"/>
                </a:lnTo>
                <a:lnTo>
                  <a:pt x="780" y="64"/>
                </a:lnTo>
                <a:lnTo>
                  <a:pt x="780" y="52"/>
                </a:lnTo>
                <a:lnTo>
                  <a:pt x="780" y="40"/>
                </a:lnTo>
                <a:lnTo>
                  <a:pt x="776" y="28"/>
                </a:lnTo>
                <a:lnTo>
                  <a:pt x="776" y="16"/>
                </a:lnTo>
                <a:lnTo>
                  <a:pt x="776" y="4"/>
                </a:lnTo>
              </a:path>
            </a:pathLst>
          </a:custGeom>
          <a:solidFill>
            <a:srgbClr val="FDE3BA"/>
          </a:solidFill>
          <a:ln w="25400" cap="rnd" cmpd="sng">
            <a:solidFill>
              <a:srgbClr val="FE9B0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2884" name="Line 20"/>
          <p:cNvSpPr>
            <a:spLocks noChangeShapeType="1"/>
          </p:cNvSpPr>
          <p:nvPr/>
        </p:nvSpPr>
        <p:spPr bwMode="auto">
          <a:xfrm flipH="1">
            <a:off x="5246688" y="4349750"/>
            <a:ext cx="334962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5" name="Rectangle 21"/>
          <p:cNvSpPr>
            <a:spLocks noChangeArrowheads="1"/>
          </p:cNvSpPr>
          <p:nvPr/>
        </p:nvSpPr>
        <p:spPr bwMode="auto">
          <a:xfrm>
            <a:off x="4837113" y="4137025"/>
            <a:ext cx="5207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</a:rPr>
              <a:t>F</a:t>
            </a:r>
            <a:r>
              <a:rPr lang="en-US" sz="2000" b="1" i="1" baseline="-25000">
                <a:solidFill>
                  <a:schemeClr val="tx2"/>
                </a:solidFill>
              </a:rPr>
              <a:t>av</a:t>
            </a:r>
          </a:p>
        </p:txBody>
      </p:sp>
      <p:sp>
        <p:nvSpPr>
          <p:cNvPr id="292886" name="Rectangle 22"/>
          <p:cNvSpPr>
            <a:spLocks noChangeArrowheads="1"/>
          </p:cNvSpPr>
          <p:nvPr/>
        </p:nvSpPr>
        <p:spPr bwMode="auto">
          <a:xfrm>
            <a:off x="749300" y="2724150"/>
            <a:ext cx="414655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Gaya rata-rata untuk selang waktu </a:t>
            </a: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sz="2000" i="1">
                <a:solidFill>
                  <a:schemeClr val="tx2"/>
                </a:solidFill>
              </a:rPr>
              <a:t>t = t</a:t>
            </a:r>
            <a:r>
              <a:rPr lang="en-US" sz="2000" i="1" baseline="-25000">
                <a:solidFill>
                  <a:schemeClr val="tx2"/>
                </a:solidFill>
              </a:rPr>
              <a:t>f</a:t>
            </a:r>
            <a:r>
              <a:rPr lang="en-US" sz="2000" i="1">
                <a:solidFill>
                  <a:schemeClr val="tx2"/>
                </a:solidFill>
              </a:rPr>
              <a:t> - t</a:t>
            </a:r>
            <a:r>
              <a:rPr lang="en-US" sz="2000" i="1" baseline="-25000">
                <a:solidFill>
                  <a:schemeClr val="tx2"/>
                </a:solidFill>
              </a:rPr>
              <a:t>i</a:t>
            </a:r>
            <a:r>
              <a:rPr lang="en-US" sz="2000"/>
              <a:t>  adalah: </a:t>
            </a:r>
          </a:p>
        </p:txBody>
      </p:sp>
      <p:graphicFrame>
        <p:nvGraphicFramePr>
          <p:cNvPr id="292887" name="Object 23"/>
          <p:cNvGraphicFramePr>
            <a:graphicFrameLocks/>
          </p:cNvGraphicFramePr>
          <p:nvPr/>
        </p:nvGraphicFramePr>
        <p:xfrm>
          <a:off x="1628775" y="3821113"/>
          <a:ext cx="2160588" cy="673100"/>
        </p:xfrm>
        <a:graphic>
          <a:graphicData uri="http://schemas.openxmlformats.org/presentationml/2006/ole">
            <p:oleObj spid="_x0000_s292887" name="Equation" r:id="rId3" imgW="2158920" imgH="672840" progId="Equation.3">
              <p:embed/>
            </p:oleObj>
          </a:graphicData>
        </a:graphic>
      </p:graphicFrame>
      <p:grpSp>
        <p:nvGrpSpPr>
          <p:cNvPr id="292888" name="Group 24"/>
          <p:cNvGrpSpPr>
            <a:grpSpLocks/>
          </p:cNvGrpSpPr>
          <p:nvPr/>
        </p:nvGrpSpPr>
        <p:grpSpPr bwMode="auto">
          <a:xfrm>
            <a:off x="2043113" y="5168900"/>
            <a:ext cx="1025525" cy="658813"/>
            <a:chOff x="1287" y="3256"/>
            <a:chExt cx="646" cy="415"/>
          </a:xfrm>
        </p:grpSpPr>
        <p:sp>
          <p:nvSpPr>
            <p:cNvPr id="292889" name="Rectangle 25"/>
            <p:cNvSpPr>
              <a:spLocks noChangeArrowheads="1"/>
            </p:cNvSpPr>
            <p:nvPr/>
          </p:nvSpPr>
          <p:spPr bwMode="auto">
            <a:xfrm>
              <a:off x="1842" y="3479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tx2"/>
                  </a:solidFill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92890" name="Rectangle 26"/>
            <p:cNvSpPr>
              <a:spLocks noChangeArrowheads="1"/>
            </p:cNvSpPr>
            <p:nvPr/>
          </p:nvSpPr>
          <p:spPr bwMode="auto">
            <a:xfrm>
              <a:off x="1734" y="3479"/>
              <a:ext cx="1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tx2"/>
                  </a:solidFill>
                </a:rPr>
                <a:t>Δ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92891" name="Line 27"/>
            <p:cNvSpPr>
              <a:spLocks noChangeShapeType="1"/>
            </p:cNvSpPr>
            <p:nvPr/>
          </p:nvSpPr>
          <p:spPr bwMode="auto">
            <a:xfrm>
              <a:off x="1692" y="3461"/>
              <a:ext cx="241" cy="1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892" name="Rectangle 28"/>
            <p:cNvSpPr>
              <a:spLocks noChangeArrowheads="1"/>
            </p:cNvSpPr>
            <p:nvPr/>
          </p:nvSpPr>
          <p:spPr bwMode="auto">
            <a:xfrm>
              <a:off x="1703" y="3256"/>
              <a:ext cx="1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</a:rPr>
                <a:t>Δ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92893" name="Rectangle 29"/>
            <p:cNvSpPr>
              <a:spLocks noChangeArrowheads="1"/>
            </p:cNvSpPr>
            <p:nvPr/>
          </p:nvSpPr>
          <p:spPr bwMode="auto">
            <a:xfrm>
              <a:off x="1378" y="3454"/>
              <a:ext cx="10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chemeClr val="tx2"/>
                  </a:solidFill>
                </a:rPr>
                <a:t>av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92894" name="Rectangle 30"/>
            <p:cNvSpPr>
              <a:spLocks noChangeArrowheads="1"/>
            </p:cNvSpPr>
            <p:nvPr/>
          </p:nvSpPr>
          <p:spPr bwMode="auto">
            <a:xfrm>
              <a:off x="1810" y="3256"/>
              <a:ext cx="1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</a:rPr>
                <a:t>P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92895" name="Rectangle 31"/>
            <p:cNvSpPr>
              <a:spLocks noChangeArrowheads="1"/>
            </p:cNvSpPr>
            <p:nvPr/>
          </p:nvSpPr>
          <p:spPr bwMode="auto">
            <a:xfrm>
              <a:off x="1287" y="3356"/>
              <a:ext cx="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</a:rPr>
                <a:t>F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92896" name="Rectangle 32"/>
            <p:cNvSpPr>
              <a:spLocks noChangeArrowheads="1"/>
            </p:cNvSpPr>
            <p:nvPr/>
          </p:nvSpPr>
          <p:spPr bwMode="auto">
            <a:xfrm>
              <a:off x="1555" y="3340"/>
              <a:ext cx="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292897" name="Rectangle 33"/>
          <p:cNvSpPr>
            <a:spLocks noChangeArrowheads="1"/>
          </p:cNvSpPr>
          <p:nvPr/>
        </p:nvSpPr>
        <p:spPr bwMode="auto">
          <a:xfrm>
            <a:off x="977900" y="5254625"/>
            <a:ext cx="67468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atau</a:t>
            </a:r>
          </a:p>
        </p:txBody>
      </p:sp>
      <p:grpSp>
        <p:nvGrpSpPr>
          <p:cNvPr id="292898" name="Group 34"/>
          <p:cNvGrpSpPr>
            <a:grpSpLocks/>
          </p:cNvGrpSpPr>
          <p:nvPr/>
        </p:nvGrpSpPr>
        <p:grpSpPr bwMode="auto">
          <a:xfrm>
            <a:off x="5557838" y="4349750"/>
            <a:ext cx="1833562" cy="735013"/>
            <a:chOff x="3501" y="2740"/>
            <a:chExt cx="1155" cy="463"/>
          </a:xfrm>
        </p:grpSpPr>
        <p:sp>
          <p:nvSpPr>
            <p:cNvPr id="292899" name="Rectangle 35"/>
            <p:cNvSpPr>
              <a:spLocks noChangeArrowheads="1"/>
            </p:cNvSpPr>
            <p:nvPr/>
          </p:nvSpPr>
          <p:spPr bwMode="auto">
            <a:xfrm>
              <a:off x="3508" y="2740"/>
              <a:ext cx="1144" cy="463"/>
            </a:xfrm>
            <a:prstGeom prst="rect">
              <a:avLst/>
            </a:prstGeom>
            <a:noFill/>
            <a:ln w="12700">
              <a:solidFill>
                <a:srgbClr val="FC0000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0" name="Line 36"/>
            <p:cNvSpPr>
              <a:spLocks noChangeShapeType="1"/>
            </p:cNvSpPr>
            <p:nvPr/>
          </p:nvSpPr>
          <p:spPr bwMode="auto">
            <a:xfrm flipH="1">
              <a:off x="4541" y="3093"/>
              <a:ext cx="115" cy="83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1" name="Line 37"/>
            <p:cNvSpPr>
              <a:spLocks noChangeShapeType="1"/>
            </p:cNvSpPr>
            <p:nvPr/>
          </p:nvSpPr>
          <p:spPr bwMode="auto">
            <a:xfrm flipH="1">
              <a:off x="4393" y="2961"/>
              <a:ext cx="259" cy="227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2" name="Line 38"/>
            <p:cNvSpPr>
              <a:spLocks noChangeShapeType="1"/>
            </p:cNvSpPr>
            <p:nvPr/>
          </p:nvSpPr>
          <p:spPr bwMode="auto">
            <a:xfrm flipH="1">
              <a:off x="4249" y="2829"/>
              <a:ext cx="391" cy="359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3" name="Line 39"/>
            <p:cNvSpPr>
              <a:spLocks noChangeShapeType="1"/>
            </p:cNvSpPr>
            <p:nvPr/>
          </p:nvSpPr>
          <p:spPr bwMode="auto">
            <a:xfrm flipH="1">
              <a:off x="4109" y="2761"/>
              <a:ext cx="455" cy="423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4" name="Line 40"/>
            <p:cNvSpPr>
              <a:spLocks noChangeShapeType="1"/>
            </p:cNvSpPr>
            <p:nvPr/>
          </p:nvSpPr>
          <p:spPr bwMode="auto">
            <a:xfrm flipH="1">
              <a:off x="3973" y="2765"/>
              <a:ext cx="443" cy="411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5" name="Line 41"/>
            <p:cNvSpPr>
              <a:spLocks noChangeShapeType="1"/>
            </p:cNvSpPr>
            <p:nvPr/>
          </p:nvSpPr>
          <p:spPr bwMode="auto">
            <a:xfrm flipH="1">
              <a:off x="3833" y="2757"/>
              <a:ext cx="447" cy="415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6" name="Line 42"/>
            <p:cNvSpPr>
              <a:spLocks noChangeShapeType="1"/>
            </p:cNvSpPr>
            <p:nvPr/>
          </p:nvSpPr>
          <p:spPr bwMode="auto">
            <a:xfrm flipH="1">
              <a:off x="3697" y="2769"/>
              <a:ext cx="427" cy="395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7" name="Line 43"/>
            <p:cNvSpPr>
              <a:spLocks noChangeShapeType="1"/>
            </p:cNvSpPr>
            <p:nvPr/>
          </p:nvSpPr>
          <p:spPr bwMode="auto">
            <a:xfrm flipH="1">
              <a:off x="3537" y="2761"/>
              <a:ext cx="451" cy="419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8" name="Line 44"/>
            <p:cNvSpPr>
              <a:spLocks noChangeShapeType="1"/>
            </p:cNvSpPr>
            <p:nvPr/>
          </p:nvSpPr>
          <p:spPr bwMode="auto">
            <a:xfrm flipH="1">
              <a:off x="3509" y="2757"/>
              <a:ext cx="339" cy="307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9" name="Line 45"/>
            <p:cNvSpPr>
              <a:spLocks noChangeShapeType="1"/>
            </p:cNvSpPr>
            <p:nvPr/>
          </p:nvSpPr>
          <p:spPr bwMode="auto">
            <a:xfrm flipH="1">
              <a:off x="3501" y="2765"/>
              <a:ext cx="195" cy="163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10" name="Line 46"/>
            <p:cNvSpPr>
              <a:spLocks noChangeShapeType="1"/>
            </p:cNvSpPr>
            <p:nvPr/>
          </p:nvSpPr>
          <p:spPr bwMode="auto">
            <a:xfrm flipH="1">
              <a:off x="3505" y="2749"/>
              <a:ext cx="63" cy="31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2911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162800" cy="3810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z="2400"/>
              <a:t>Kita dapat menggunakan notasi impuls untuk mendefinisikan “gaya rata-rata”, suatu konsep yang sangat berguna.</a:t>
            </a:r>
          </a:p>
        </p:txBody>
      </p:sp>
      <p:sp>
        <p:nvSpPr>
          <p:cNvPr id="292912" name="Rectangle 48"/>
          <p:cNvSpPr>
            <a:spLocks noChangeArrowheads="1"/>
          </p:cNvSpPr>
          <p:nvPr/>
        </p:nvSpPr>
        <p:spPr bwMode="auto">
          <a:xfrm>
            <a:off x="6294438" y="5160963"/>
            <a:ext cx="4762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sz="2000" i="1">
                <a:solidFill>
                  <a:schemeClr val="tx2"/>
                </a:solidFill>
              </a:rPr>
              <a:t>t </a:t>
            </a:r>
          </a:p>
        </p:txBody>
      </p:sp>
      <p:sp>
        <p:nvSpPr>
          <p:cNvPr id="292913" name="Rectangle 49"/>
          <p:cNvSpPr>
            <a:spLocks noChangeArrowheads="1"/>
          </p:cNvSpPr>
          <p:nvPr/>
        </p:nvSpPr>
        <p:spPr bwMode="auto">
          <a:xfrm>
            <a:off x="6005513" y="55563"/>
            <a:ext cx="180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292914" name="AutoShape 50"/>
          <p:cNvSpPr>
            <a:spLocks noChangeArrowheads="1"/>
          </p:cNvSpPr>
          <p:nvPr/>
        </p:nvSpPr>
        <p:spPr bwMode="auto">
          <a:xfrm>
            <a:off x="1558925" y="3673475"/>
            <a:ext cx="2400300" cy="1052513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915" name="AutoShape 51"/>
          <p:cNvSpPr>
            <a:spLocks noChangeArrowheads="1"/>
          </p:cNvSpPr>
          <p:nvPr/>
        </p:nvSpPr>
        <p:spPr bwMode="auto">
          <a:xfrm>
            <a:off x="1744663" y="5110163"/>
            <a:ext cx="1657350" cy="779462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8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600"/>
              <a:t>Gaya dan Impuls</a:t>
            </a:r>
          </a:p>
        </p:txBody>
      </p:sp>
      <p:grpSp>
        <p:nvGrpSpPr>
          <p:cNvPr id="293893" name="Group 5"/>
          <p:cNvGrpSpPr>
            <a:grpSpLocks/>
          </p:cNvGrpSpPr>
          <p:nvPr/>
        </p:nvGrpSpPr>
        <p:grpSpPr bwMode="auto">
          <a:xfrm>
            <a:off x="1789113" y="4243388"/>
            <a:ext cx="949325" cy="381000"/>
            <a:chOff x="1127" y="2673"/>
            <a:chExt cx="598" cy="240"/>
          </a:xfrm>
        </p:grpSpPr>
        <p:sp>
          <p:nvSpPr>
            <p:cNvPr id="293894" name="Arc 6"/>
            <p:cNvSpPr>
              <a:spLocks/>
            </p:cNvSpPr>
            <p:nvPr/>
          </p:nvSpPr>
          <p:spPr bwMode="auto">
            <a:xfrm>
              <a:off x="1425" y="2673"/>
              <a:ext cx="300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1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4" y="0"/>
                    <a:pt x="21550" y="9615"/>
                    <a:pt x="21599" y="2151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4" y="0"/>
                    <a:pt x="21550" y="9615"/>
                    <a:pt x="21599" y="2151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DE3BA"/>
            </a:solidFill>
            <a:ln w="25400" cap="rnd">
              <a:solidFill>
                <a:srgbClr val="FE9B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895" name="Arc 7"/>
            <p:cNvSpPr>
              <a:spLocks/>
            </p:cNvSpPr>
            <p:nvPr/>
          </p:nvSpPr>
          <p:spPr bwMode="auto">
            <a:xfrm>
              <a:off x="1127" y="2673"/>
              <a:ext cx="300" cy="240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21599"/>
                <a:gd name="T1" fmla="*/ 21420 h 21600"/>
                <a:gd name="T2" fmla="*/ 21527 w 21599"/>
                <a:gd name="T3" fmla="*/ 0 h 21600"/>
                <a:gd name="T4" fmla="*/ 21599 w 2159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-1" y="21419"/>
                  </a:moveTo>
                  <a:cubicBezTo>
                    <a:pt x="98" y="9589"/>
                    <a:pt x="9696" y="39"/>
                    <a:pt x="21527" y="0"/>
                  </a:cubicBezTo>
                </a:path>
                <a:path w="21599" h="21600" stroke="0" extrusionOk="0">
                  <a:moveTo>
                    <a:pt x="-1" y="21419"/>
                  </a:moveTo>
                  <a:cubicBezTo>
                    <a:pt x="98" y="9589"/>
                    <a:pt x="9696" y="39"/>
                    <a:pt x="21527" y="0"/>
                  </a:cubicBezTo>
                  <a:lnTo>
                    <a:pt x="21599" y="21600"/>
                  </a:lnTo>
                  <a:close/>
                </a:path>
              </a:pathLst>
            </a:custGeom>
            <a:solidFill>
              <a:srgbClr val="FDE3BA"/>
            </a:solidFill>
            <a:ln w="25400" cap="rnd">
              <a:solidFill>
                <a:srgbClr val="FE9B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3896" name="Freeform 8"/>
          <p:cNvSpPr>
            <a:spLocks/>
          </p:cNvSpPr>
          <p:nvPr/>
        </p:nvSpPr>
        <p:spPr bwMode="auto">
          <a:xfrm>
            <a:off x="1047750" y="4595813"/>
            <a:ext cx="2500313" cy="603250"/>
          </a:xfrm>
          <a:custGeom>
            <a:avLst/>
            <a:gdLst/>
            <a:ahLst/>
            <a:cxnLst>
              <a:cxn ang="0">
                <a:pos x="454" y="7"/>
              </a:cxn>
              <a:cxn ang="0">
                <a:pos x="449" y="22"/>
              </a:cxn>
              <a:cxn ang="0">
                <a:pos x="449" y="36"/>
              </a:cxn>
              <a:cxn ang="0">
                <a:pos x="443" y="51"/>
              </a:cxn>
              <a:cxn ang="0">
                <a:pos x="443" y="66"/>
              </a:cxn>
              <a:cxn ang="0">
                <a:pos x="438" y="80"/>
              </a:cxn>
              <a:cxn ang="0">
                <a:pos x="432" y="95"/>
              </a:cxn>
              <a:cxn ang="0">
                <a:pos x="427" y="109"/>
              </a:cxn>
              <a:cxn ang="0">
                <a:pos x="427" y="124"/>
              </a:cxn>
              <a:cxn ang="0">
                <a:pos x="421" y="138"/>
              </a:cxn>
              <a:cxn ang="0">
                <a:pos x="416" y="153"/>
              </a:cxn>
              <a:cxn ang="0">
                <a:pos x="399" y="168"/>
              </a:cxn>
              <a:cxn ang="0">
                <a:pos x="394" y="182"/>
              </a:cxn>
              <a:cxn ang="0">
                <a:pos x="382" y="197"/>
              </a:cxn>
              <a:cxn ang="0">
                <a:pos x="371" y="211"/>
              </a:cxn>
              <a:cxn ang="0">
                <a:pos x="355" y="226"/>
              </a:cxn>
              <a:cxn ang="0">
                <a:pos x="338" y="241"/>
              </a:cxn>
              <a:cxn ang="0">
                <a:pos x="327" y="255"/>
              </a:cxn>
              <a:cxn ang="0">
                <a:pos x="310" y="270"/>
              </a:cxn>
              <a:cxn ang="0">
                <a:pos x="288" y="284"/>
              </a:cxn>
              <a:cxn ang="0">
                <a:pos x="266" y="299"/>
              </a:cxn>
              <a:cxn ang="0">
                <a:pos x="238" y="311"/>
              </a:cxn>
              <a:cxn ang="0">
                <a:pos x="216" y="326"/>
              </a:cxn>
              <a:cxn ang="0">
                <a:pos x="200" y="335"/>
              </a:cxn>
              <a:cxn ang="0">
                <a:pos x="200" y="328"/>
              </a:cxn>
              <a:cxn ang="0">
                <a:pos x="166" y="338"/>
              </a:cxn>
              <a:cxn ang="0">
                <a:pos x="139" y="347"/>
              </a:cxn>
              <a:cxn ang="0">
                <a:pos x="111" y="357"/>
              </a:cxn>
              <a:cxn ang="0">
                <a:pos x="83" y="364"/>
              </a:cxn>
              <a:cxn ang="0">
                <a:pos x="50" y="369"/>
              </a:cxn>
              <a:cxn ang="0">
                <a:pos x="17" y="377"/>
              </a:cxn>
              <a:cxn ang="0">
                <a:pos x="1574" y="377"/>
              </a:cxn>
              <a:cxn ang="0">
                <a:pos x="1557" y="377"/>
              </a:cxn>
              <a:cxn ang="0">
                <a:pos x="1524" y="377"/>
              </a:cxn>
              <a:cxn ang="0">
                <a:pos x="1491" y="369"/>
              </a:cxn>
              <a:cxn ang="0">
                <a:pos x="1458" y="367"/>
              </a:cxn>
              <a:cxn ang="0">
                <a:pos x="1424" y="362"/>
              </a:cxn>
              <a:cxn ang="0">
                <a:pos x="1391" y="352"/>
              </a:cxn>
              <a:cxn ang="0">
                <a:pos x="1358" y="343"/>
              </a:cxn>
              <a:cxn ang="0">
                <a:pos x="1330" y="330"/>
              </a:cxn>
              <a:cxn ang="0">
                <a:pos x="1302" y="318"/>
              </a:cxn>
              <a:cxn ang="0">
                <a:pos x="1275" y="309"/>
              </a:cxn>
              <a:cxn ang="0">
                <a:pos x="1253" y="294"/>
              </a:cxn>
              <a:cxn ang="0">
                <a:pos x="1241" y="279"/>
              </a:cxn>
              <a:cxn ang="0">
                <a:pos x="1225" y="265"/>
              </a:cxn>
              <a:cxn ang="0">
                <a:pos x="1203" y="250"/>
              </a:cxn>
              <a:cxn ang="0">
                <a:pos x="1181" y="236"/>
              </a:cxn>
              <a:cxn ang="0">
                <a:pos x="1169" y="221"/>
              </a:cxn>
              <a:cxn ang="0">
                <a:pos x="1158" y="207"/>
              </a:cxn>
              <a:cxn ang="0">
                <a:pos x="1147" y="192"/>
              </a:cxn>
              <a:cxn ang="0">
                <a:pos x="1136" y="177"/>
              </a:cxn>
              <a:cxn ang="0">
                <a:pos x="1120" y="163"/>
              </a:cxn>
              <a:cxn ang="0">
                <a:pos x="1114" y="148"/>
              </a:cxn>
              <a:cxn ang="0">
                <a:pos x="1108" y="134"/>
              </a:cxn>
              <a:cxn ang="0">
                <a:pos x="1103" y="119"/>
              </a:cxn>
              <a:cxn ang="0">
                <a:pos x="1097" y="104"/>
              </a:cxn>
              <a:cxn ang="0">
                <a:pos x="1097" y="90"/>
              </a:cxn>
              <a:cxn ang="0">
                <a:pos x="1086" y="75"/>
              </a:cxn>
              <a:cxn ang="0">
                <a:pos x="1086" y="61"/>
              </a:cxn>
              <a:cxn ang="0">
                <a:pos x="1081" y="46"/>
              </a:cxn>
              <a:cxn ang="0">
                <a:pos x="1081" y="32"/>
              </a:cxn>
              <a:cxn ang="0">
                <a:pos x="1075" y="17"/>
              </a:cxn>
              <a:cxn ang="0">
                <a:pos x="1075" y="2"/>
              </a:cxn>
            </a:cxnLst>
            <a:rect l="0" t="0" r="r" b="b"/>
            <a:pathLst>
              <a:path w="1575" h="380">
                <a:moveTo>
                  <a:pt x="443" y="0"/>
                </a:moveTo>
                <a:lnTo>
                  <a:pt x="454" y="7"/>
                </a:lnTo>
                <a:lnTo>
                  <a:pt x="449" y="15"/>
                </a:lnTo>
                <a:lnTo>
                  <a:pt x="449" y="22"/>
                </a:lnTo>
                <a:lnTo>
                  <a:pt x="449" y="29"/>
                </a:lnTo>
                <a:lnTo>
                  <a:pt x="449" y="36"/>
                </a:lnTo>
                <a:lnTo>
                  <a:pt x="443" y="44"/>
                </a:lnTo>
                <a:lnTo>
                  <a:pt x="443" y="51"/>
                </a:lnTo>
                <a:lnTo>
                  <a:pt x="443" y="58"/>
                </a:lnTo>
                <a:lnTo>
                  <a:pt x="443" y="66"/>
                </a:lnTo>
                <a:lnTo>
                  <a:pt x="443" y="73"/>
                </a:lnTo>
                <a:lnTo>
                  <a:pt x="438" y="80"/>
                </a:lnTo>
                <a:lnTo>
                  <a:pt x="438" y="87"/>
                </a:lnTo>
                <a:lnTo>
                  <a:pt x="432" y="95"/>
                </a:lnTo>
                <a:lnTo>
                  <a:pt x="427" y="102"/>
                </a:lnTo>
                <a:lnTo>
                  <a:pt x="427" y="109"/>
                </a:lnTo>
                <a:lnTo>
                  <a:pt x="427" y="117"/>
                </a:lnTo>
                <a:lnTo>
                  <a:pt x="427" y="124"/>
                </a:lnTo>
                <a:lnTo>
                  <a:pt x="421" y="131"/>
                </a:lnTo>
                <a:lnTo>
                  <a:pt x="421" y="138"/>
                </a:lnTo>
                <a:lnTo>
                  <a:pt x="416" y="146"/>
                </a:lnTo>
                <a:lnTo>
                  <a:pt x="416" y="153"/>
                </a:lnTo>
                <a:lnTo>
                  <a:pt x="405" y="160"/>
                </a:lnTo>
                <a:lnTo>
                  <a:pt x="399" y="168"/>
                </a:lnTo>
                <a:lnTo>
                  <a:pt x="399" y="175"/>
                </a:lnTo>
                <a:lnTo>
                  <a:pt x="394" y="182"/>
                </a:lnTo>
                <a:lnTo>
                  <a:pt x="394" y="190"/>
                </a:lnTo>
                <a:lnTo>
                  <a:pt x="382" y="197"/>
                </a:lnTo>
                <a:lnTo>
                  <a:pt x="377" y="204"/>
                </a:lnTo>
                <a:lnTo>
                  <a:pt x="371" y="211"/>
                </a:lnTo>
                <a:lnTo>
                  <a:pt x="366" y="219"/>
                </a:lnTo>
                <a:lnTo>
                  <a:pt x="355" y="226"/>
                </a:lnTo>
                <a:lnTo>
                  <a:pt x="349" y="233"/>
                </a:lnTo>
                <a:lnTo>
                  <a:pt x="338" y="241"/>
                </a:lnTo>
                <a:lnTo>
                  <a:pt x="333" y="248"/>
                </a:lnTo>
                <a:lnTo>
                  <a:pt x="327" y="255"/>
                </a:lnTo>
                <a:lnTo>
                  <a:pt x="321" y="262"/>
                </a:lnTo>
                <a:lnTo>
                  <a:pt x="310" y="270"/>
                </a:lnTo>
                <a:lnTo>
                  <a:pt x="299" y="277"/>
                </a:lnTo>
                <a:lnTo>
                  <a:pt x="288" y="284"/>
                </a:lnTo>
                <a:lnTo>
                  <a:pt x="277" y="292"/>
                </a:lnTo>
                <a:lnTo>
                  <a:pt x="266" y="299"/>
                </a:lnTo>
                <a:lnTo>
                  <a:pt x="255" y="306"/>
                </a:lnTo>
                <a:lnTo>
                  <a:pt x="238" y="311"/>
                </a:lnTo>
                <a:lnTo>
                  <a:pt x="227" y="318"/>
                </a:lnTo>
                <a:lnTo>
                  <a:pt x="216" y="326"/>
                </a:lnTo>
                <a:lnTo>
                  <a:pt x="216" y="333"/>
                </a:lnTo>
                <a:lnTo>
                  <a:pt x="200" y="335"/>
                </a:lnTo>
                <a:lnTo>
                  <a:pt x="216" y="328"/>
                </a:lnTo>
                <a:lnTo>
                  <a:pt x="200" y="328"/>
                </a:lnTo>
                <a:lnTo>
                  <a:pt x="183" y="333"/>
                </a:lnTo>
                <a:lnTo>
                  <a:pt x="166" y="338"/>
                </a:lnTo>
                <a:lnTo>
                  <a:pt x="155" y="345"/>
                </a:lnTo>
                <a:lnTo>
                  <a:pt x="139" y="347"/>
                </a:lnTo>
                <a:lnTo>
                  <a:pt x="122" y="350"/>
                </a:lnTo>
                <a:lnTo>
                  <a:pt x="111" y="357"/>
                </a:lnTo>
                <a:lnTo>
                  <a:pt x="94" y="357"/>
                </a:lnTo>
                <a:lnTo>
                  <a:pt x="83" y="364"/>
                </a:lnTo>
                <a:lnTo>
                  <a:pt x="67" y="367"/>
                </a:lnTo>
                <a:lnTo>
                  <a:pt x="50" y="369"/>
                </a:lnTo>
                <a:lnTo>
                  <a:pt x="33" y="374"/>
                </a:lnTo>
                <a:lnTo>
                  <a:pt x="17" y="377"/>
                </a:lnTo>
                <a:lnTo>
                  <a:pt x="0" y="377"/>
                </a:lnTo>
                <a:lnTo>
                  <a:pt x="1574" y="377"/>
                </a:lnTo>
                <a:lnTo>
                  <a:pt x="1574" y="379"/>
                </a:lnTo>
                <a:lnTo>
                  <a:pt x="1557" y="377"/>
                </a:lnTo>
                <a:lnTo>
                  <a:pt x="1541" y="377"/>
                </a:lnTo>
                <a:lnTo>
                  <a:pt x="1524" y="377"/>
                </a:lnTo>
                <a:lnTo>
                  <a:pt x="1507" y="374"/>
                </a:lnTo>
                <a:lnTo>
                  <a:pt x="1491" y="369"/>
                </a:lnTo>
                <a:lnTo>
                  <a:pt x="1474" y="367"/>
                </a:lnTo>
                <a:lnTo>
                  <a:pt x="1458" y="367"/>
                </a:lnTo>
                <a:lnTo>
                  <a:pt x="1441" y="364"/>
                </a:lnTo>
                <a:lnTo>
                  <a:pt x="1424" y="362"/>
                </a:lnTo>
                <a:lnTo>
                  <a:pt x="1408" y="357"/>
                </a:lnTo>
                <a:lnTo>
                  <a:pt x="1391" y="352"/>
                </a:lnTo>
                <a:lnTo>
                  <a:pt x="1374" y="347"/>
                </a:lnTo>
                <a:lnTo>
                  <a:pt x="1358" y="343"/>
                </a:lnTo>
                <a:lnTo>
                  <a:pt x="1341" y="338"/>
                </a:lnTo>
                <a:lnTo>
                  <a:pt x="1330" y="330"/>
                </a:lnTo>
                <a:lnTo>
                  <a:pt x="1314" y="326"/>
                </a:lnTo>
                <a:lnTo>
                  <a:pt x="1302" y="318"/>
                </a:lnTo>
                <a:lnTo>
                  <a:pt x="1286" y="316"/>
                </a:lnTo>
                <a:lnTo>
                  <a:pt x="1275" y="309"/>
                </a:lnTo>
                <a:lnTo>
                  <a:pt x="1264" y="301"/>
                </a:lnTo>
                <a:lnTo>
                  <a:pt x="1253" y="294"/>
                </a:lnTo>
                <a:lnTo>
                  <a:pt x="1247" y="287"/>
                </a:lnTo>
                <a:lnTo>
                  <a:pt x="1241" y="279"/>
                </a:lnTo>
                <a:lnTo>
                  <a:pt x="1230" y="272"/>
                </a:lnTo>
                <a:lnTo>
                  <a:pt x="1225" y="265"/>
                </a:lnTo>
                <a:lnTo>
                  <a:pt x="1214" y="258"/>
                </a:lnTo>
                <a:lnTo>
                  <a:pt x="1203" y="250"/>
                </a:lnTo>
                <a:lnTo>
                  <a:pt x="1192" y="243"/>
                </a:lnTo>
                <a:lnTo>
                  <a:pt x="1181" y="236"/>
                </a:lnTo>
                <a:lnTo>
                  <a:pt x="1175" y="228"/>
                </a:lnTo>
                <a:lnTo>
                  <a:pt x="1169" y="221"/>
                </a:lnTo>
                <a:lnTo>
                  <a:pt x="1164" y="214"/>
                </a:lnTo>
                <a:lnTo>
                  <a:pt x="1158" y="207"/>
                </a:lnTo>
                <a:lnTo>
                  <a:pt x="1153" y="199"/>
                </a:lnTo>
                <a:lnTo>
                  <a:pt x="1147" y="192"/>
                </a:lnTo>
                <a:lnTo>
                  <a:pt x="1142" y="185"/>
                </a:lnTo>
                <a:lnTo>
                  <a:pt x="1136" y="177"/>
                </a:lnTo>
                <a:lnTo>
                  <a:pt x="1125" y="170"/>
                </a:lnTo>
                <a:lnTo>
                  <a:pt x="1120" y="163"/>
                </a:lnTo>
                <a:lnTo>
                  <a:pt x="1120" y="155"/>
                </a:lnTo>
                <a:lnTo>
                  <a:pt x="1114" y="148"/>
                </a:lnTo>
                <a:lnTo>
                  <a:pt x="1108" y="141"/>
                </a:lnTo>
                <a:lnTo>
                  <a:pt x="1108" y="134"/>
                </a:lnTo>
                <a:lnTo>
                  <a:pt x="1108" y="126"/>
                </a:lnTo>
                <a:lnTo>
                  <a:pt x="1103" y="119"/>
                </a:lnTo>
                <a:lnTo>
                  <a:pt x="1103" y="112"/>
                </a:lnTo>
                <a:lnTo>
                  <a:pt x="1097" y="104"/>
                </a:lnTo>
                <a:lnTo>
                  <a:pt x="1097" y="97"/>
                </a:lnTo>
                <a:lnTo>
                  <a:pt x="1097" y="90"/>
                </a:lnTo>
                <a:lnTo>
                  <a:pt x="1092" y="83"/>
                </a:lnTo>
                <a:lnTo>
                  <a:pt x="1086" y="75"/>
                </a:lnTo>
                <a:lnTo>
                  <a:pt x="1086" y="68"/>
                </a:lnTo>
                <a:lnTo>
                  <a:pt x="1086" y="61"/>
                </a:lnTo>
                <a:lnTo>
                  <a:pt x="1081" y="53"/>
                </a:lnTo>
                <a:lnTo>
                  <a:pt x="1081" y="46"/>
                </a:lnTo>
                <a:lnTo>
                  <a:pt x="1081" y="39"/>
                </a:lnTo>
                <a:lnTo>
                  <a:pt x="1081" y="32"/>
                </a:lnTo>
                <a:lnTo>
                  <a:pt x="1081" y="24"/>
                </a:lnTo>
                <a:lnTo>
                  <a:pt x="1075" y="17"/>
                </a:lnTo>
                <a:lnTo>
                  <a:pt x="1075" y="10"/>
                </a:lnTo>
                <a:lnTo>
                  <a:pt x="1075" y="2"/>
                </a:lnTo>
              </a:path>
            </a:pathLst>
          </a:custGeom>
          <a:solidFill>
            <a:srgbClr val="FDE3BA"/>
          </a:solidFill>
          <a:ln w="25400" cap="rnd" cmpd="sng">
            <a:solidFill>
              <a:srgbClr val="FE9B0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3897" name="Line 9"/>
          <p:cNvSpPr>
            <a:spLocks noChangeShapeType="1"/>
          </p:cNvSpPr>
          <p:nvPr/>
        </p:nvSpPr>
        <p:spPr bwMode="auto">
          <a:xfrm>
            <a:off x="1022350" y="5292725"/>
            <a:ext cx="0" cy="1127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898" name="Line 10"/>
          <p:cNvSpPr>
            <a:spLocks noChangeShapeType="1"/>
          </p:cNvSpPr>
          <p:nvPr/>
        </p:nvSpPr>
        <p:spPr bwMode="auto">
          <a:xfrm>
            <a:off x="3581400" y="5292725"/>
            <a:ext cx="0" cy="1127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899" name="Line 11"/>
          <p:cNvSpPr>
            <a:spLocks noChangeShapeType="1"/>
          </p:cNvSpPr>
          <p:nvPr/>
        </p:nvSpPr>
        <p:spPr bwMode="auto">
          <a:xfrm>
            <a:off x="2606675" y="5348288"/>
            <a:ext cx="962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00" name="Line 12"/>
          <p:cNvSpPr>
            <a:spLocks noChangeShapeType="1"/>
          </p:cNvSpPr>
          <p:nvPr/>
        </p:nvSpPr>
        <p:spPr bwMode="auto">
          <a:xfrm>
            <a:off x="1049338" y="5348288"/>
            <a:ext cx="962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01" name="Rectangle 13"/>
          <p:cNvSpPr>
            <a:spLocks noChangeArrowheads="1"/>
          </p:cNvSpPr>
          <p:nvPr/>
        </p:nvSpPr>
        <p:spPr bwMode="auto">
          <a:xfrm>
            <a:off x="879475" y="5421313"/>
            <a:ext cx="333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293902" name="Rectangle 14"/>
          <p:cNvSpPr>
            <a:spLocks noChangeArrowheads="1"/>
          </p:cNvSpPr>
          <p:nvPr/>
        </p:nvSpPr>
        <p:spPr bwMode="auto">
          <a:xfrm>
            <a:off x="3467100" y="5432425"/>
            <a:ext cx="2968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293903" name="Rectangle 15"/>
          <p:cNvSpPr>
            <a:spLocks noChangeArrowheads="1"/>
          </p:cNvSpPr>
          <p:nvPr/>
        </p:nvSpPr>
        <p:spPr bwMode="auto">
          <a:xfrm>
            <a:off x="2066925" y="5237163"/>
            <a:ext cx="4762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sz="2000" i="1">
                <a:solidFill>
                  <a:schemeClr val="tx2"/>
                </a:solidFill>
              </a:rPr>
              <a:t>t </a:t>
            </a:r>
          </a:p>
        </p:txBody>
      </p:sp>
      <p:sp>
        <p:nvSpPr>
          <p:cNvPr id="293904" name="Line 16"/>
          <p:cNvSpPr>
            <a:spLocks noChangeShapeType="1"/>
          </p:cNvSpPr>
          <p:nvPr/>
        </p:nvSpPr>
        <p:spPr bwMode="auto">
          <a:xfrm>
            <a:off x="1733550" y="4889500"/>
            <a:ext cx="0" cy="2714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05" name="Line 17"/>
          <p:cNvSpPr>
            <a:spLocks noChangeShapeType="1"/>
          </p:cNvSpPr>
          <p:nvPr/>
        </p:nvSpPr>
        <p:spPr bwMode="auto">
          <a:xfrm>
            <a:off x="2809875" y="4889500"/>
            <a:ext cx="0" cy="2714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06" name="Line 18"/>
          <p:cNvSpPr>
            <a:spLocks noChangeShapeType="1"/>
          </p:cNvSpPr>
          <p:nvPr/>
        </p:nvSpPr>
        <p:spPr bwMode="auto">
          <a:xfrm>
            <a:off x="2249488" y="4249738"/>
            <a:ext cx="0" cy="91122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07" name="Line 19"/>
          <p:cNvSpPr>
            <a:spLocks noChangeShapeType="1"/>
          </p:cNvSpPr>
          <p:nvPr/>
        </p:nvSpPr>
        <p:spPr bwMode="auto">
          <a:xfrm>
            <a:off x="1004888" y="3752850"/>
            <a:ext cx="0" cy="170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08" name="Rectangle 20"/>
          <p:cNvSpPr>
            <a:spLocks noChangeArrowheads="1"/>
          </p:cNvSpPr>
          <p:nvPr/>
        </p:nvSpPr>
        <p:spPr bwMode="auto">
          <a:xfrm>
            <a:off x="992188" y="3657600"/>
            <a:ext cx="3365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293909" name="Rectangle 21"/>
          <p:cNvSpPr>
            <a:spLocks noChangeArrowheads="1"/>
          </p:cNvSpPr>
          <p:nvPr/>
        </p:nvSpPr>
        <p:spPr bwMode="auto">
          <a:xfrm>
            <a:off x="3811588" y="5183188"/>
            <a:ext cx="2508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</a:p>
        </p:txBody>
      </p:sp>
      <p:sp>
        <p:nvSpPr>
          <p:cNvPr id="293910" name="Line 22"/>
          <p:cNvSpPr>
            <a:spLocks noChangeShapeType="1"/>
          </p:cNvSpPr>
          <p:nvPr/>
        </p:nvSpPr>
        <p:spPr bwMode="auto">
          <a:xfrm>
            <a:off x="790575" y="5229225"/>
            <a:ext cx="30210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3911" name="Group 23"/>
          <p:cNvGrpSpPr>
            <a:grpSpLocks/>
          </p:cNvGrpSpPr>
          <p:nvPr/>
        </p:nvGrpSpPr>
        <p:grpSpPr bwMode="auto">
          <a:xfrm>
            <a:off x="6300788" y="1614488"/>
            <a:ext cx="222250" cy="1487487"/>
            <a:chOff x="3969" y="1017"/>
            <a:chExt cx="140" cy="937"/>
          </a:xfrm>
        </p:grpSpPr>
        <p:sp>
          <p:nvSpPr>
            <p:cNvPr id="293912" name="Arc 24"/>
            <p:cNvSpPr>
              <a:spLocks/>
            </p:cNvSpPr>
            <p:nvPr/>
          </p:nvSpPr>
          <p:spPr bwMode="auto">
            <a:xfrm>
              <a:off x="4038" y="1017"/>
              <a:ext cx="71" cy="937"/>
            </a:xfrm>
            <a:custGeom>
              <a:avLst/>
              <a:gdLst>
                <a:gd name="G0" fmla="+- 309 0 0"/>
                <a:gd name="G1" fmla="+- 21600 0 0"/>
                <a:gd name="G2" fmla="+- 21600 0 0"/>
                <a:gd name="T0" fmla="*/ 0 w 21909"/>
                <a:gd name="T1" fmla="*/ 2 h 21600"/>
                <a:gd name="T2" fmla="*/ 21909 w 21909"/>
                <a:gd name="T3" fmla="*/ 21600 h 21600"/>
                <a:gd name="T4" fmla="*/ 309 w 2190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09" h="21600" fill="none" extrusionOk="0">
                  <a:moveTo>
                    <a:pt x="0" y="2"/>
                  </a:moveTo>
                  <a:cubicBezTo>
                    <a:pt x="102" y="0"/>
                    <a:pt x="205" y="-1"/>
                    <a:pt x="309" y="0"/>
                  </a:cubicBezTo>
                  <a:cubicBezTo>
                    <a:pt x="12238" y="0"/>
                    <a:pt x="21909" y="9670"/>
                    <a:pt x="21909" y="21600"/>
                  </a:cubicBezTo>
                </a:path>
                <a:path w="21909" h="21600" stroke="0" extrusionOk="0">
                  <a:moveTo>
                    <a:pt x="0" y="2"/>
                  </a:moveTo>
                  <a:cubicBezTo>
                    <a:pt x="102" y="0"/>
                    <a:pt x="205" y="-1"/>
                    <a:pt x="309" y="0"/>
                  </a:cubicBezTo>
                  <a:cubicBezTo>
                    <a:pt x="12238" y="0"/>
                    <a:pt x="21909" y="9670"/>
                    <a:pt x="21909" y="21600"/>
                  </a:cubicBezTo>
                  <a:lnTo>
                    <a:pt x="309" y="21600"/>
                  </a:lnTo>
                  <a:close/>
                </a:path>
              </a:pathLst>
            </a:custGeom>
            <a:solidFill>
              <a:srgbClr val="FDE3BA"/>
            </a:solidFill>
            <a:ln w="25400" cap="rnd">
              <a:solidFill>
                <a:srgbClr val="FE9B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13" name="Arc 25"/>
            <p:cNvSpPr>
              <a:spLocks/>
            </p:cNvSpPr>
            <p:nvPr/>
          </p:nvSpPr>
          <p:spPr bwMode="auto">
            <a:xfrm>
              <a:off x="3969" y="1017"/>
              <a:ext cx="71" cy="937"/>
            </a:xfrm>
            <a:custGeom>
              <a:avLst/>
              <a:gdLst>
                <a:gd name="G0" fmla="+- 21600 0 0"/>
                <a:gd name="G1" fmla="+- 21598 0 0"/>
                <a:gd name="G2" fmla="+- 21600 0 0"/>
                <a:gd name="T0" fmla="*/ 0 w 21600"/>
                <a:gd name="T1" fmla="*/ 21575 h 21598"/>
                <a:gd name="T2" fmla="*/ 21296 w 21600"/>
                <a:gd name="T3" fmla="*/ 0 h 21598"/>
                <a:gd name="T4" fmla="*/ 21600 w 21600"/>
                <a:gd name="T5" fmla="*/ 21598 h 21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8" fill="none" extrusionOk="0">
                  <a:moveTo>
                    <a:pt x="0" y="21575"/>
                  </a:moveTo>
                  <a:cubicBezTo>
                    <a:pt x="12" y="9773"/>
                    <a:pt x="9495" y="166"/>
                    <a:pt x="21296" y="0"/>
                  </a:cubicBezTo>
                </a:path>
                <a:path w="21600" h="21598" stroke="0" extrusionOk="0">
                  <a:moveTo>
                    <a:pt x="0" y="21575"/>
                  </a:moveTo>
                  <a:cubicBezTo>
                    <a:pt x="12" y="9773"/>
                    <a:pt x="9495" y="166"/>
                    <a:pt x="21296" y="0"/>
                  </a:cubicBezTo>
                  <a:lnTo>
                    <a:pt x="21600" y="21598"/>
                  </a:lnTo>
                  <a:close/>
                </a:path>
              </a:pathLst>
            </a:custGeom>
            <a:solidFill>
              <a:srgbClr val="FDE3BA"/>
            </a:solidFill>
            <a:ln w="25400" cap="rnd">
              <a:solidFill>
                <a:srgbClr val="FE9B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3914" name="Freeform 26"/>
          <p:cNvSpPr>
            <a:spLocks/>
          </p:cNvSpPr>
          <p:nvPr/>
        </p:nvSpPr>
        <p:spPr bwMode="auto">
          <a:xfrm>
            <a:off x="6075363" y="3008313"/>
            <a:ext cx="688975" cy="2244725"/>
          </a:xfrm>
          <a:custGeom>
            <a:avLst/>
            <a:gdLst/>
            <a:ahLst/>
            <a:cxnLst>
              <a:cxn ang="0">
                <a:pos x="125" y="27"/>
              </a:cxn>
              <a:cxn ang="0">
                <a:pos x="123" y="82"/>
              </a:cxn>
              <a:cxn ang="0">
                <a:pos x="123" y="136"/>
              </a:cxn>
              <a:cxn ang="0">
                <a:pos x="122" y="190"/>
              </a:cxn>
              <a:cxn ang="0">
                <a:pos x="122" y="245"/>
              </a:cxn>
              <a:cxn ang="0">
                <a:pos x="120" y="299"/>
              </a:cxn>
              <a:cxn ang="0">
                <a:pos x="119" y="353"/>
              </a:cxn>
              <a:cxn ang="0">
                <a:pos x="117" y="408"/>
              </a:cxn>
              <a:cxn ang="0">
                <a:pos x="117" y="462"/>
              </a:cxn>
              <a:cxn ang="0">
                <a:pos x="116" y="516"/>
              </a:cxn>
              <a:cxn ang="0">
                <a:pos x="114" y="571"/>
              </a:cxn>
              <a:cxn ang="0">
                <a:pos x="110" y="625"/>
              </a:cxn>
              <a:cxn ang="0">
                <a:pos x="108" y="679"/>
              </a:cxn>
              <a:cxn ang="0">
                <a:pos x="105" y="734"/>
              </a:cxn>
              <a:cxn ang="0">
                <a:pos x="102" y="788"/>
              </a:cxn>
              <a:cxn ang="0">
                <a:pos x="98" y="842"/>
              </a:cxn>
              <a:cxn ang="0">
                <a:pos x="93" y="897"/>
              </a:cxn>
              <a:cxn ang="0">
                <a:pos x="90" y="951"/>
              </a:cxn>
              <a:cxn ang="0">
                <a:pos x="85" y="1005"/>
              </a:cxn>
              <a:cxn ang="0">
                <a:pos x="79" y="1060"/>
              </a:cxn>
              <a:cxn ang="0">
                <a:pos x="73" y="1114"/>
              </a:cxn>
              <a:cxn ang="0">
                <a:pos x="66" y="1159"/>
              </a:cxn>
              <a:cxn ang="0">
                <a:pos x="59" y="1214"/>
              </a:cxn>
              <a:cxn ang="0">
                <a:pos x="55" y="1250"/>
              </a:cxn>
              <a:cxn ang="0">
                <a:pos x="55" y="1223"/>
              </a:cxn>
              <a:cxn ang="0">
                <a:pos x="46" y="1259"/>
              </a:cxn>
              <a:cxn ang="0">
                <a:pos x="38" y="1295"/>
              </a:cxn>
              <a:cxn ang="0">
                <a:pos x="30" y="1331"/>
              </a:cxn>
              <a:cxn ang="0">
                <a:pos x="23" y="1359"/>
              </a:cxn>
              <a:cxn ang="0">
                <a:pos x="14" y="1377"/>
              </a:cxn>
              <a:cxn ang="0">
                <a:pos x="5" y="1404"/>
              </a:cxn>
              <a:cxn ang="0">
                <a:pos x="433" y="1404"/>
              </a:cxn>
              <a:cxn ang="0">
                <a:pos x="428" y="1404"/>
              </a:cxn>
              <a:cxn ang="0">
                <a:pos x="419" y="1404"/>
              </a:cxn>
              <a:cxn ang="0">
                <a:pos x="410" y="1377"/>
              </a:cxn>
              <a:cxn ang="0">
                <a:pos x="401" y="1368"/>
              </a:cxn>
              <a:cxn ang="0">
                <a:pos x="392" y="1350"/>
              </a:cxn>
              <a:cxn ang="0">
                <a:pos x="383" y="1313"/>
              </a:cxn>
              <a:cxn ang="0">
                <a:pos x="374" y="1277"/>
              </a:cxn>
              <a:cxn ang="0">
                <a:pos x="366" y="1232"/>
              </a:cxn>
              <a:cxn ang="0">
                <a:pos x="358" y="1187"/>
              </a:cxn>
              <a:cxn ang="0">
                <a:pos x="351" y="1150"/>
              </a:cxn>
              <a:cxn ang="0">
                <a:pos x="345" y="1096"/>
              </a:cxn>
              <a:cxn ang="0">
                <a:pos x="342" y="1042"/>
              </a:cxn>
              <a:cxn ang="0">
                <a:pos x="337" y="987"/>
              </a:cxn>
              <a:cxn ang="0">
                <a:pos x="331" y="933"/>
              </a:cxn>
              <a:cxn ang="0">
                <a:pos x="325" y="879"/>
              </a:cxn>
              <a:cxn ang="0">
                <a:pos x="322" y="824"/>
              </a:cxn>
              <a:cxn ang="0">
                <a:pos x="319" y="770"/>
              </a:cxn>
              <a:cxn ang="0">
                <a:pos x="316" y="716"/>
              </a:cxn>
              <a:cxn ang="0">
                <a:pos x="313" y="661"/>
              </a:cxn>
              <a:cxn ang="0">
                <a:pos x="308" y="607"/>
              </a:cxn>
              <a:cxn ang="0">
                <a:pos x="306" y="553"/>
              </a:cxn>
              <a:cxn ang="0">
                <a:pos x="305" y="498"/>
              </a:cxn>
              <a:cxn ang="0">
                <a:pos x="303" y="444"/>
              </a:cxn>
              <a:cxn ang="0">
                <a:pos x="302" y="389"/>
              </a:cxn>
              <a:cxn ang="0">
                <a:pos x="302" y="335"/>
              </a:cxn>
              <a:cxn ang="0">
                <a:pos x="299" y="281"/>
              </a:cxn>
              <a:cxn ang="0">
                <a:pos x="299" y="226"/>
              </a:cxn>
              <a:cxn ang="0">
                <a:pos x="297" y="172"/>
              </a:cxn>
              <a:cxn ang="0">
                <a:pos x="297" y="118"/>
              </a:cxn>
              <a:cxn ang="0">
                <a:pos x="296" y="63"/>
              </a:cxn>
              <a:cxn ang="0">
                <a:pos x="296" y="9"/>
              </a:cxn>
            </a:cxnLst>
            <a:rect l="0" t="0" r="r" b="b"/>
            <a:pathLst>
              <a:path w="434" h="1414">
                <a:moveTo>
                  <a:pt x="122" y="0"/>
                </a:moveTo>
                <a:lnTo>
                  <a:pt x="125" y="27"/>
                </a:lnTo>
                <a:lnTo>
                  <a:pt x="123" y="54"/>
                </a:lnTo>
                <a:lnTo>
                  <a:pt x="123" y="82"/>
                </a:lnTo>
                <a:lnTo>
                  <a:pt x="123" y="109"/>
                </a:lnTo>
                <a:lnTo>
                  <a:pt x="123" y="136"/>
                </a:lnTo>
                <a:lnTo>
                  <a:pt x="122" y="163"/>
                </a:lnTo>
                <a:lnTo>
                  <a:pt x="122" y="190"/>
                </a:lnTo>
                <a:lnTo>
                  <a:pt x="122" y="217"/>
                </a:lnTo>
                <a:lnTo>
                  <a:pt x="122" y="245"/>
                </a:lnTo>
                <a:lnTo>
                  <a:pt x="122" y="272"/>
                </a:lnTo>
                <a:lnTo>
                  <a:pt x="120" y="299"/>
                </a:lnTo>
                <a:lnTo>
                  <a:pt x="120" y="326"/>
                </a:lnTo>
                <a:lnTo>
                  <a:pt x="119" y="353"/>
                </a:lnTo>
                <a:lnTo>
                  <a:pt x="117" y="380"/>
                </a:lnTo>
                <a:lnTo>
                  <a:pt x="117" y="408"/>
                </a:lnTo>
                <a:lnTo>
                  <a:pt x="117" y="435"/>
                </a:lnTo>
                <a:lnTo>
                  <a:pt x="117" y="462"/>
                </a:lnTo>
                <a:lnTo>
                  <a:pt x="116" y="489"/>
                </a:lnTo>
                <a:lnTo>
                  <a:pt x="116" y="516"/>
                </a:lnTo>
                <a:lnTo>
                  <a:pt x="114" y="543"/>
                </a:lnTo>
                <a:lnTo>
                  <a:pt x="114" y="571"/>
                </a:lnTo>
                <a:lnTo>
                  <a:pt x="111" y="598"/>
                </a:lnTo>
                <a:lnTo>
                  <a:pt x="110" y="625"/>
                </a:lnTo>
                <a:lnTo>
                  <a:pt x="110" y="652"/>
                </a:lnTo>
                <a:lnTo>
                  <a:pt x="108" y="679"/>
                </a:lnTo>
                <a:lnTo>
                  <a:pt x="108" y="707"/>
                </a:lnTo>
                <a:lnTo>
                  <a:pt x="105" y="734"/>
                </a:lnTo>
                <a:lnTo>
                  <a:pt x="104" y="761"/>
                </a:lnTo>
                <a:lnTo>
                  <a:pt x="102" y="788"/>
                </a:lnTo>
                <a:lnTo>
                  <a:pt x="101" y="815"/>
                </a:lnTo>
                <a:lnTo>
                  <a:pt x="98" y="842"/>
                </a:lnTo>
                <a:lnTo>
                  <a:pt x="96" y="870"/>
                </a:lnTo>
                <a:lnTo>
                  <a:pt x="93" y="897"/>
                </a:lnTo>
                <a:lnTo>
                  <a:pt x="91" y="924"/>
                </a:lnTo>
                <a:lnTo>
                  <a:pt x="90" y="951"/>
                </a:lnTo>
                <a:lnTo>
                  <a:pt x="88" y="978"/>
                </a:lnTo>
                <a:lnTo>
                  <a:pt x="85" y="1005"/>
                </a:lnTo>
                <a:lnTo>
                  <a:pt x="82" y="1033"/>
                </a:lnTo>
                <a:lnTo>
                  <a:pt x="79" y="1060"/>
                </a:lnTo>
                <a:lnTo>
                  <a:pt x="76" y="1087"/>
                </a:lnTo>
                <a:lnTo>
                  <a:pt x="73" y="1114"/>
                </a:lnTo>
                <a:lnTo>
                  <a:pt x="70" y="1141"/>
                </a:lnTo>
                <a:lnTo>
                  <a:pt x="66" y="1159"/>
                </a:lnTo>
                <a:lnTo>
                  <a:pt x="63" y="1187"/>
                </a:lnTo>
                <a:lnTo>
                  <a:pt x="59" y="1214"/>
                </a:lnTo>
                <a:lnTo>
                  <a:pt x="59" y="1241"/>
                </a:lnTo>
                <a:lnTo>
                  <a:pt x="55" y="1250"/>
                </a:lnTo>
                <a:lnTo>
                  <a:pt x="59" y="1223"/>
                </a:lnTo>
                <a:lnTo>
                  <a:pt x="55" y="1223"/>
                </a:lnTo>
                <a:lnTo>
                  <a:pt x="50" y="1241"/>
                </a:lnTo>
                <a:lnTo>
                  <a:pt x="46" y="1259"/>
                </a:lnTo>
                <a:lnTo>
                  <a:pt x="43" y="1286"/>
                </a:lnTo>
                <a:lnTo>
                  <a:pt x="38" y="1295"/>
                </a:lnTo>
                <a:lnTo>
                  <a:pt x="34" y="1304"/>
                </a:lnTo>
                <a:lnTo>
                  <a:pt x="30" y="1331"/>
                </a:lnTo>
                <a:lnTo>
                  <a:pt x="26" y="1331"/>
                </a:lnTo>
                <a:lnTo>
                  <a:pt x="23" y="1359"/>
                </a:lnTo>
                <a:lnTo>
                  <a:pt x="18" y="1368"/>
                </a:lnTo>
                <a:lnTo>
                  <a:pt x="14" y="1377"/>
                </a:lnTo>
                <a:lnTo>
                  <a:pt x="9" y="1395"/>
                </a:lnTo>
                <a:lnTo>
                  <a:pt x="5" y="1404"/>
                </a:lnTo>
                <a:lnTo>
                  <a:pt x="0" y="1404"/>
                </a:lnTo>
                <a:lnTo>
                  <a:pt x="433" y="1404"/>
                </a:lnTo>
                <a:lnTo>
                  <a:pt x="433" y="1413"/>
                </a:lnTo>
                <a:lnTo>
                  <a:pt x="428" y="1404"/>
                </a:lnTo>
                <a:lnTo>
                  <a:pt x="424" y="1404"/>
                </a:lnTo>
                <a:lnTo>
                  <a:pt x="419" y="1404"/>
                </a:lnTo>
                <a:lnTo>
                  <a:pt x="415" y="1395"/>
                </a:lnTo>
                <a:lnTo>
                  <a:pt x="410" y="1377"/>
                </a:lnTo>
                <a:lnTo>
                  <a:pt x="406" y="1368"/>
                </a:lnTo>
                <a:lnTo>
                  <a:pt x="401" y="1368"/>
                </a:lnTo>
                <a:lnTo>
                  <a:pt x="396" y="1359"/>
                </a:lnTo>
                <a:lnTo>
                  <a:pt x="392" y="1350"/>
                </a:lnTo>
                <a:lnTo>
                  <a:pt x="387" y="1331"/>
                </a:lnTo>
                <a:lnTo>
                  <a:pt x="383" y="1313"/>
                </a:lnTo>
                <a:lnTo>
                  <a:pt x="378" y="1295"/>
                </a:lnTo>
                <a:lnTo>
                  <a:pt x="374" y="1277"/>
                </a:lnTo>
                <a:lnTo>
                  <a:pt x="369" y="1259"/>
                </a:lnTo>
                <a:lnTo>
                  <a:pt x="366" y="1232"/>
                </a:lnTo>
                <a:lnTo>
                  <a:pt x="361" y="1214"/>
                </a:lnTo>
                <a:lnTo>
                  <a:pt x="358" y="1187"/>
                </a:lnTo>
                <a:lnTo>
                  <a:pt x="354" y="1178"/>
                </a:lnTo>
                <a:lnTo>
                  <a:pt x="351" y="1150"/>
                </a:lnTo>
                <a:lnTo>
                  <a:pt x="348" y="1123"/>
                </a:lnTo>
                <a:lnTo>
                  <a:pt x="345" y="1096"/>
                </a:lnTo>
                <a:lnTo>
                  <a:pt x="343" y="1069"/>
                </a:lnTo>
                <a:lnTo>
                  <a:pt x="342" y="1042"/>
                </a:lnTo>
                <a:lnTo>
                  <a:pt x="338" y="1014"/>
                </a:lnTo>
                <a:lnTo>
                  <a:pt x="337" y="987"/>
                </a:lnTo>
                <a:lnTo>
                  <a:pt x="334" y="960"/>
                </a:lnTo>
                <a:lnTo>
                  <a:pt x="331" y="933"/>
                </a:lnTo>
                <a:lnTo>
                  <a:pt x="328" y="906"/>
                </a:lnTo>
                <a:lnTo>
                  <a:pt x="325" y="879"/>
                </a:lnTo>
                <a:lnTo>
                  <a:pt x="323" y="851"/>
                </a:lnTo>
                <a:lnTo>
                  <a:pt x="322" y="824"/>
                </a:lnTo>
                <a:lnTo>
                  <a:pt x="320" y="797"/>
                </a:lnTo>
                <a:lnTo>
                  <a:pt x="319" y="770"/>
                </a:lnTo>
                <a:lnTo>
                  <a:pt x="317" y="743"/>
                </a:lnTo>
                <a:lnTo>
                  <a:pt x="316" y="716"/>
                </a:lnTo>
                <a:lnTo>
                  <a:pt x="314" y="688"/>
                </a:lnTo>
                <a:lnTo>
                  <a:pt x="313" y="661"/>
                </a:lnTo>
                <a:lnTo>
                  <a:pt x="310" y="634"/>
                </a:lnTo>
                <a:lnTo>
                  <a:pt x="308" y="607"/>
                </a:lnTo>
                <a:lnTo>
                  <a:pt x="308" y="580"/>
                </a:lnTo>
                <a:lnTo>
                  <a:pt x="306" y="553"/>
                </a:lnTo>
                <a:lnTo>
                  <a:pt x="305" y="525"/>
                </a:lnTo>
                <a:lnTo>
                  <a:pt x="305" y="498"/>
                </a:lnTo>
                <a:lnTo>
                  <a:pt x="305" y="471"/>
                </a:lnTo>
                <a:lnTo>
                  <a:pt x="303" y="444"/>
                </a:lnTo>
                <a:lnTo>
                  <a:pt x="303" y="417"/>
                </a:lnTo>
                <a:lnTo>
                  <a:pt x="302" y="389"/>
                </a:lnTo>
                <a:lnTo>
                  <a:pt x="302" y="362"/>
                </a:lnTo>
                <a:lnTo>
                  <a:pt x="302" y="335"/>
                </a:lnTo>
                <a:lnTo>
                  <a:pt x="300" y="308"/>
                </a:lnTo>
                <a:lnTo>
                  <a:pt x="299" y="281"/>
                </a:lnTo>
                <a:lnTo>
                  <a:pt x="299" y="254"/>
                </a:lnTo>
                <a:lnTo>
                  <a:pt x="299" y="226"/>
                </a:lnTo>
                <a:lnTo>
                  <a:pt x="297" y="199"/>
                </a:lnTo>
                <a:lnTo>
                  <a:pt x="297" y="172"/>
                </a:lnTo>
                <a:lnTo>
                  <a:pt x="297" y="145"/>
                </a:lnTo>
                <a:lnTo>
                  <a:pt x="297" y="118"/>
                </a:lnTo>
                <a:lnTo>
                  <a:pt x="297" y="91"/>
                </a:lnTo>
                <a:lnTo>
                  <a:pt x="296" y="63"/>
                </a:lnTo>
                <a:lnTo>
                  <a:pt x="296" y="36"/>
                </a:lnTo>
                <a:lnTo>
                  <a:pt x="296" y="9"/>
                </a:lnTo>
              </a:path>
            </a:pathLst>
          </a:custGeom>
          <a:solidFill>
            <a:srgbClr val="FDE3BA"/>
          </a:solidFill>
          <a:ln w="25400" cap="rnd" cmpd="sng">
            <a:solidFill>
              <a:srgbClr val="FE9B0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3915" name="Line 27"/>
          <p:cNvSpPr>
            <a:spLocks noChangeShapeType="1"/>
          </p:cNvSpPr>
          <p:nvPr/>
        </p:nvSpPr>
        <p:spPr bwMode="auto">
          <a:xfrm>
            <a:off x="6264275" y="4027488"/>
            <a:ext cx="0" cy="11557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16" name="Line 28"/>
          <p:cNvSpPr>
            <a:spLocks noChangeShapeType="1"/>
          </p:cNvSpPr>
          <p:nvPr/>
        </p:nvSpPr>
        <p:spPr bwMode="auto">
          <a:xfrm>
            <a:off x="6559550" y="4027488"/>
            <a:ext cx="0" cy="11557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17" name="Line 29"/>
          <p:cNvSpPr>
            <a:spLocks noChangeShapeType="1"/>
          </p:cNvSpPr>
          <p:nvPr/>
        </p:nvSpPr>
        <p:spPr bwMode="auto">
          <a:xfrm>
            <a:off x="6405563" y="1644650"/>
            <a:ext cx="0" cy="353853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3918" name="Group 30"/>
          <p:cNvGrpSpPr>
            <a:grpSpLocks/>
          </p:cNvGrpSpPr>
          <p:nvPr/>
        </p:nvGrpSpPr>
        <p:grpSpPr bwMode="auto">
          <a:xfrm>
            <a:off x="5014913" y="2832100"/>
            <a:ext cx="3270250" cy="2674938"/>
            <a:chOff x="3159" y="1784"/>
            <a:chExt cx="2060" cy="1685"/>
          </a:xfrm>
        </p:grpSpPr>
        <p:sp>
          <p:nvSpPr>
            <p:cNvPr id="293919" name="Line 31"/>
            <p:cNvSpPr>
              <a:spLocks noChangeShapeType="1"/>
            </p:cNvSpPr>
            <p:nvPr/>
          </p:nvSpPr>
          <p:spPr bwMode="auto">
            <a:xfrm>
              <a:off x="3294" y="1854"/>
              <a:ext cx="0" cy="16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20" name="Rectangle 32"/>
            <p:cNvSpPr>
              <a:spLocks noChangeArrowheads="1"/>
            </p:cNvSpPr>
            <p:nvPr/>
          </p:nvSpPr>
          <p:spPr bwMode="auto">
            <a:xfrm>
              <a:off x="3285" y="1784"/>
              <a:ext cx="21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F</a:t>
              </a:r>
            </a:p>
          </p:txBody>
        </p:sp>
        <p:sp>
          <p:nvSpPr>
            <p:cNvPr id="293921" name="Rectangle 33"/>
            <p:cNvSpPr>
              <a:spLocks noChangeArrowheads="1"/>
            </p:cNvSpPr>
            <p:nvPr/>
          </p:nvSpPr>
          <p:spPr bwMode="auto">
            <a:xfrm>
              <a:off x="5061" y="3223"/>
              <a:ext cx="1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t</a:t>
              </a:r>
            </a:p>
          </p:txBody>
        </p:sp>
        <p:sp>
          <p:nvSpPr>
            <p:cNvPr id="293922" name="Line 34"/>
            <p:cNvSpPr>
              <a:spLocks noChangeShapeType="1"/>
            </p:cNvSpPr>
            <p:nvPr/>
          </p:nvSpPr>
          <p:spPr bwMode="auto">
            <a:xfrm>
              <a:off x="3159" y="3324"/>
              <a:ext cx="19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3923" name="Line 35"/>
          <p:cNvSpPr>
            <a:spLocks noChangeShapeType="1"/>
          </p:cNvSpPr>
          <p:nvPr/>
        </p:nvSpPr>
        <p:spPr bwMode="auto">
          <a:xfrm>
            <a:off x="6046788" y="5530850"/>
            <a:ext cx="0" cy="1127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24" name="Line 36"/>
          <p:cNvSpPr>
            <a:spLocks noChangeShapeType="1"/>
          </p:cNvSpPr>
          <p:nvPr/>
        </p:nvSpPr>
        <p:spPr bwMode="auto">
          <a:xfrm>
            <a:off x="6819900" y="5516563"/>
            <a:ext cx="0" cy="112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25" name="Rectangle 37"/>
          <p:cNvSpPr>
            <a:spLocks noChangeArrowheads="1"/>
          </p:cNvSpPr>
          <p:nvPr/>
        </p:nvSpPr>
        <p:spPr bwMode="auto">
          <a:xfrm>
            <a:off x="5902325" y="5659438"/>
            <a:ext cx="333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293926" name="Rectangle 38"/>
          <p:cNvSpPr>
            <a:spLocks noChangeArrowheads="1"/>
          </p:cNvSpPr>
          <p:nvPr/>
        </p:nvSpPr>
        <p:spPr bwMode="auto">
          <a:xfrm>
            <a:off x="6704013" y="5656263"/>
            <a:ext cx="29686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293927" name="Rectangle 39"/>
          <p:cNvSpPr>
            <a:spLocks noChangeArrowheads="1"/>
          </p:cNvSpPr>
          <p:nvPr/>
        </p:nvSpPr>
        <p:spPr bwMode="auto">
          <a:xfrm>
            <a:off x="6218238" y="5389563"/>
            <a:ext cx="4762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sz="2000" i="1">
                <a:solidFill>
                  <a:schemeClr val="tx2"/>
                </a:solidFill>
              </a:rPr>
              <a:t>t </a:t>
            </a:r>
          </a:p>
        </p:txBody>
      </p:sp>
      <p:sp>
        <p:nvSpPr>
          <p:cNvPr id="293928" name="Rectangle 40"/>
          <p:cNvSpPr>
            <a:spLocks noChangeArrowheads="1"/>
          </p:cNvSpPr>
          <p:nvPr/>
        </p:nvSpPr>
        <p:spPr bwMode="auto">
          <a:xfrm>
            <a:off x="1311275" y="5678488"/>
            <a:ext cx="1958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/>
              <a:t> big, </a:t>
            </a:r>
            <a:r>
              <a:rPr lang="en-US" sz="20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sz="2000" b="1" i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</a:t>
            </a:r>
            <a:r>
              <a:rPr lang="en-US" sz="2000"/>
              <a:t> small</a:t>
            </a:r>
          </a:p>
        </p:txBody>
      </p:sp>
      <p:sp>
        <p:nvSpPr>
          <p:cNvPr id="293929" name="Rectangle 41"/>
          <p:cNvSpPr>
            <a:spLocks noChangeArrowheads="1"/>
          </p:cNvSpPr>
          <p:nvPr/>
        </p:nvSpPr>
        <p:spPr bwMode="auto">
          <a:xfrm>
            <a:off x="5634038" y="5973763"/>
            <a:ext cx="20288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/>
              <a:t> small, </a:t>
            </a:r>
            <a:r>
              <a:rPr lang="en-US" sz="20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sz="2000" b="1" i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</a:t>
            </a:r>
            <a:r>
              <a:rPr lang="en-US" sz="2000"/>
              <a:t>  big</a:t>
            </a:r>
          </a:p>
        </p:txBody>
      </p:sp>
      <p:sp>
        <p:nvSpPr>
          <p:cNvPr id="293930" name="Rectangle 42"/>
          <p:cNvSpPr>
            <a:spLocks noChangeArrowheads="1"/>
          </p:cNvSpPr>
          <p:nvPr/>
        </p:nvSpPr>
        <p:spPr bwMode="auto">
          <a:xfrm>
            <a:off x="1335088" y="1749425"/>
            <a:ext cx="487362" cy="444500"/>
          </a:xfrm>
          <a:prstGeom prst="rect">
            <a:avLst/>
          </a:prstGeom>
          <a:solidFill>
            <a:srgbClr val="FC00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31" name="Line 43"/>
          <p:cNvSpPr>
            <a:spLocks noChangeShapeType="1"/>
          </p:cNvSpPr>
          <p:nvPr/>
        </p:nvSpPr>
        <p:spPr bwMode="auto">
          <a:xfrm>
            <a:off x="838200" y="2957513"/>
            <a:ext cx="14684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32" name="Line 44"/>
          <p:cNvSpPr>
            <a:spLocks noChangeShapeType="1"/>
          </p:cNvSpPr>
          <p:nvPr/>
        </p:nvSpPr>
        <p:spPr bwMode="auto">
          <a:xfrm>
            <a:off x="2057400" y="2008188"/>
            <a:ext cx="0" cy="6334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33" name="Line 45"/>
          <p:cNvSpPr>
            <a:spLocks noChangeShapeType="1"/>
          </p:cNvSpPr>
          <p:nvPr/>
        </p:nvSpPr>
        <p:spPr bwMode="auto">
          <a:xfrm>
            <a:off x="990600" y="2008188"/>
            <a:ext cx="0" cy="6334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34" name="Rectangle 46"/>
          <p:cNvSpPr>
            <a:spLocks noChangeArrowheads="1"/>
          </p:cNvSpPr>
          <p:nvPr/>
        </p:nvSpPr>
        <p:spPr bwMode="auto">
          <a:xfrm>
            <a:off x="7354888" y="1825625"/>
            <a:ext cx="487362" cy="444500"/>
          </a:xfrm>
          <a:prstGeom prst="rect">
            <a:avLst/>
          </a:prstGeom>
          <a:solidFill>
            <a:srgbClr val="FC00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35" name="Line 47"/>
          <p:cNvSpPr>
            <a:spLocks noChangeShapeType="1"/>
          </p:cNvSpPr>
          <p:nvPr/>
        </p:nvSpPr>
        <p:spPr bwMode="auto">
          <a:xfrm>
            <a:off x="6858000" y="3033713"/>
            <a:ext cx="14684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36" name="Line 48"/>
          <p:cNvSpPr>
            <a:spLocks noChangeShapeType="1"/>
          </p:cNvSpPr>
          <p:nvPr/>
        </p:nvSpPr>
        <p:spPr bwMode="auto">
          <a:xfrm>
            <a:off x="8077200" y="2084388"/>
            <a:ext cx="0" cy="6334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37" name="Line 49"/>
          <p:cNvSpPr>
            <a:spLocks noChangeShapeType="1"/>
          </p:cNvSpPr>
          <p:nvPr/>
        </p:nvSpPr>
        <p:spPr bwMode="auto">
          <a:xfrm>
            <a:off x="7010400" y="2084388"/>
            <a:ext cx="0" cy="6334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38" name="Rectangle 50"/>
          <p:cNvSpPr>
            <a:spLocks noChangeArrowheads="1"/>
          </p:cNvSpPr>
          <p:nvPr/>
        </p:nvSpPr>
        <p:spPr bwMode="auto">
          <a:xfrm>
            <a:off x="2501900" y="2265363"/>
            <a:ext cx="135096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soft spring</a:t>
            </a:r>
          </a:p>
        </p:txBody>
      </p:sp>
      <p:sp>
        <p:nvSpPr>
          <p:cNvPr id="293939" name="Rectangle 51"/>
          <p:cNvSpPr>
            <a:spLocks noChangeArrowheads="1"/>
          </p:cNvSpPr>
          <p:nvPr/>
        </p:nvSpPr>
        <p:spPr bwMode="auto">
          <a:xfrm>
            <a:off x="6919913" y="4092575"/>
            <a:ext cx="1336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stiff spring</a:t>
            </a:r>
          </a:p>
        </p:txBody>
      </p:sp>
      <p:sp>
        <p:nvSpPr>
          <p:cNvPr id="293940" name="Line 52"/>
          <p:cNvSpPr>
            <a:spLocks noChangeShapeType="1"/>
          </p:cNvSpPr>
          <p:nvPr/>
        </p:nvSpPr>
        <p:spPr bwMode="auto">
          <a:xfrm flipV="1">
            <a:off x="7481888" y="3189288"/>
            <a:ext cx="49212" cy="862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41" name="Line 53"/>
          <p:cNvSpPr>
            <a:spLocks noChangeShapeType="1"/>
          </p:cNvSpPr>
          <p:nvPr/>
        </p:nvSpPr>
        <p:spPr bwMode="auto">
          <a:xfrm flipH="1" flipV="1">
            <a:off x="2198688" y="2655888"/>
            <a:ext cx="862012" cy="100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3942" name="Group 54"/>
          <p:cNvGrpSpPr>
            <a:grpSpLocks/>
          </p:cNvGrpSpPr>
          <p:nvPr/>
        </p:nvGrpSpPr>
        <p:grpSpPr bwMode="auto">
          <a:xfrm>
            <a:off x="6086475" y="3511550"/>
            <a:ext cx="627063" cy="1754188"/>
            <a:chOff x="3834" y="2212"/>
            <a:chExt cx="395" cy="1105"/>
          </a:xfrm>
        </p:grpSpPr>
        <p:sp>
          <p:nvSpPr>
            <p:cNvPr id="293943" name="Rectangle 55"/>
            <p:cNvSpPr>
              <a:spLocks noChangeArrowheads="1"/>
            </p:cNvSpPr>
            <p:nvPr/>
          </p:nvSpPr>
          <p:spPr bwMode="auto">
            <a:xfrm>
              <a:off x="3844" y="2212"/>
              <a:ext cx="376" cy="1105"/>
            </a:xfrm>
            <a:prstGeom prst="rect">
              <a:avLst/>
            </a:prstGeom>
            <a:noFill/>
            <a:ln w="12700">
              <a:solidFill>
                <a:srgbClr val="FC0000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44" name="Line 56"/>
            <p:cNvSpPr>
              <a:spLocks noChangeShapeType="1"/>
            </p:cNvSpPr>
            <p:nvPr/>
          </p:nvSpPr>
          <p:spPr bwMode="auto">
            <a:xfrm flipH="1">
              <a:off x="4181" y="3038"/>
              <a:ext cx="48" cy="219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45" name="Line 57"/>
            <p:cNvSpPr>
              <a:spLocks noChangeShapeType="1"/>
            </p:cNvSpPr>
            <p:nvPr/>
          </p:nvSpPr>
          <p:spPr bwMode="auto">
            <a:xfrm flipH="1">
              <a:off x="4132" y="2727"/>
              <a:ext cx="96" cy="559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46" name="Line 58"/>
            <p:cNvSpPr>
              <a:spLocks noChangeShapeType="1"/>
            </p:cNvSpPr>
            <p:nvPr/>
          </p:nvSpPr>
          <p:spPr bwMode="auto">
            <a:xfrm flipH="1">
              <a:off x="4084" y="2416"/>
              <a:ext cx="140" cy="870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47" name="Line 59"/>
            <p:cNvSpPr>
              <a:spLocks noChangeShapeType="1"/>
            </p:cNvSpPr>
            <p:nvPr/>
          </p:nvSpPr>
          <p:spPr bwMode="auto">
            <a:xfrm flipH="1">
              <a:off x="4037" y="2253"/>
              <a:ext cx="162" cy="1024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48" name="Line 60"/>
            <p:cNvSpPr>
              <a:spLocks noChangeShapeType="1"/>
            </p:cNvSpPr>
            <p:nvPr/>
          </p:nvSpPr>
          <p:spPr bwMode="auto">
            <a:xfrm flipH="1">
              <a:off x="3992" y="2265"/>
              <a:ext cx="157" cy="992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49" name="Line 61"/>
            <p:cNvSpPr>
              <a:spLocks noChangeShapeType="1"/>
            </p:cNvSpPr>
            <p:nvPr/>
          </p:nvSpPr>
          <p:spPr bwMode="auto">
            <a:xfrm flipH="1">
              <a:off x="3945" y="2244"/>
              <a:ext cx="159" cy="1005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50" name="Line 62"/>
            <p:cNvSpPr>
              <a:spLocks noChangeShapeType="1"/>
            </p:cNvSpPr>
            <p:nvPr/>
          </p:nvSpPr>
          <p:spPr bwMode="auto">
            <a:xfrm flipH="1">
              <a:off x="3900" y="2273"/>
              <a:ext cx="152" cy="957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51" name="Line 63"/>
            <p:cNvSpPr>
              <a:spLocks noChangeShapeType="1"/>
            </p:cNvSpPr>
            <p:nvPr/>
          </p:nvSpPr>
          <p:spPr bwMode="auto">
            <a:xfrm flipH="1">
              <a:off x="3846" y="2253"/>
              <a:ext cx="161" cy="1016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52" name="Line 64"/>
            <p:cNvSpPr>
              <a:spLocks noChangeShapeType="1"/>
            </p:cNvSpPr>
            <p:nvPr/>
          </p:nvSpPr>
          <p:spPr bwMode="auto">
            <a:xfrm flipH="1">
              <a:off x="3837" y="2244"/>
              <a:ext cx="123" cy="750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53" name="Line 65"/>
            <p:cNvSpPr>
              <a:spLocks noChangeShapeType="1"/>
            </p:cNvSpPr>
            <p:nvPr/>
          </p:nvSpPr>
          <p:spPr bwMode="auto">
            <a:xfrm flipH="1">
              <a:off x="3834" y="2265"/>
              <a:ext cx="75" cy="406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54" name="Line 66"/>
            <p:cNvSpPr>
              <a:spLocks noChangeShapeType="1"/>
            </p:cNvSpPr>
            <p:nvPr/>
          </p:nvSpPr>
          <p:spPr bwMode="auto">
            <a:xfrm flipH="1">
              <a:off x="3836" y="2225"/>
              <a:ext cx="31" cy="99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3955" name="Group 67"/>
          <p:cNvGrpSpPr>
            <a:grpSpLocks/>
          </p:cNvGrpSpPr>
          <p:nvPr/>
        </p:nvGrpSpPr>
        <p:grpSpPr bwMode="auto">
          <a:xfrm>
            <a:off x="1065213" y="4730750"/>
            <a:ext cx="2511425" cy="506413"/>
            <a:chOff x="671" y="2980"/>
            <a:chExt cx="1582" cy="319"/>
          </a:xfrm>
        </p:grpSpPr>
        <p:sp>
          <p:nvSpPr>
            <p:cNvPr id="293956" name="Rectangle 68"/>
            <p:cNvSpPr>
              <a:spLocks noChangeArrowheads="1"/>
            </p:cNvSpPr>
            <p:nvPr/>
          </p:nvSpPr>
          <p:spPr bwMode="auto">
            <a:xfrm>
              <a:off x="676" y="2980"/>
              <a:ext cx="1576" cy="319"/>
            </a:xfrm>
            <a:prstGeom prst="rect">
              <a:avLst/>
            </a:prstGeom>
            <a:noFill/>
            <a:ln w="12700">
              <a:solidFill>
                <a:srgbClr val="FC0000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57" name="Line 69"/>
            <p:cNvSpPr>
              <a:spLocks noChangeShapeType="1"/>
            </p:cNvSpPr>
            <p:nvPr/>
          </p:nvSpPr>
          <p:spPr bwMode="auto">
            <a:xfrm flipH="1">
              <a:off x="2101" y="3226"/>
              <a:ext cx="152" cy="53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58" name="Line 70"/>
            <p:cNvSpPr>
              <a:spLocks noChangeShapeType="1"/>
            </p:cNvSpPr>
            <p:nvPr/>
          </p:nvSpPr>
          <p:spPr bwMode="auto">
            <a:xfrm flipH="1">
              <a:off x="1897" y="3135"/>
              <a:ext cx="351" cy="152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59" name="Line 71"/>
            <p:cNvSpPr>
              <a:spLocks noChangeShapeType="1"/>
            </p:cNvSpPr>
            <p:nvPr/>
          </p:nvSpPr>
          <p:spPr bwMode="auto">
            <a:xfrm flipH="1">
              <a:off x="1699" y="3044"/>
              <a:ext cx="532" cy="243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60" name="Line 72"/>
            <p:cNvSpPr>
              <a:spLocks noChangeShapeType="1"/>
            </p:cNvSpPr>
            <p:nvPr/>
          </p:nvSpPr>
          <p:spPr bwMode="auto">
            <a:xfrm flipH="1">
              <a:off x="1507" y="2996"/>
              <a:ext cx="620" cy="288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61" name="Line 73"/>
            <p:cNvSpPr>
              <a:spLocks noChangeShapeType="1"/>
            </p:cNvSpPr>
            <p:nvPr/>
          </p:nvSpPr>
          <p:spPr bwMode="auto">
            <a:xfrm flipH="1">
              <a:off x="1320" y="2999"/>
              <a:ext cx="603" cy="280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62" name="Line 74"/>
            <p:cNvSpPr>
              <a:spLocks noChangeShapeType="1"/>
            </p:cNvSpPr>
            <p:nvPr/>
          </p:nvSpPr>
          <p:spPr bwMode="auto">
            <a:xfrm flipH="1">
              <a:off x="1127" y="2993"/>
              <a:ext cx="609" cy="283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63" name="Line 75"/>
            <p:cNvSpPr>
              <a:spLocks noChangeShapeType="1"/>
            </p:cNvSpPr>
            <p:nvPr/>
          </p:nvSpPr>
          <p:spPr bwMode="auto">
            <a:xfrm flipH="1">
              <a:off x="940" y="3001"/>
              <a:ext cx="582" cy="269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64" name="Line 76"/>
            <p:cNvSpPr>
              <a:spLocks noChangeShapeType="1"/>
            </p:cNvSpPr>
            <p:nvPr/>
          </p:nvSpPr>
          <p:spPr bwMode="auto">
            <a:xfrm flipH="1">
              <a:off x="720" y="2996"/>
              <a:ext cx="615" cy="286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65" name="Line 77"/>
            <p:cNvSpPr>
              <a:spLocks noChangeShapeType="1"/>
            </p:cNvSpPr>
            <p:nvPr/>
          </p:nvSpPr>
          <p:spPr bwMode="auto">
            <a:xfrm flipH="1">
              <a:off x="682" y="2993"/>
              <a:ext cx="460" cy="208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66" name="Line 78"/>
            <p:cNvSpPr>
              <a:spLocks noChangeShapeType="1"/>
            </p:cNvSpPr>
            <p:nvPr/>
          </p:nvSpPr>
          <p:spPr bwMode="auto">
            <a:xfrm flipH="1">
              <a:off x="671" y="2999"/>
              <a:ext cx="262" cy="107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67" name="Line 79"/>
            <p:cNvSpPr>
              <a:spLocks noChangeShapeType="1"/>
            </p:cNvSpPr>
            <p:nvPr/>
          </p:nvSpPr>
          <p:spPr bwMode="auto">
            <a:xfrm flipH="1">
              <a:off x="676" y="2987"/>
              <a:ext cx="81" cy="17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3968" name="Rectangle 80"/>
          <p:cNvSpPr>
            <a:spLocks noChangeArrowheads="1"/>
          </p:cNvSpPr>
          <p:nvPr/>
        </p:nvSpPr>
        <p:spPr bwMode="auto">
          <a:xfrm>
            <a:off x="444500" y="4549775"/>
            <a:ext cx="5667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sz="2000" b="1" i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 </a:t>
            </a:r>
          </a:p>
        </p:txBody>
      </p:sp>
      <p:sp>
        <p:nvSpPr>
          <p:cNvPr id="293969" name="Rectangle 81"/>
          <p:cNvSpPr>
            <a:spLocks noChangeArrowheads="1"/>
          </p:cNvSpPr>
          <p:nvPr/>
        </p:nvSpPr>
        <p:spPr bwMode="auto">
          <a:xfrm>
            <a:off x="4557713" y="3330575"/>
            <a:ext cx="5667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sz="2000" b="1" i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 </a:t>
            </a:r>
          </a:p>
        </p:txBody>
      </p:sp>
      <p:sp>
        <p:nvSpPr>
          <p:cNvPr id="293970" name="Line 82"/>
          <p:cNvSpPr>
            <a:spLocks noChangeShapeType="1"/>
          </p:cNvSpPr>
          <p:nvPr/>
        </p:nvSpPr>
        <p:spPr bwMode="auto">
          <a:xfrm>
            <a:off x="5119688" y="3505200"/>
            <a:ext cx="7350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71" name="Line 83"/>
          <p:cNvSpPr>
            <a:spLocks noChangeShapeType="1"/>
          </p:cNvSpPr>
          <p:nvPr/>
        </p:nvSpPr>
        <p:spPr bwMode="auto">
          <a:xfrm>
            <a:off x="928688" y="4724400"/>
            <a:ext cx="7350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3972" name="Group 84"/>
          <p:cNvGrpSpPr>
            <a:grpSpLocks/>
          </p:cNvGrpSpPr>
          <p:nvPr/>
        </p:nvGrpSpPr>
        <p:grpSpPr bwMode="auto">
          <a:xfrm>
            <a:off x="7318375" y="2239963"/>
            <a:ext cx="581025" cy="587375"/>
            <a:chOff x="4587" y="1442"/>
            <a:chExt cx="366" cy="370"/>
          </a:xfrm>
        </p:grpSpPr>
        <p:grpSp>
          <p:nvGrpSpPr>
            <p:cNvPr id="293973" name="Group 85"/>
            <p:cNvGrpSpPr>
              <a:grpSpLocks/>
            </p:cNvGrpSpPr>
            <p:nvPr/>
          </p:nvGrpSpPr>
          <p:grpSpPr bwMode="auto">
            <a:xfrm>
              <a:off x="4587" y="1626"/>
              <a:ext cx="366" cy="186"/>
              <a:chOff x="4587" y="1626"/>
              <a:chExt cx="366" cy="186"/>
            </a:xfrm>
          </p:grpSpPr>
          <p:sp>
            <p:nvSpPr>
              <p:cNvPr id="293974" name="Line 86"/>
              <p:cNvSpPr>
                <a:spLocks noChangeShapeType="1"/>
              </p:cNvSpPr>
              <p:nvPr/>
            </p:nvSpPr>
            <p:spPr bwMode="auto">
              <a:xfrm flipH="1" flipV="1">
                <a:off x="4587" y="1763"/>
                <a:ext cx="183" cy="4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3975" name="Line 87"/>
              <p:cNvSpPr>
                <a:spLocks noChangeShapeType="1"/>
              </p:cNvSpPr>
              <p:nvPr/>
            </p:nvSpPr>
            <p:spPr bwMode="auto">
              <a:xfrm flipV="1">
                <a:off x="4587" y="1717"/>
                <a:ext cx="183" cy="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93976" name="Group 88"/>
              <p:cNvGrpSpPr>
                <a:grpSpLocks/>
              </p:cNvGrpSpPr>
              <p:nvPr/>
            </p:nvGrpSpPr>
            <p:grpSpPr bwMode="auto">
              <a:xfrm>
                <a:off x="4770" y="1626"/>
                <a:ext cx="183" cy="91"/>
                <a:chOff x="4770" y="1626"/>
                <a:chExt cx="183" cy="91"/>
              </a:xfrm>
            </p:grpSpPr>
            <p:sp>
              <p:nvSpPr>
                <p:cNvPr id="293977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4770" y="1671"/>
                  <a:ext cx="183" cy="4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78" name="Line 90"/>
                <p:cNvSpPr>
                  <a:spLocks noChangeShapeType="1"/>
                </p:cNvSpPr>
                <p:nvPr/>
              </p:nvSpPr>
              <p:spPr bwMode="auto">
                <a:xfrm flipH="1" flipV="1">
                  <a:off x="4770" y="1626"/>
                  <a:ext cx="183" cy="4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93979" name="Group 91"/>
            <p:cNvGrpSpPr>
              <a:grpSpLocks/>
            </p:cNvGrpSpPr>
            <p:nvPr/>
          </p:nvGrpSpPr>
          <p:grpSpPr bwMode="auto">
            <a:xfrm>
              <a:off x="4587" y="1442"/>
              <a:ext cx="366" cy="184"/>
              <a:chOff x="4587" y="1442"/>
              <a:chExt cx="366" cy="184"/>
            </a:xfrm>
          </p:grpSpPr>
          <p:sp>
            <p:nvSpPr>
              <p:cNvPr id="293980" name="Line 92"/>
              <p:cNvSpPr>
                <a:spLocks noChangeShapeType="1"/>
              </p:cNvSpPr>
              <p:nvPr/>
            </p:nvSpPr>
            <p:spPr bwMode="auto">
              <a:xfrm flipH="1" flipV="1">
                <a:off x="4587" y="1580"/>
                <a:ext cx="183" cy="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3981" name="Line 93"/>
              <p:cNvSpPr>
                <a:spLocks noChangeShapeType="1"/>
              </p:cNvSpPr>
              <p:nvPr/>
            </p:nvSpPr>
            <p:spPr bwMode="auto">
              <a:xfrm flipV="1">
                <a:off x="4587" y="1534"/>
                <a:ext cx="183" cy="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93982" name="Group 94"/>
              <p:cNvGrpSpPr>
                <a:grpSpLocks/>
              </p:cNvGrpSpPr>
              <p:nvPr/>
            </p:nvGrpSpPr>
            <p:grpSpPr bwMode="auto">
              <a:xfrm>
                <a:off x="4770" y="1442"/>
                <a:ext cx="183" cy="92"/>
                <a:chOff x="4770" y="1442"/>
                <a:chExt cx="183" cy="92"/>
              </a:xfrm>
            </p:grpSpPr>
            <p:sp>
              <p:nvSpPr>
                <p:cNvPr id="293983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4770" y="1488"/>
                  <a:ext cx="183" cy="4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84" name="Line 96"/>
                <p:cNvSpPr>
                  <a:spLocks noChangeShapeType="1"/>
                </p:cNvSpPr>
                <p:nvPr/>
              </p:nvSpPr>
              <p:spPr bwMode="auto">
                <a:xfrm flipH="1" flipV="1">
                  <a:off x="4770" y="1442"/>
                  <a:ext cx="183" cy="4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93985" name="Group 97"/>
          <p:cNvGrpSpPr>
            <a:grpSpLocks/>
          </p:cNvGrpSpPr>
          <p:nvPr/>
        </p:nvGrpSpPr>
        <p:grpSpPr bwMode="auto">
          <a:xfrm>
            <a:off x="1262063" y="2187575"/>
            <a:ext cx="581025" cy="606425"/>
            <a:chOff x="795" y="1394"/>
            <a:chExt cx="366" cy="382"/>
          </a:xfrm>
        </p:grpSpPr>
        <p:grpSp>
          <p:nvGrpSpPr>
            <p:cNvPr id="293986" name="Group 98"/>
            <p:cNvGrpSpPr>
              <a:grpSpLocks/>
            </p:cNvGrpSpPr>
            <p:nvPr/>
          </p:nvGrpSpPr>
          <p:grpSpPr bwMode="auto">
            <a:xfrm>
              <a:off x="795" y="1394"/>
              <a:ext cx="366" cy="190"/>
              <a:chOff x="795" y="1394"/>
              <a:chExt cx="366" cy="190"/>
            </a:xfrm>
          </p:grpSpPr>
          <p:grpSp>
            <p:nvGrpSpPr>
              <p:cNvPr id="293987" name="Group 99"/>
              <p:cNvGrpSpPr>
                <a:grpSpLocks/>
              </p:cNvGrpSpPr>
              <p:nvPr/>
            </p:nvGrpSpPr>
            <p:grpSpPr bwMode="auto">
              <a:xfrm>
                <a:off x="795" y="1489"/>
                <a:ext cx="366" cy="95"/>
                <a:chOff x="795" y="1489"/>
                <a:chExt cx="366" cy="95"/>
              </a:xfrm>
            </p:grpSpPr>
            <p:sp>
              <p:nvSpPr>
                <p:cNvPr id="293988" name="Line 100"/>
                <p:cNvSpPr>
                  <a:spLocks noChangeShapeType="1"/>
                </p:cNvSpPr>
                <p:nvPr/>
              </p:nvSpPr>
              <p:spPr bwMode="auto">
                <a:xfrm flipH="1" flipV="1">
                  <a:off x="795" y="1559"/>
                  <a:ext cx="183" cy="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89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795" y="1535"/>
                  <a:ext cx="183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93990" name="Group 102"/>
                <p:cNvGrpSpPr>
                  <a:grpSpLocks/>
                </p:cNvGrpSpPr>
                <p:nvPr/>
              </p:nvGrpSpPr>
              <p:grpSpPr bwMode="auto">
                <a:xfrm>
                  <a:off x="978" y="1489"/>
                  <a:ext cx="183" cy="46"/>
                  <a:chOff x="978" y="1489"/>
                  <a:chExt cx="183" cy="46"/>
                </a:xfrm>
              </p:grpSpPr>
              <p:sp>
                <p:nvSpPr>
                  <p:cNvPr id="293991" name="Line 1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78" y="1512"/>
                    <a:ext cx="183" cy="2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3992" name="Line 10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78" y="1489"/>
                    <a:ext cx="183" cy="2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93993" name="Group 105"/>
              <p:cNvGrpSpPr>
                <a:grpSpLocks/>
              </p:cNvGrpSpPr>
              <p:nvPr/>
            </p:nvGrpSpPr>
            <p:grpSpPr bwMode="auto">
              <a:xfrm>
                <a:off x="795" y="1394"/>
                <a:ext cx="366" cy="95"/>
                <a:chOff x="795" y="1394"/>
                <a:chExt cx="366" cy="95"/>
              </a:xfrm>
            </p:grpSpPr>
            <p:sp>
              <p:nvSpPr>
                <p:cNvPr id="293994" name="Line 106"/>
                <p:cNvSpPr>
                  <a:spLocks noChangeShapeType="1"/>
                </p:cNvSpPr>
                <p:nvPr/>
              </p:nvSpPr>
              <p:spPr bwMode="auto">
                <a:xfrm flipH="1" flipV="1">
                  <a:off x="795" y="1465"/>
                  <a:ext cx="183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95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795" y="1442"/>
                  <a:ext cx="183" cy="2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93996" name="Group 108"/>
                <p:cNvGrpSpPr>
                  <a:grpSpLocks/>
                </p:cNvGrpSpPr>
                <p:nvPr/>
              </p:nvGrpSpPr>
              <p:grpSpPr bwMode="auto">
                <a:xfrm>
                  <a:off x="978" y="1394"/>
                  <a:ext cx="183" cy="48"/>
                  <a:chOff x="978" y="1394"/>
                  <a:chExt cx="183" cy="48"/>
                </a:xfrm>
              </p:grpSpPr>
              <p:sp>
                <p:nvSpPr>
                  <p:cNvPr id="293997" name="Line 10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78" y="1418"/>
                    <a:ext cx="183" cy="2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3998" name="Line 11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78" y="1394"/>
                    <a:ext cx="183" cy="2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93999" name="Group 111"/>
            <p:cNvGrpSpPr>
              <a:grpSpLocks/>
            </p:cNvGrpSpPr>
            <p:nvPr/>
          </p:nvGrpSpPr>
          <p:grpSpPr bwMode="auto">
            <a:xfrm>
              <a:off x="795" y="1586"/>
              <a:ext cx="366" cy="190"/>
              <a:chOff x="795" y="1586"/>
              <a:chExt cx="366" cy="190"/>
            </a:xfrm>
          </p:grpSpPr>
          <p:grpSp>
            <p:nvGrpSpPr>
              <p:cNvPr id="294000" name="Group 112"/>
              <p:cNvGrpSpPr>
                <a:grpSpLocks/>
              </p:cNvGrpSpPr>
              <p:nvPr/>
            </p:nvGrpSpPr>
            <p:grpSpPr bwMode="auto">
              <a:xfrm>
                <a:off x="795" y="1681"/>
                <a:ext cx="366" cy="95"/>
                <a:chOff x="795" y="1681"/>
                <a:chExt cx="366" cy="95"/>
              </a:xfrm>
            </p:grpSpPr>
            <p:sp>
              <p:nvSpPr>
                <p:cNvPr id="294001" name="Line 113"/>
                <p:cNvSpPr>
                  <a:spLocks noChangeShapeType="1"/>
                </p:cNvSpPr>
                <p:nvPr/>
              </p:nvSpPr>
              <p:spPr bwMode="auto">
                <a:xfrm flipH="1" flipV="1">
                  <a:off x="795" y="1751"/>
                  <a:ext cx="183" cy="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4002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795" y="1727"/>
                  <a:ext cx="183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94003" name="Group 115"/>
                <p:cNvGrpSpPr>
                  <a:grpSpLocks/>
                </p:cNvGrpSpPr>
                <p:nvPr/>
              </p:nvGrpSpPr>
              <p:grpSpPr bwMode="auto">
                <a:xfrm>
                  <a:off x="978" y="1681"/>
                  <a:ext cx="183" cy="46"/>
                  <a:chOff x="978" y="1681"/>
                  <a:chExt cx="183" cy="46"/>
                </a:xfrm>
              </p:grpSpPr>
              <p:sp>
                <p:nvSpPr>
                  <p:cNvPr id="294004" name="Line 1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78" y="1704"/>
                    <a:ext cx="183" cy="2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4005" name="Line 11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78" y="1681"/>
                    <a:ext cx="183" cy="2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94006" name="Group 118"/>
              <p:cNvGrpSpPr>
                <a:grpSpLocks/>
              </p:cNvGrpSpPr>
              <p:nvPr/>
            </p:nvGrpSpPr>
            <p:grpSpPr bwMode="auto">
              <a:xfrm>
                <a:off x="795" y="1586"/>
                <a:ext cx="366" cy="95"/>
                <a:chOff x="795" y="1586"/>
                <a:chExt cx="366" cy="95"/>
              </a:xfrm>
            </p:grpSpPr>
            <p:sp>
              <p:nvSpPr>
                <p:cNvPr id="294007" name="Line 119"/>
                <p:cNvSpPr>
                  <a:spLocks noChangeShapeType="1"/>
                </p:cNvSpPr>
                <p:nvPr/>
              </p:nvSpPr>
              <p:spPr bwMode="auto">
                <a:xfrm flipH="1" flipV="1">
                  <a:off x="795" y="1657"/>
                  <a:ext cx="183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4008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795" y="1634"/>
                  <a:ext cx="183" cy="2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94009" name="Group 121"/>
                <p:cNvGrpSpPr>
                  <a:grpSpLocks/>
                </p:cNvGrpSpPr>
                <p:nvPr/>
              </p:nvGrpSpPr>
              <p:grpSpPr bwMode="auto">
                <a:xfrm>
                  <a:off x="978" y="1586"/>
                  <a:ext cx="183" cy="48"/>
                  <a:chOff x="978" y="1586"/>
                  <a:chExt cx="183" cy="48"/>
                </a:xfrm>
              </p:grpSpPr>
              <p:sp>
                <p:nvSpPr>
                  <p:cNvPr id="294010" name="Line 1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78" y="1610"/>
                    <a:ext cx="183" cy="2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4011" name="Line 12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78" y="1586"/>
                    <a:ext cx="183" cy="2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graphicFrame>
        <p:nvGraphicFramePr>
          <p:cNvPr id="294012" name="Object 124"/>
          <p:cNvGraphicFramePr>
            <a:graphicFrameLocks/>
          </p:cNvGraphicFramePr>
          <p:nvPr/>
        </p:nvGraphicFramePr>
        <p:xfrm>
          <a:off x="7959725" y="671513"/>
          <a:ext cx="511175" cy="698500"/>
        </p:xfrm>
        <a:graphic>
          <a:graphicData uri="http://schemas.openxmlformats.org/presentationml/2006/ole">
            <p:oleObj spid="_x0000_s294012" name="Clip" r:id="rId3" imgW="509400" imgH="696600" progId="">
              <p:embed/>
            </p:oleObj>
          </a:graphicData>
        </a:graphic>
      </p:graphicFrame>
      <p:sp>
        <p:nvSpPr>
          <p:cNvPr id="294013" name="Rectangle 125"/>
          <p:cNvSpPr>
            <a:spLocks noChangeArrowheads="1"/>
          </p:cNvSpPr>
          <p:nvPr/>
        </p:nvSpPr>
        <p:spPr bwMode="auto">
          <a:xfrm>
            <a:off x="6530975" y="698500"/>
            <a:ext cx="1325563" cy="80327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 algn="ctr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Ball-Block</a:t>
            </a:r>
          </a:p>
          <a:p>
            <a:pPr marL="285750" indent="-285750" algn="ctr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Collisions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200" dirty="0"/>
              <a:t>Gaya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Impuls</a:t>
            </a:r>
            <a:r>
              <a:rPr lang="en-US" sz="3200" dirty="0"/>
              <a:t> : Baseball Example</a:t>
            </a:r>
          </a:p>
        </p:txBody>
      </p:sp>
      <p:grpSp>
        <p:nvGrpSpPr>
          <p:cNvPr id="294917" name="Group 5"/>
          <p:cNvGrpSpPr>
            <a:grpSpLocks/>
          </p:cNvGrpSpPr>
          <p:nvPr/>
        </p:nvGrpSpPr>
        <p:grpSpPr bwMode="auto">
          <a:xfrm>
            <a:off x="5221288" y="1982788"/>
            <a:ext cx="2816225" cy="3698875"/>
            <a:chOff x="3289" y="1249"/>
            <a:chExt cx="1774" cy="2330"/>
          </a:xfrm>
        </p:grpSpPr>
        <p:graphicFrame>
          <p:nvGraphicFramePr>
            <p:cNvPr id="294918" name="Object 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289" y="1249"/>
            <a:ext cx="1471" cy="2330"/>
          </p:xfrm>
          <a:graphic>
            <a:graphicData uri="http://schemas.openxmlformats.org/presentationml/2006/ole">
              <p:oleObj spid="_x0000_s294918" name="Clip" r:id="rId3" imgW="2333520" imgH="3697200" progId="">
                <p:embed/>
              </p:oleObj>
            </a:graphicData>
          </a:graphic>
        </p:graphicFrame>
        <p:graphicFrame>
          <p:nvGraphicFramePr>
            <p:cNvPr id="294919" name="Object 7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909" y="2300"/>
            <a:ext cx="154" cy="156"/>
          </p:xfrm>
          <a:graphic>
            <a:graphicData uri="http://schemas.openxmlformats.org/presentationml/2006/ole">
              <p:oleObj spid="_x0000_s294919" name="Clip" r:id="rId4" imgW="242640" imgH="245880" progId="">
                <p:embed/>
              </p:oleObj>
            </a:graphicData>
          </a:graphic>
        </p:graphicFrame>
      </p:grpSp>
      <p:sp>
        <p:nvSpPr>
          <p:cNvPr id="294920" name="Rectangle 8"/>
          <p:cNvSpPr>
            <a:spLocks noChangeArrowheads="1"/>
          </p:cNvSpPr>
          <p:nvPr/>
        </p:nvSpPr>
        <p:spPr bwMode="auto">
          <a:xfrm>
            <a:off x="684213" y="1700213"/>
            <a:ext cx="4546600" cy="3203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 dirty="0"/>
              <a:t>A pitcher pitches the ball (</a:t>
            </a:r>
            <a:r>
              <a:rPr lang="en-US" sz="2000" i="1" dirty="0">
                <a:solidFill>
                  <a:schemeClr val="tx2"/>
                </a:solidFill>
              </a:rPr>
              <a:t>m = .7 kg</a:t>
            </a:r>
            <a:r>
              <a:rPr lang="en-US" sz="2000" dirty="0"/>
              <a:t>) at </a:t>
            </a:r>
            <a:r>
              <a:rPr lang="en-US" sz="2000" i="1" dirty="0">
                <a:solidFill>
                  <a:schemeClr val="tx2"/>
                </a:solidFill>
              </a:rPr>
              <a:t>145 km/hr </a:t>
            </a:r>
            <a:r>
              <a:rPr lang="en-US" sz="2000" dirty="0"/>
              <a:t>(about 90 mph).  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endParaRPr lang="en-US" sz="2000" dirty="0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 dirty="0"/>
              <a:t>The batter makes contact with the ball for </a:t>
            </a:r>
            <a:r>
              <a:rPr lang="en-US" sz="2000" i="1" dirty="0">
                <a:solidFill>
                  <a:schemeClr val="tx2"/>
                </a:solidFill>
              </a:rPr>
              <a:t>.001 s </a:t>
            </a:r>
            <a:r>
              <a:rPr lang="en-US" sz="2000" dirty="0"/>
              <a:t>causing the ball to leave the bat going </a:t>
            </a:r>
            <a:r>
              <a:rPr lang="en-US" sz="2000" i="1" dirty="0">
                <a:solidFill>
                  <a:schemeClr val="tx2"/>
                </a:solidFill>
              </a:rPr>
              <a:t>190 km/hr </a:t>
            </a:r>
            <a:r>
              <a:rPr lang="en-US" sz="2000" dirty="0"/>
              <a:t>(about 120 mph).  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endParaRPr lang="en-US" sz="2000" dirty="0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 dirty="0"/>
              <a:t>Find the average force on the ball, disregarding gravity.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600"/>
              <a:t>Baseball Example …</a:t>
            </a:r>
          </a:p>
        </p:txBody>
      </p:sp>
      <p:grpSp>
        <p:nvGrpSpPr>
          <p:cNvPr id="295941" name="Group 5"/>
          <p:cNvGrpSpPr>
            <a:grpSpLocks/>
          </p:cNvGrpSpPr>
          <p:nvPr/>
        </p:nvGrpSpPr>
        <p:grpSpPr bwMode="auto">
          <a:xfrm>
            <a:off x="825500" y="1884363"/>
            <a:ext cx="3646488" cy="1187450"/>
            <a:chOff x="520" y="1187"/>
            <a:chExt cx="2297" cy="748"/>
          </a:xfrm>
        </p:grpSpPr>
        <p:sp>
          <p:nvSpPr>
            <p:cNvPr id="295942" name="Rectangle 6"/>
            <p:cNvSpPr>
              <a:spLocks noChangeArrowheads="1"/>
            </p:cNvSpPr>
            <p:nvPr/>
          </p:nvSpPr>
          <p:spPr bwMode="auto">
            <a:xfrm>
              <a:off x="520" y="1187"/>
              <a:ext cx="229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/>
                <a:t>First convert everything to m/s:</a:t>
              </a:r>
            </a:p>
          </p:txBody>
        </p:sp>
        <p:sp>
          <p:nvSpPr>
            <p:cNvPr id="295943" name="Rectangle 7"/>
            <p:cNvSpPr>
              <a:spLocks noChangeArrowheads="1"/>
            </p:cNvSpPr>
            <p:nvPr/>
          </p:nvSpPr>
          <p:spPr bwMode="auto">
            <a:xfrm>
              <a:off x="1048" y="1475"/>
              <a:ext cx="1706" cy="4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145 km/hr = 40.28 m/s</a:t>
              </a:r>
            </a:p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190 km/hr = 52.78 m/s</a:t>
              </a:r>
            </a:p>
          </p:txBody>
        </p:sp>
      </p:grpSp>
      <p:grpSp>
        <p:nvGrpSpPr>
          <p:cNvPr id="295944" name="Group 8"/>
          <p:cNvGrpSpPr>
            <a:grpSpLocks/>
          </p:cNvGrpSpPr>
          <p:nvPr/>
        </p:nvGrpSpPr>
        <p:grpSpPr bwMode="auto">
          <a:xfrm>
            <a:off x="825500" y="3179763"/>
            <a:ext cx="6399213" cy="1276350"/>
            <a:chOff x="520" y="2003"/>
            <a:chExt cx="4031" cy="804"/>
          </a:xfrm>
        </p:grpSpPr>
        <p:sp>
          <p:nvSpPr>
            <p:cNvPr id="295945" name="Rectangle 9"/>
            <p:cNvSpPr>
              <a:spLocks noChangeArrowheads="1"/>
            </p:cNvSpPr>
            <p:nvPr/>
          </p:nvSpPr>
          <p:spPr bwMode="auto">
            <a:xfrm>
              <a:off x="520" y="2003"/>
              <a:ext cx="3785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/>
                <a:t>Next find the change in momentum ( = the impulse):</a:t>
              </a:r>
            </a:p>
          </p:txBody>
        </p:sp>
        <p:sp>
          <p:nvSpPr>
            <p:cNvPr id="295946" name="Rectangle 10"/>
            <p:cNvSpPr>
              <a:spLocks noChangeArrowheads="1"/>
            </p:cNvSpPr>
            <p:nvPr/>
          </p:nvSpPr>
          <p:spPr bwMode="auto">
            <a:xfrm>
              <a:off x="1096" y="2338"/>
              <a:ext cx="3455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n-US" sz="2000" b="1" baseline="-25000">
                  <a:solidFill>
                    <a:schemeClr val="tx2"/>
                  </a:solidFill>
                </a:rPr>
                <a:t>f</a:t>
              </a:r>
              <a:r>
                <a:rPr lang="en-US" sz="2000">
                  <a:solidFill>
                    <a:schemeClr val="tx2"/>
                  </a:solidFill>
                </a:rPr>
                <a:t> - </a:t>
              </a:r>
              <a:r>
                <a:rPr lang="en-US" sz="20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n-US" sz="2000" b="1" baseline="-25000">
                  <a:solidFill>
                    <a:schemeClr val="tx2"/>
                  </a:solidFill>
                </a:rPr>
                <a:t>i </a:t>
              </a:r>
              <a:r>
                <a:rPr lang="en-US" sz="2000">
                  <a:solidFill>
                    <a:schemeClr val="tx2"/>
                  </a:solidFill>
                </a:rPr>
                <a:t>= </a:t>
              </a:r>
              <a:r>
                <a:rPr lang="en-US" sz="2000" i="1">
                  <a:solidFill>
                    <a:schemeClr val="tx2"/>
                  </a:solidFill>
                </a:rPr>
                <a:t>(.7 kg)(52.78 m/s) - (.7 kg)(-40.28 m/s) </a:t>
              </a:r>
            </a:p>
          </p:txBody>
        </p:sp>
        <p:sp>
          <p:nvSpPr>
            <p:cNvPr id="295947" name="Rectangle 11"/>
            <p:cNvSpPr>
              <a:spLocks noChangeArrowheads="1"/>
            </p:cNvSpPr>
            <p:nvPr/>
          </p:nvSpPr>
          <p:spPr bwMode="auto">
            <a:xfrm>
              <a:off x="1096" y="2578"/>
              <a:ext cx="162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n-US" sz="2000" b="1" baseline="-25000">
                  <a:solidFill>
                    <a:schemeClr val="tx2"/>
                  </a:solidFill>
                </a:rPr>
                <a:t>f</a:t>
              </a:r>
              <a:r>
                <a:rPr lang="en-US" sz="2000">
                  <a:solidFill>
                    <a:schemeClr val="tx2"/>
                  </a:solidFill>
                </a:rPr>
                <a:t> - </a:t>
              </a:r>
              <a:r>
                <a:rPr lang="en-US" sz="20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n-US" sz="2000" b="1" baseline="-25000">
                  <a:solidFill>
                    <a:schemeClr val="tx2"/>
                  </a:solidFill>
                </a:rPr>
                <a:t>i</a:t>
              </a:r>
              <a:r>
                <a:rPr lang="en-US" sz="2000" baseline="-25000">
                  <a:solidFill>
                    <a:schemeClr val="tx2"/>
                  </a:solidFill>
                </a:rPr>
                <a:t> </a:t>
              </a:r>
              <a:r>
                <a:rPr lang="en-US" sz="2000">
                  <a:solidFill>
                    <a:schemeClr val="tx2"/>
                  </a:solidFill>
                </a:rPr>
                <a:t>= </a:t>
              </a:r>
              <a:r>
                <a:rPr lang="en-US" sz="2000" i="1">
                  <a:solidFill>
                    <a:schemeClr val="tx2"/>
                  </a:solidFill>
                </a:rPr>
                <a:t>65.14 kg-m/s</a:t>
              </a:r>
            </a:p>
          </p:txBody>
        </p:sp>
      </p:grpSp>
      <p:sp>
        <p:nvSpPr>
          <p:cNvPr id="295948" name="Rectangle 12"/>
          <p:cNvSpPr>
            <a:spLocks noChangeArrowheads="1"/>
          </p:cNvSpPr>
          <p:nvPr/>
        </p:nvSpPr>
        <p:spPr bwMode="auto">
          <a:xfrm>
            <a:off x="825500" y="4625975"/>
            <a:ext cx="35099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Finally find the average force:</a:t>
            </a:r>
          </a:p>
        </p:txBody>
      </p:sp>
      <p:graphicFrame>
        <p:nvGraphicFramePr>
          <p:cNvPr id="295949" name="Object 13"/>
          <p:cNvGraphicFramePr>
            <a:graphicFrameLocks/>
          </p:cNvGraphicFramePr>
          <p:nvPr/>
        </p:nvGraphicFramePr>
        <p:xfrm>
          <a:off x="1839913" y="5126038"/>
          <a:ext cx="4173537" cy="622300"/>
        </p:xfrm>
        <a:graphic>
          <a:graphicData uri="http://schemas.openxmlformats.org/presentationml/2006/ole">
            <p:oleObj spid="_x0000_s295949" name="Equation" r:id="rId3" imgW="3530520" imgH="622080" progId="Equation.3">
              <p:embed/>
            </p:oleObj>
          </a:graphicData>
        </a:graphic>
      </p:graphicFrame>
      <p:sp>
        <p:nvSpPr>
          <p:cNvPr id="295950" name="Rectangle 14"/>
          <p:cNvSpPr>
            <a:spLocks noChangeArrowheads="1"/>
          </p:cNvSpPr>
          <p:nvPr/>
        </p:nvSpPr>
        <p:spPr bwMode="auto">
          <a:xfrm>
            <a:off x="1758950" y="5035550"/>
            <a:ext cx="4338638" cy="8255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36625" y="285750"/>
            <a:ext cx="7200900" cy="508000"/>
          </a:xfrm>
        </p:spPr>
        <p:txBody>
          <a:bodyPr/>
          <a:lstStyle/>
          <a:p>
            <a:r>
              <a:rPr lang="en-US" sz="3600"/>
              <a:t>Tumbukan Elastik vs. Inelastik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80400" cy="1404938"/>
          </a:xfrm>
        </p:spPr>
        <p:txBody>
          <a:bodyPr/>
          <a:lstStyle/>
          <a:p>
            <a:r>
              <a:rPr lang="en-US" sz="2000"/>
              <a:t>Suatu tumbukan dikatakan </a:t>
            </a:r>
            <a:r>
              <a:rPr lang="en-US" sz="2000" i="1">
                <a:solidFill>
                  <a:schemeClr val="tx2"/>
                </a:solidFill>
              </a:rPr>
              <a:t>elastik</a:t>
            </a:r>
            <a:r>
              <a:rPr lang="en-US" sz="2000"/>
              <a:t> jika energi kinetik dan momentum sebelum dan sesudah tumbukan adalah sama.                              </a:t>
            </a:r>
            <a:r>
              <a:rPr lang="en-US" sz="2000" i="1">
                <a:solidFill>
                  <a:schemeClr val="tx2"/>
                </a:solidFill>
              </a:rPr>
              <a:t>K</a:t>
            </a:r>
            <a:r>
              <a:rPr lang="en-US" sz="2000" i="1" baseline="-25000">
                <a:solidFill>
                  <a:schemeClr val="tx2"/>
                </a:solidFill>
              </a:rPr>
              <a:t>before</a:t>
            </a:r>
            <a:r>
              <a:rPr lang="en-US" sz="2000" i="1">
                <a:solidFill>
                  <a:schemeClr val="tx2"/>
                </a:solidFill>
              </a:rPr>
              <a:t> = K</a:t>
            </a:r>
            <a:r>
              <a:rPr lang="en-US" sz="2000" i="1" baseline="-25000">
                <a:solidFill>
                  <a:schemeClr val="tx2"/>
                </a:solidFill>
              </a:rPr>
              <a:t>after</a:t>
            </a:r>
            <a:endParaRPr lang="en-US" sz="2000" i="1">
              <a:solidFill>
                <a:schemeClr val="tx2"/>
              </a:solidFill>
            </a:endParaRPr>
          </a:p>
          <a:p>
            <a:pPr lvl="1"/>
            <a:r>
              <a:rPr lang="en-US" sz="1800"/>
              <a:t>Kereta yang bertumbukan  dengan pegas, bola billiard, dll.</a:t>
            </a:r>
          </a:p>
        </p:txBody>
      </p:sp>
      <p:grpSp>
        <p:nvGrpSpPr>
          <p:cNvPr id="223236" name="Group 4"/>
          <p:cNvGrpSpPr>
            <a:grpSpLocks/>
          </p:cNvGrpSpPr>
          <p:nvPr/>
        </p:nvGrpSpPr>
        <p:grpSpPr bwMode="auto">
          <a:xfrm>
            <a:off x="1255713" y="3125788"/>
            <a:ext cx="2235200" cy="687387"/>
            <a:chOff x="1866" y="2740"/>
            <a:chExt cx="1408" cy="433"/>
          </a:xfrm>
        </p:grpSpPr>
        <p:sp>
          <p:nvSpPr>
            <p:cNvPr id="223237" name="Rectangle 5"/>
            <p:cNvSpPr>
              <a:spLocks noChangeArrowheads="1"/>
            </p:cNvSpPr>
            <p:nvPr/>
          </p:nvSpPr>
          <p:spPr bwMode="auto">
            <a:xfrm>
              <a:off x="2548" y="2740"/>
              <a:ext cx="520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3238" name="Group 6"/>
            <p:cNvGrpSpPr>
              <a:grpSpLocks/>
            </p:cNvGrpSpPr>
            <p:nvPr/>
          </p:nvGrpSpPr>
          <p:grpSpPr bwMode="auto">
            <a:xfrm>
              <a:off x="2400" y="2828"/>
              <a:ext cx="134" cy="296"/>
              <a:chOff x="2400" y="2828"/>
              <a:chExt cx="134" cy="296"/>
            </a:xfrm>
          </p:grpSpPr>
          <p:grpSp>
            <p:nvGrpSpPr>
              <p:cNvPr id="223239" name="Group 7"/>
              <p:cNvGrpSpPr>
                <a:grpSpLocks/>
              </p:cNvGrpSpPr>
              <p:nvPr/>
            </p:nvGrpSpPr>
            <p:grpSpPr bwMode="auto">
              <a:xfrm>
                <a:off x="2400" y="2828"/>
                <a:ext cx="63" cy="296"/>
                <a:chOff x="2400" y="2828"/>
                <a:chExt cx="63" cy="296"/>
              </a:xfrm>
            </p:grpSpPr>
            <p:grpSp>
              <p:nvGrpSpPr>
                <p:cNvPr id="223240" name="Group 8"/>
                <p:cNvGrpSpPr>
                  <a:grpSpLocks/>
                </p:cNvGrpSpPr>
                <p:nvPr/>
              </p:nvGrpSpPr>
              <p:grpSpPr bwMode="auto">
                <a:xfrm>
                  <a:off x="2400" y="2828"/>
                  <a:ext cx="27" cy="296"/>
                  <a:chOff x="2400" y="2828"/>
                  <a:chExt cx="27" cy="296"/>
                </a:xfrm>
              </p:grpSpPr>
              <p:sp>
                <p:nvSpPr>
                  <p:cNvPr id="223241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2980"/>
                    <a:ext cx="0" cy="136"/>
                  </a:xfrm>
                  <a:prstGeom prst="line">
                    <a:avLst/>
                  </a:prstGeom>
                  <a:noFill/>
                  <a:ln w="12700">
                    <a:solidFill>
                      <a:srgbClr val="0033CC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3242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08" y="2972"/>
                    <a:ext cx="1" cy="152"/>
                  </a:xfrm>
                  <a:prstGeom prst="line">
                    <a:avLst/>
                  </a:prstGeom>
                  <a:noFill/>
                  <a:ln w="12700">
                    <a:solidFill>
                      <a:srgbClr val="0033CC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23243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2417" y="2828"/>
                    <a:ext cx="10" cy="152"/>
                    <a:chOff x="2417" y="2828"/>
                    <a:chExt cx="10" cy="152"/>
                  </a:xfrm>
                </p:grpSpPr>
                <p:sp>
                  <p:nvSpPr>
                    <p:cNvPr id="223244" name="Line 1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17" y="2828"/>
                      <a:ext cx="1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33CC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245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26" y="2836"/>
                      <a:ext cx="1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33CC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23246" name="Group 14"/>
                <p:cNvGrpSpPr>
                  <a:grpSpLocks/>
                </p:cNvGrpSpPr>
                <p:nvPr/>
              </p:nvGrpSpPr>
              <p:grpSpPr bwMode="auto">
                <a:xfrm>
                  <a:off x="2435" y="2828"/>
                  <a:ext cx="28" cy="296"/>
                  <a:chOff x="2435" y="2828"/>
                  <a:chExt cx="28" cy="296"/>
                </a:xfrm>
              </p:grpSpPr>
              <p:sp>
                <p:nvSpPr>
                  <p:cNvPr id="22324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435" y="2980"/>
                    <a:ext cx="1" cy="136"/>
                  </a:xfrm>
                  <a:prstGeom prst="line">
                    <a:avLst/>
                  </a:prstGeom>
                  <a:noFill/>
                  <a:ln w="12700">
                    <a:solidFill>
                      <a:srgbClr val="0033CC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3248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4" y="2972"/>
                    <a:ext cx="0" cy="152"/>
                  </a:xfrm>
                  <a:prstGeom prst="line">
                    <a:avLst/>
                  </a:prstGeom>
                  <a:noFill/>
                  <a:ln w="12700">
                    <a:solidFill>
                      <a:srgbClr val="0033CC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23249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2452" y="2828"/>
                    <a:ext cx="11" cy="152"/>
                    <a:chOff x="2452" y="2828"/>
                    <a:chExt cx="11" cy="152"/>
                  </a:xfrm>
                </p:grpSpPr>
                <p:sp>
                  <p:nvSpPr>
                    <p:cNvPr id="223250" name="Line 1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52" y="2828"/>
                      <a:ext cx="2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33CC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251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62" y="2836"/>
                      <a:ext cx="1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33CC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23252" name="Group 20"/>
              <p:cNvGrpSpPr>
                <a:grpSpLocks/>
              </p:cNvGrpSpPr>
              <p:nvPr/>
            </p:nvGrpSpPr>
            <p:grpSpPr bwMode="auto">
              <a:xfrm>
                <a:off x="2471" y="2828"/>
                <a:ext cx="63" cy="296"/>
                <a:chOff x="2471" y="2828"/>
                <a:chExt cx="63" cy="296"/>
              </a:xfrm>
            </p:grpSpPr>
            <p:grpSp>
              <p:nvGrpSpPr>
                <p:cNvPr id="223253" name="Group 21"/>
                <p:cNvGrpSpPr>
                  <a:grpSpLocks/>
                </p:cNvGrpSpPr>
                <p:nvPr/>
              </p:nvGrpSpPr>
              <p:grpSpPr bwMode="auto">
                <a:xfrm>
                  <a:off x="2471" y="2828"/>
                  <a:ext cx="27" cy="296"/>
                  <a:chOff x="2471" y="2828"/>
                  <a:chExt cx="27" cy="296"/>
                </a:xfrm>
              </p:grpSpPr>
              <p:sp>
                <p:nvSpPr>
                  <p:cNvPr id="22325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471" y="2980"/>
                    <a:ext cx="0" cy="136"/>
                  </a:xfrm>
                  <a:prstGeom prst="line">
                    <a:avLst/>
                  </a:prstGeom>
                  <a:noFill/>
                  <a:ln w="12700">
                    <a:solidFill>
                      <a:srgbClr val="0033CC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3255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79" y="2972"/>
                    <a:ext cx="3" cy="152"/>
                  </a:xfrm>
                  <a:prstGeom prst="line">
                    <a:avLst/>
                  </a:prstGeom>
                  <a:noFill/>
                  <a:ln w="12700">
                    <a:solidFill>
                      <a:srgbClr val="0033CC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23256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2490" y="2828"/>
                    <a:ext cx="8" cy="152"/>
                    <a:chOff x="2490" y="2828"/>
                    <a:chExt cx="8" cy="152"/>
                  </a:xfrm>
                </p:grpSpPr>
                <p:sp>
                  <p:nvSpPr>
                    <p:cNvPr id="223257" name="Line 2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0" y="2828"/>
                      <a:ext cx="0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33CC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258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8" y="2836"/>
                      <a:ext cx="0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33CC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23259" name="Group 27"/>
                <p:cNvGrpSpPr>
                  <a:grpSpLocks/>
                </p:cNvGrpSpPr>
                <p:nvPr/>
              </p:nvGrpSpPr>
              <p:grpSpPr bwMode="auto">
                <a:xfrm>
                  <a:off x="2506" y="2828"/>
                  <a:ext cx="28" cy="296"/>
                  <a:chOff x="2506" y="2828"/>
                  <a:chExt cx="28" cy="296"/>
                </a:xfrm>
              </p:grpSpPr>
              <p:sp>
                <p:nvSpPr>
                  <p:cNvPr id="223260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506" y="2980"/>
                    <a:ext cx="1" cy="136"/>
                  </a:xfrm>
                  <a:prstGeom prst="line">
                    <a:avLst/>
                  </a:prstGeom>
                  <a:noFill/>
                  <a:ln w="12700">
                    <a:solidFill>
                      <a:srgbClr val="0033CC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3261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5" y="2972"/>
                    <a:ext cx="1" cy="152"/>
                  </a:xfrm>
                  <a:prstGeom prst="line">
                    <a:avLst/>
                  </a:prstGeom>
                  <a:noFill/>
                  <a:ln w="12700">
                    <a:solidFill>
                      <a:srgbClr val="0033CC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2326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524" y="2828"/>
                    <a:ext cx="10" cy="152"/>
                    <a:chOff x="2524" y="2828"/>
                    <a:chExt cx="10" cy="152"/>
                  </a:xfrm>
                </p:grpSpPr>
                <p:sp>
                  <p:nvSpPr>
                    <p:cNvPr id="223263" name="Line 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24" y="2828"/>
                      <a:ext cx="1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33CC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264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33" y="2836"/>
                      <a:ext cx="1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33CC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223265" name="Rectangle 33"/>
            <p:cNvSpPr>
              <a:spLocks noChangeArrowheads="1"/>
            </p:cNvSpPr>
            <p:nvPr/>
          </p:nvSpPr>
          <p:spPr bwMode="auto">
            <a:xfrm>
              <a:off x="2020" y="2836"/>
              <a:ext cx="376" cy="3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66" name="Line 34"/>
            <p:cNvSpPr>
              <a:spLocks noChangeShapeType="1"/>
            </p:cNvSpPr>
            <p:nvPr/>
          </p:nvSpPr>
          <p:spPr bwMode="auto">
            <a:xfrm>
              <a:off x="1866" y="3173"/>
              <a:ext cx="1408" cy="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3267" name="Group 35"/>
          <p:cNvGrpSpPr>
            <a:grpSpLocks/>
          </p:cNvGrpSpPr>
          <p:nvPr/>
        </p:nvGrpSpPr>
        <p:grpSpPr bwMode="auto">
          <a:xfrm>
            <a:off x="5194300" y="2944813"/>
            <a:ext cx="1695450" cy="1039812"/>
            <a:chOff x="3272" y="1855"/>
            <a:chExt cx="1341" cy="823"/>
          </a:xfrm>
        </p:grpSpPr>
        <p:sp>
          <p:nvSpPr>
            <p:cNvPr id="223268" name="Oval 36"/>
            <p:cNvSpPr>
              <a:spLocks noChangeArrowheads="1"/>
            </p:cNvSpPr>
            <p:nvPr/>
          </p:nvSpPr>
          <p:spPr bwMode="auto">
            <a:xfrm>
              <a:off x="3272" y="1916"/>
              <a:ext cx="474" cy="474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8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69" name="Oval 37"/>
            <p:cNvSpPr>
              <a:spLocks noChangeArrowheads="1"/>
            </p:cNvSpPr>
            <p:nvPr/>
          </p:nvSpPr>
          <p:spPr bwMode="auto">
            <a:xfrm>
              <a:off x="4136" y="2201"/>
              <a:ext cx="477" cy="477"/>
            </a:xfrm>
            <a:prstGeom prst="ellipse">
              <a:avLst/>
            </a:prstGeom>
            <a:gradFill rotWithShape="0">
              <a:gsLst>
                <a:gs pos="0">
                  <a:srgbClr val="FC0000"/>
                </a:gs>
                <a:gs pos="100000">
                  <a:srgbClr val="FC0000">
                    <a:gamma/>
                    <a:shade val="8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70" name="Line 38"/>
            <p:cNvSpPr>
              <a:spLocks noChangeShapeType="1"/>
            </p:cNvSpPr>
            <p:nvPr/>
          </p:nvSpPr>
          <p:spPr bwMode="auto">
            <a:xfrm>
              <a:off x="3754" y="2156"/>
              <a:ext cx="416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71" name="Rectangle 39"/>
            <p:cNvSpPr>
              <a:spLocks noChangeArrowheads="1"/>
            </p:cNvSpPr>
            <p:nvPr/>
          </p:nvSpPr>
          <p:spPr bwMode="auto">
            <a:xfrm>
              <a:off x="3786" y="1855"/>
              <a:ext cx="32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sz="2000" i="1" baseline="-25000">
                  <a:solidFill>
                    <a:schemeClr val="tx2"/>
                  </a:solidFill>
                </a:rPr>
                <a:t>i </a:t>
              </a:r>
            </a:p>
          </p:txBody>
        </p:sp>
      </p:grpSp>
      <p:sp>
        <p:nvSpPr>
          <p:cNvPr id="223272" name="Rectangle 40"/>
          <p:cNvSpPr>
            <a:spLocks noChangeArrowheads="1"/>
          </p:cNvSpPr>
          <p:nvPr/>
        </p:nvSpPr>
        <p:spPr bwMode="auto">
          <a:xfrm>
            <a:off x="539750" y="4056063"/>
            <a:ext cx="8280400" cy="1404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eaLnBrk="1" hangingPunct="1">
              <a:spcBef>
                <a:spcPct val="20000"/>
              </a:spcBef>
              <a:buClr>
                <a:srgbClr val="FF00FF"/>
              </a:buClr>
              <a:buSzPct val="75000"/>
              <a:buFont typeface="Wingdings" pitchFamily="2" charset="2"/>
              <a:buChar char="n"/>
            </a:pPr>
            <a:r>
              <a:rPr lang="en-US" sz="2000">
                <a:latin typeface="Trebuchet MS" pitchFamily="34" charset="0"/>
              </a:rPr>
              <a:t>Suatu tumbukan dikatakan </a:t>
            </a:r>
            <a:r>
              <a:rPr lang="en-US" sz="2000">
                <a:solidFill>
                  <a:schemeClr val="tx2"/>
                </a:solidFill>
                <a:latin typeface="Trebuchet MS" pitchFamily="34" charset="0"/>
              </a:rPr>
              <a:t>in</a:t>
            </a:r>
            <a:r>
              <a:rPr lang="en-US" sz="2000" i="1">
                <a:solidFill>
                  <a:schemeClr val="tx2"/>
                </a:solidFill>
                <a:latin typeface="Trebuchet MS" pitchFamily="34" charset="0"/>
              </a:rPr>
              <a:t>elastik</a:t>
            </a:r>
            <a:r>
              <a:rPr lang="en-US" sz="2000">
                <a:latin typeface="Trebuchet MS" pitchFamily="34" charset="0"/>
              </a:rPr>
              <a:t> jika energi kinetik sebelum dan sesudah tumbukan tidak sama, momentumnya sama. 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00FF"/>
              </a:buClr>
              <a:buSzPct val="75000"/>
              <a:buFont typeface="Wingdings" pitchFamily="2" charset="2"/>
              <a:buNone/>
            </a:pPr>
            <a:r>
              <a:rPr lang="en-US" sz="2000" i="1">
                <a:solidFill>
                  <a:schemeClr val="tx2"/>
                </a:solidFill>
                <a:latin typeface="Trebuchet MS" pitchFamily="34" charset="0"/>
              </a:rPr>
              <a:t>      K</a:t>
            </a:r>
            <a:r>
              <a:rPr lang="en-US" sz="2000" i="1" baseline="-25000">
                <a:solidFill>
                  <a:schemeClr val="tx2"/>
                </a:solidFill>
                <a:latin typeface="Trebuchet MS" pitchFamily="34" charset="0"/>
              </a:rPr>
              <a:t>before</a:t>
            </a:r>
            <a:r>
              <a:rPr lang="en-US" sz="2000" i="1">
                <a:solidFill>
                  <a:schemeClr val="tx2"/>
                </a:solidFill>
                <a:latin typeface="Trebuchet MS" pitchFamily="34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Trebuchet MS" pitchFamily="34" charset="0"/>
                <a:sym typeface="Symbol" pitchFamily="18" charset="2"/>
              </a:rPr>
              <a:t></a:t>
            </a:r>
            <a:r>
              <a:rPr lang="en-US" sz="2000" i="1">
                <a:solidFill>
                  <a:schemeClr val="tx2"/>
                </a:solidFill>
                <a:latin typeface="Trebuchet MS" pitchFamily="34" charset="0"/>
              </a:rPr>
              <a:t> K</a:t>
            </a:r>
            <a:r>
              <a:rPr lang="en-US" sz="2000" i="1" baseline="-25000">
                <a:solidFill>
                  <a:schemeClr val="tx2"/>
                </a:solidFill>
                <a:latin typeface="Trebuchet MS" pitchFamily="34" charset="0"/>
              </a:rPr>
              <a:t>after</a:t>
            </a:r>
            <a:endParaRPr lang="en-US" sz="2000" i="1">
              <a:solidFill>
                <a:schemeClr val="tx2"/>
              </a:solidFill>
              <a:latin typeface="Trebuchet MS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FF00FF"/>
              </a:buClr>
              <a:buSzPct val="70000"/>
              <a:buFont typeface="Wingdings" pitchFamily="2" charset="2"/>
              <a:buChar char="n"/>
            </a:pPr>
            <a:r>
              <a:rPr lang="en-US" sz="1800">
                <a:latin typeface="Trebuchet MS" pitchFamily="34" charset="0"/>
              </a:rPr>
              <a:t>Tumbukan antar mobil, tumbukan dimana kedua obyek menyatu, dll.</a:t>
            </a:r>
          </a:p>
        </p:txBody>
      </p:sp>
      <p:grpSp>
        <p:nvGrpSpPr>
          <p:cNvPr id="223273" name="Group 41"/>
          <p:cNvGrpSpPr>
            <a:grpSpLocks/>
          </p:cNvGrpSpPr>
          <p:nvPr/>
        </p:nvGrpSpPr>
        <p:grpSpPr bwMode="auto">
          <a:xfrm>
            <a:off x="3536950" y="5449888"/>
            <a:ext cx="2813050" cy="898525"/>
            <a:chOff x="1671" y="2616"/>
            <a:chExt cx="2577" cy="823"/>
          </a:xfrm>
        </p:grpSpPr>
        <p:graphicFrame>
          <p:nvGraphicFramePr>
            <p:cNvPr id="223274" name="Object 4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671" y="2616"/>
            <a:ext cx="2181" cy="800"/>
          </p:xfrm>
          <a:graphic>
            <a:graphicData uri="http://schemas.openxmlformats.org/presentationml/2006/ole">
              <p:oleObj spid="_x0000_s223274" name="Clip" r:id="rId3" imgW="7456320" imgH="2743200" progId="">
                <p:embed/>
              </p:oleObj>
            </a:graphicData>
          </a:graphic>
        </p:graphicFrame>
        <p:grpSp>
          <p:nvGrpSpPr>
            <p:cNvPr id="223275" name="Group 43"/>
            <p:cNvGrpSpPr>
              <a:grpSpLocks/>
            </p:cNvGrpSpPr>
            <p:nvPr/>
          </p:nvGrpSpPr>
          <p:grpSpPr bwMode="auto">
            <a:xfrm>
              <a:off x="3818" y="3009"/>
              <a:ext cx="430" cy="430"/>
              <a:chOff x="3818" y="3009"/>
              <a:chExt cx="430" cy="430"/>
            </a:xfrm>
          </p:grpSpPr>
          <p:grpSp>
            <p:nvGrpSpPr>
              <p:cNvPr id="223276" name="Group 44"/>
              <p:cNvGrpSpPr>
                <a:grpSpLocks/>
              </p:cNvGrpSpPr>
              <p:nvPr/>
            </p:nvGrpSpPr>
            <p:grpSpPr bwMode="auto">
              <a:xfrm>
                <a:off x="3854" y="3347"/>
                <a:ext cx="50" cy="88"/>
                <a:chOff x="3854" y="3347"/>
                <a:chExt cx="50" cy="88"/>
              </a:xfrm>
            </p:grpSpPr>
            <p:sp>
              <p:nvSpPr>
                <p:cNvPr id="223277" name="AutoShape 45"/>
                <p:cNvSpPr>
                  <a:spLocks noChangeArrowheads="1"/>
                </p:cNvSpPr>
                <p:nvPr/>
              </p:nvSpPr>
              <p:spPr bwMode="auto">
                <a:xfrm rot="20520000">
                  <a:off x="3854" y="3347"/>
                  <a:ext cx="50" cy="88"/>
                </a:xfrm>
                <a:prstGeom prst="octagon">
                  <a:avLst>
                    <a:gd name="adj" fmla="val 29282"/>
                  </a:avLst>
                </a:prstGeom>
                <a:solidFill>
                  <a:schemeClr val="bg2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278" name="Line 46"/>
                <p:cNvSpPr>
                  <a:spLocks noChangeShapeType="1"/>
                </p:cNvSpPr>
                <p:nvPr/>
              </p:nvSpPr>
              <p:spPr bwMode="auto">
                <a:xfrm>
                  <a:off x="3865" y="3373"/>
                  <a:ext cx="6" cy="36"/>
                </a:xfrm>
                <a:prstGeom prst="line">
                  <a:avLst/>
                </a:prstGeom>
                <a:noFill/>
                <a:ln w="12700">
                  <a:solidFill>
                    <a:srgbClr val="676767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279" name="Line 47"/>
                <p:cNvSpPr>
                  <a:spLocks noChangeShapeType="1"/>
                </p:cNvSpPr>
                <p:nvPr/>
              </p:nvSpPr>
              <p:spPr bwMode="auto">
                <a:xfrm>
                  <a:off x="3881" y="3370"/>
                  <a:ext cx="7" cy="40"/>
                </a:xfrm>
                <a:prstGeom prst="line">
                  <a:avLst/>
                </a:prstGeom>
                <a:noFill/>
                <a:ln w="12700">
                  <a:solidFill>
                    <a:srgbClr val="676767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3280" name="Freeform 48"/>
              <p:cNvSpPr>
                <a:spLocks/>
              </p:cNvSpPr>
              <p:nvPr/>
            </p:nvSpPr>
            <p:spPr bwMode="auto">
              <a:xfrm>
                <a:off x="3822" y="3049"/>
                <a:ext cx="49" cy="319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44" y="6"/>
                  </a:cxn>
                  <a:cxn ang="0">
                    <a:pos x="40" y="12"/>
                  </a:cxn>
                  <a:cxn ang="0">
                    <a:pos x="35" y="18"/>
                  </a:cxn>
                  <a:cxn ang="0">
                    <a:pos x="31" y="24"/>
                  </a:cxn>
                  <a:cxn ang="0">
                    <a:pos x="27" y="30"/>
                  </a:cxn>
                  <a:cxn ang="0">
                    <a:pos x="25" y="36"/>
                  </a:cxn>
                  <a:cxn ang="0">
                    <a:pos x="25" y="42"/>
                  </a:cxn>
                  <a:cxn ang="0">
                    <a:pos x="23" y="48"/>
                  </a:cxn>
                  <a:cxn ang="0">
                    <a:pos x="23" y="54"/>
                  </a:cxn>
                  <a:cxn ang="0">
                    <a:pos x="23" y="60"/>
                  </a:cxn>
                  <a:cxn ang="0">
                    <a:pos x="23" y="66"/>
                  </a:cxn>
                  <a:cxn ang="0">
                    <a:pos x="21" y="72"/>
                  </a:cxn>
                  <a:cxn ang="0">
                    <a:pos x="21" y="78"/>
                  </a:cxn>
                  <a:cxn ang="0">
                    <a:pos x="21" y="84"/>
                  </a:cxn>
                  <a:cxn ang="0">
                    <a:pos x="23" y="90"/>
                  </a:cxn>
                  <a:cxn ang="0">
                    <a:pos x="23" y="96"/>
                  </a:cxn>
                  <a:cxn ang="0">
                    <a:pos x="23" y="102"/>
                  </a:cxn>
                  <a:cxn ang="0">
                    <a:pos x="23" y="108"/>
                  </a:cxn>
                  <a:cxn ang="0">
                    <a:pos x="23" y="114"/>
                  </a:cxn>
                  <a:cxn ang="0">
                    <a:pos x="23" y="120"/>
                  </a:cxn>
                  <a:cxn ang="0">
                    <a:pos x="25" y="126"/>
                  </a:cxn>
                  <a:cxn ang="0">
                    <a:pos x="27" y="132"/>
                  </a:cxn>
                  <a:cxn ang="0">
                    <a:pos x="27" y="138"/>
                  </a:cxn>
                  <a:cxn ang="0">
                    <a:pos x="27" y="144"/>
                  </a:cxn>
                  <a:cxn ang="0">
                    <a:pos x="27" y="150"/>
                  </a:cxn>
                  <a:cxn ang="0">
                    <a:pos x="27" y="156"/>
                  </a:cxn>
                  <a:cxn ang="0">
                    <a:pos x="27" y="162"/>
                  </a:cxn>
                  <a:cxn ang="0">
                    <a:pos x="27" y="168"/>
                  </a:cxn>
                  <a:cxn ang="0">
                    <a:pos x="27" y="174"/>
                  </a:cxn>
                  <a:cxn ang="0">
                    <a:pos x="29" y="180"/>
                  </a:cxn>
                  <a:cxn ang="0">
                    <a:pos x="29" y="186"/>
                  </a:cxn>
                  <a:cxn ang="0">
                    <a:pos x="31" y="192"/>
                  </a:cxn>
                  <a:cxn ang="0">
                    <a:pos x="33" y="198"/>
                  </a:cxn>
                  <a:cxn ang="0">
                    <a:pos x="33" y="204"/>
                  </a:cxn>
                  <a:cxn ang="0">
                    <a:pos x="33" y="210"/>
                  </a:cxn>
                  <a:cxn ang="0">
                    <a:pos x="31" y="218"/>
                  </a:cxn>
                  <a:cxn ang="0">
                    <a:pos x="29" y="224"/>
                  </a:cxn>
                  <a:cxn ang="0">
                    <a:pos x="27" y="230"/>
                  </a:cxn>
                  <a:cxn ang="0">
                    <a:pos x="27" y="236"/>
                  </a:cxn>
                  <a:cxn ang="0">
                    <a:pos x="27" y="242"/>
                  </a:cxn>
                  <a:cxn ang="0">
                    <a:pos x="25" y="248"/>
                  </a:cxn>
                  <a:cxn ang="0">
                    <a:pos x="23" y="254"/>
                  </a:cxn>
                  <a:cxn ang="0">
                    <a:pos x="21" y="260"/>
                  </a:cxn>
                  <a:cxn ang="0">
                    <a:pos x="19" y="266"/>
                  </a:cxn>
                  <a:cxn ang="0">
                    <a:pos x="17" y="272"/>
                  </a:cxn>
                  <a:cxn ang="0">
                    <a:pos x="13" y="278"/>
                  </a:cxn>
                  <a:cxn ang="0">
                    <a:pos x="10" y="284"/>
                  </a:cxn>
                  <a:cxn ang="0">
                    <a:pos x="4" y="290"/>
                  </a:cxn>
                  <a:cxn ang="0">
                    <a:pos x="2" y="296"/>
                  </a:cxn>
                  <a:cxn ang="0">
                    <a:pos x="0" y="302"/>
                  </a:cxn>
                  <a:cxn ang="0">
                    <a:pos x="0" y="308"/>
                  </a:cxn>
                  <a:cxn ang="0">
                    <a:pos x="2" y="314"/>
                  </a:cxn>
                  <a:cxn ang="0">
                    <a:pos x="8" y="316"/>
                  </a:cxn>
                  <a:cxn ang="0">
                    <a:pos x="15" y="318"/>
                  </a:cxn>
                  <a:cxn ang="0">
                    <a:pos x="21" y="318"/>
                  </a:cxn>
                  <a:cxn ang="0">
                    <a:pos x="27" y="316"/>
                  </a:cxn>
                  <a:cxn ang="0">
                    <a:pos x="33" y="314"/>
                  </a:cxn>
                  <a:cxn ang="0">
                    <a:pos x="42" y="316"/>
                  </a:cxn>
                  <a:cxn ang="0">
                    <a:pos x="48" y="316"/>
                  </a:cxn>
                </a:cxnLst>
                <a:rect l="0" t="0" r="r" b="b"/>
                <a:pathLst>
                  <a:path w="49" h="319">
                    <a:moveTo>
                      <a:pt x="46" y="0"/>
                    </a:moveTo>
                    <a:lnTo>
                      <a:pt x="44" y="6"/>
                    </a:lnTo>
                    <a:lnTo>
                      <a:pt x="40" y="12"/>
                    </a:lnTo>
                    <a:lnTo>
                      <a:pt x="35" y="18"/>
                    </a:lnTo>
                    <a:lnTo>
                      <a:pt x="31" y="24"/>
                    </a:lnTo>
                    <a:lnTo>
                      <a:pt x="27" y="30"/>
                    </a:lnTo>
                    <a:lnTo>
                      <a:pt x="25" y="36"/>
                    </a:lnTo>
                    <a:lnTo>
                      <a:pt x="25" y="42"/>
                    </a:lnTo>
                    <a:lnTo>
                      <a:pt x="23" y="48"/>
                    </a:lnTo>
                    <a:lnTo>
                      <a:pt x="23" y="54"/>
                    </a:lnTo>
                    <a:lnTo>
                      <a:pt x="23" y="60"/>
                    </a:lnTo>
                    <a:lnTo>
                      <a:pt x="23" y="66"/>
                    </a:lnTo>
                    <a:lnTo>
                      <a:pt x="21" y="72"/>
                    </a:lnTo>
                    <a:lnTo>
                      <a:pt x="21" y="78"/>
                    </a:lnTo>
                    <a:lnTo>
                      <a:pt x="21" y="84"/>
                    </a:lnTo>
                    <a:lnTo>
                      <a:pt x="23" y="90"/>
                    </a:lnTo>
                    <a:lnTo>
                      <a:pt x="23" y="96"/>
                    </a:lnTo>
                    <a:lnTo>
                      <a:pt x="23" y="102"/>
                    </a:lnTo>
                    <a:lnTo>
                      <a:pt x="23" y="108"/>
                    </a:lnTo>
                    <a:lnTo>
                      <a:pt x="23" y="114"/>
                    </a:lnTo>
                    <a:lnTo>
                      <a:pt x="23" y="120"/>
                    </a:lnTo>
                    <a:lnTo>
                      <a:pt x="25" y="126"/>
                    </a:lnTo>
                    <a:lnTo>
                      <a:pt x="27" y="132"/>
                    </a:lnTo>
                    <a:lnTo>
                      <a:pt x="27" y="138"/>
                    </a:lnTo>
                    <a:lnTo>
                      <a:pt x="27" y="144"/>
                    </a:lnTo>
                    <a:lnTo>
                      <a:pt x="27" y="150"/>
                    </a:lnTo>
                    <a:lnTo>
                      <a:pt x="27" y="156"/>
                    </a:lnTo>
                    <a:lnTo>
                      <a:pt x="27" y="162"/>
                    </a:lnTo>
                    <a:lnTo>
                      <a:pt x="27" y="168"/>
                    </a:lnTo>
                    <a:lnTo>
                      <a:pt x="27" y="174"/>
                    </a:lnTo>
                    <a:lnTo>
                      <a:pt x="29" y="180"/>
                    </a:lnTo>
                    <a:lnTo>
                      <a:pt x="29" y="186"/>
                    </a:lnTo>
                    <a:lnTo>
                      <a:pt x="31" y="192"/>
                    </a:lnTo>
                    <a:lnTo>
                      <a:pt x="33" y="198"/>
                    </a:lnTo>
                    <a:lnTo>
                      <a:pt x="33" y="204"/>
                    </a:lnTo>
                    <a:lnTo>
                      <a:pt x="33" y="210"/>
                    </a:lnTo>
                    <a:lnTo>
                      <a:pt x="31" y="218"/>
                    </a:lnTo>
                    <a:lnTo>
                      <a:pt x="29" y="224"/>
                    </a:lnTo>
                    <a:lnTo>
                      <a:pt x="27" y="230"/>
                    </a:lnTo>
                    <a:lnTo>
                      <a:pt x="27" y="236"/>
                    </a:lnTo>
                    <a:lnTo>
                      <a:pt x="27" y="242"/>
                    </a:lnTo>
                    <a:lnTo>
                      <a:pt x="25" y="248"/>
                    </a:lnTo>
                    <a:lnTo>
                      <a:pt x="23" y="254"/>
                    </a:lnTo>
                    <a:lnTo>
                      <a:pt x="21" y="260"/>
                    </a:lnTo>
                    <a:lnTo>
                      <a:pt x="19" y="266"/>
                    </a:lnTo>
                    <a:lnTo>
                      <a:pt x="17" y="272"/>
                    </a:lnTo>
                    <a:lnTo>
                      <a:pt x="13" y="278"/>
                    </a:lnTo>
                    <a:lnTo>
                      <a:pt x="10" y="284"/>
                    </a:lnTo>
                    <a:lnTo>
                      <a:pt x="4" y="290"/>
                    </a:lnTo>
                    <a:lnTo>
                      <a:pt x="2" y="296"/>
                    </a:lnTo>
                    <a:lnTo>
                      <a:pt x="0" y="302"/>
                    </a:lnTo>
                    <a:lnTo>
                      <a:pt x="0" y="308"/>
                    </a:lnTo>
                    <a:lnTo>
                      <a:pt x="2" y="314"/>
                    </a:lnTo>
                    <a:lnTo>
                      <a:pt x="8" y="316"/>
                    </a:lnTo>
                    <a:lnTo>
                      <a:pt x="15" y="318"/>
                    </a:lnTo>
                    <a:lnTo>
                      <a:pt x="21" y="318"/>
                    </a:lnTo>
                    <a:lnTo>
                      <a:pt x="27" y="316"/>
                    </a:lnTo>
                    <a:lnTo>
                      <a:pt x="33" y="314"/>
                    </a:lnTo>
                    <a:lnTo>
                      <a:pt x="42" y="316"/>
                    </a:lnTo>
                    <a:lnTo>
                      <a:pt x="48" y="316"/>
                    </a:lnTo>
                  </a:path>
                </a:pathLst>
              </a:custGeom>
              <a:noFill/>
              <a:ln w="12700" cap="rnd" cmpd="sng">
                <a:solidFill>
                  <a:srgbClr val="FE9B0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3281" name="Group 49"/>
              <p:cNvGrpSpPr>
                <a:grpSpLocks/>
              </p:cNvGrpSpPr>
              <p:nvPr/>
            </p:nvGrpSpPr>
            <p:grpSpPr bwMode="auto">
              <a:xfrm>
                <a:off x="3868" y="3009"/>
                <a:ext cx="380" cy="430"/>
                <a:chOff x="3868" y="3009"/>
                <a:chExt cx="380" cy="430"/>
              </a:xfrm>
            </p:grpSpPr>
            <p:graphicFrame>
              <p:nvGraphicFramePr>
                <p:cNvPr id="223282" name="Object 50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3868" y="3009"/>
                <a:ext cx="380" cy="430"/>
              </p:xfrm>
              <a:graphic>
                <a:graphicData uri="http://schemas.openxmlformats.org/presentationml/2006/ole">
                  <p:oleObj spid="_x0000_s223282" name="Clip" r:id="rId4" imgW="5246640" imgH="4114800" progId="">
                    <p:embed/>
                  </p:oleObj>
                </a:graphicData>
              </a:graphic>
            </p:graphicFrame>
            <p:sp>
              <p:nvSpPr>
                <p:cNvPr id="223283" name="Freeform 51"/>
                <p:cNvSpPr>
                  <a:spLocks/>
                </p:cNvSpPr>
                <p:nvPr/>
              </p:nvSpPr>
              <p:spPr bwMode="auto">
                <a:xfrm>
                  <a:off x="4013" y="3078"/>
                  <a:ext cx="25" cy="88"/>
                </a:xfrm>
                <a:custGeom>
                  <a:avLst/>
                  <a:gdLst/>
                  <a:ahLst/>
                  <a:cxnLst>
                    <a:cxn ang="0">
                      <a:pos x="1" y="87"/>
                    </a:cxn>
                    <a:cxn ang="0">
                      <a:pos x="16" y="67"/>
                    </a:cxn>
                    <a:cxn ang="0">
                      <a:pos x="0" y="52"/>
                    </a:cxn>
                    <a:cxn ang="0">
                      <a:pos x="18" y="42"/>
                    </a:cxn>
                    <a:cxn ang="0">
                      <a:pos x="24" y="30"/>
                    </a:cxn>
                    <a:cxn ang="0">
                      <a:pos x="7" y="22"/>
                    </a:cxn>
                    <a:cxn ang="0">
                      <a:pos x="16" y="9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25" h="88">
                      <a:moveTo>
                        <a:pt x="1" y="87"/>
                      </a:moveTo>
                      <a:lnTo>
                        <a:pt x="16" y="67"/>
                      </a:lnTo>
                      <a:lnTo>
                        <a:pt x="0" y="52"/>
                      </a:lnTo>
                      <a:lnTo>
                        <a:pt x="18" y="42"/>
                      </a:lnTo>
                      <a:lnTo>
                        <a:pt x="24" y="30"/>
                      </a:lnTo>
                      <a:lnTo>
                        <a:pt x="7" y="22"/>
                      </a:lnTo>
                      <a:lnTo>
                        <a:pt x="16" y="9"/>
                      </a:lnTo>
                      <a:lnTo>
                        <a:pt x="12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3284" name="Freeform 52"/>
                <p:cNvSpPr>
                  <a:spLocks/>
                </p:cNvSpPr>
                <p:nvPr/>
              </p:nvSpPr>
              <p:spPr bwMode="auto">
                <a:xfrm>
                  <a:off x="3956" y="3081"/>
                  <a:ext cx="50" cy="53"/>
                </a:xfrm>
                <a:custGeom>
                  <a:avLst/>
                  <a:gdLst/>
                  <a:ahLst/>
                  <a:cxnLst>
                    <a:cxn ang="0">
                      <a:pos x="49" y="52"/>
                    </a:cxn>
                    <a:cxn ang="0">
                      <a:pos x="33" y="36"/>
                    </a:cxn>
                    <a:cxn ang="0">
                      <a:pos x="6" y="37"/>
                    </a:cxn>
                    <a:cxn ang="0">
                      <a:pos x="15" y="19"/>
                    </a:cxn>
                    <a:cxn ang="0">
                      <a:pos x="0" y="10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50" h="53">
                      <a:moveTo>
                        <a:pt x="49" y="52"/>
                      </a:moveTo>
                      <a:lnTo>
                        <a:pt x="33" y="36"/>
                      </a:lnTo>
                      <a:lnTo>
                        <a:pt x="6" y="37"/>
                      </a:lnTo>
                      <a:lnTo>
                        <a:pt x="15" y="19"/>
                      </a:lnTo>
                      <a:lnTo>
                        <a:pt x="0" y="10"/>
                      </a:lnTo>
                      <a:lnTo>
                        <a:pt x="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3285" name="Freeform 53"/>
                <p:cNvSpPr>
                  <a:spLocks/>
                </p:cNvSpPr>
                <p:nvPr/>
              </p:nvSpPr>
              <p:spPr bwMode="auto">
                <a:xfrm>
                  <a:off x="3917" y="3087"/>
                  <a:ext cx="58" cy="85"/>
                </a:xfrm>
                <a:custGeom>
                  <a:avLst/>
                  <a:gdLst/>
                  <a:ahLst/>
                  <a:cxnLst>
                    <a:cxn ang="0">
                      <a:pos x="57" y="84"/>
                    </a:cxn>
                    <a:cxn ang="0">
                      <a:pos x="54" y="66"/>
                    </a:cxn>
                    <a:cxn ang="0">
                      <a:pos x="36" y="58"/>
                    </a:cxn>
                    <a:cxn ang="0">
                      <a:pos x="27" y="72"/>
                    </a:cxn>
                    <a:cxn ang="0">
                      <a:pos x="13" y="48"/>
                    </a:cxn>
                    <a:cxn ang="0">
                      <a:pos x="34" y="30"/>
                    </a:cxn>
                    <a:cxn ang="0">
                      <a:pos x="1" y="22"/>
                    </a:cxn>
                    <a:cxn ang="0">
                      <a:pos x="0" y="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58" h="85">
                      <a:moveTo>
                        <a:pt x="57" y="84"/>
                      </a:moveTo>
                      <a:lnTo>
                        <a:pt x="54" y="66"/>
                      </a:lnTo>
                      <a:lnTo>
                        <a:pt x="36" y="58"/>
                      </a:lnTo>
                      <a:lnTo>
                        <a:pt x="27" y="72"/>
                      </a:lnTo>
                      <a:lnTo>
                        <a:pt x="13" y="48"/>
                      </a:lnTo>
                      <a:lnTo>
                        <a:pt x="34" y="30"/>
                      </a:lnTo>
                      <a:lnTo>
                        <a:pt x="1" y="22"/>
                      </a:lnTo>
                      <a:lnTo>
                        <a:pt x="0" y="6"/>
                      </a:lnTo>
                      <a:lnTo>
                        <a:pt x="7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3286" name="Freeform 54"/>
                <p:cNvSpPr>
                  <a:spLocks/>
                </p:cNvSpPr>
                <p:nvPr/>
              </p:nvSpPr>
              <p:spPr bwMode="auto">
                <a:xfrm>
                  <a:off x="4058" y="3079"/>
                  <a:ext cx="32" cy="87"/>
                </a:xfrm>
                <a:custGeom>
                  <a:avLst/>
                  <a:gdLst/>
                  <a:ahLst/>
                  <a:cxnLst>
                    <a:cxn ang="0">
                      <a:pos x="6" y="86"/>
                    </a:cxn>
                    <a:cxn ang="0">
                      <a:pos x="31" y="75"/>
                    </a:cxn>
                    <a:cxn ang="0">
                      <a:pos x="16" y="66"/>
                    </a:cxn>
                    <a:cxn ang="0">
                      <a:pos x="30" y="50"/>
                    </a:cxn>
                    <a:cxn ang="0">
                      <a:pos x="3" y="51"/>
                    </a:cxn>
                    <a:cxn ang="0">
                      <a:pos x="7" y="33"/>
                    </a:cxn>
                    <a:cxn ang="0">
                      <a:pos x="21" y="29"/>
                    </a:cxn>
                    <a:cxn ang="0">
                      <a:pos x="16" y="17"/>
                    </a:cxn>
                    <a:cxn ang="0">
                      <a:pos x="0" y="6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32" h="87">
                      <a:moveTo>
                        <a:pt x="6" y="86"/>
                      </a:moveTo>
                      <a:lnTo>
                        <a:pt x="31" y="75"/>
                      </a:lnTo>
                      <a:lnTo>
                        <a:pt x="16" y="66"/>
                      </a:lnTo>
                      <a:lnTo>
                        <a:pt x="30" y="50"/>
                      </a:lnTo>
                      <a:lnTo>
                        <a:pt x="3" y="51"/>
                      </a:lnTo>
                      <a:lnTo>
                        <a:pt x="7" y="33"/>
                      </a:lnTo>
                      <a:lnTo>
                        <a:pt x="21" y="29"/>
                      </a:lnTo>
                      <a:lnTo>
                        <a:pt x="16" y="17"/>
                      </a:lnTo>
                      <a:lnTo>
                        <a:pt x="0" y="6"/>
                      </a:lnTo>
                      <a:lnTo>
                        <a:pt x="10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3287" name="Line 55"/>
                <p:cNvSpPr>
                  <a:spLocks noChangeShapeType="1"/>
                </p:cNvSpPr>
                <p:nvPr/>
              </p:nvSpPr>
              <p:spPr bwMode="auto">
                <a:xfrm flipH="1" flipV="1">
                  <a:off x="4042" y="3137"/>
                  <a:ext cx="30" cy="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288" name="Freeform 56"/>
                <p:cNvSpPr>
                  <a:spLocks/>
                </p:cNvSpPr>
                <p:nvPr/>
              </p:nvSpPr>
              <p:spPr bwMode="auto">
                <a:xfrm>
                  <a:off x="3887" y="3085"/>
                  <a:ext cx="34" cy="90"/>
                </a:xfrm>
                <a:custGeom>
                  <a:avLst/>
                  <a:gdLst/>
                  <a:ahLst/>
                  <a:cxnLst>
                    <a:cxn ang="0">
                      <a:pos x="10" y="89"/>
                    </a:cxn>
                    <a:cxn ang="0">
                      <a:pos x="33" y="77"/>
                    </a:cxn>
                    <a:cxn ang="0">
                      <a:pos x="3" y="68"/>
                    </a:cxn>
                    <a:cxn ang="0">
                      <a:pos x="19" y="53"/>
                    </a:cxn>
                    <a:cxn ang="0">
                      <a:pos x="6" y="39"/>
                    </a:cxn>
                    <a:cxn ang="0">
                      <a:pos x="16" y="26"/>
                    </a:cxn>
                    <a:cxn ang="0">
                      <a:pos x="0" y="11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34" h="90">
                      <a:moveTo>
                        <a:pt x="10" y="89"/>
                      </a:moveTo>
                      <a:lnTo>
                        <a:pt x="33" y="77"/>
                      </a:lnTo>
                      <a:lnTo>
                        <a:pt x="3" y="68"/>
                      </a:lnTo>
                      <a:lnTo>
                        <a:pt x="19" y="53"/>
                      </a:lnTo>
                      <a:lnTo>
                        <a:pt x="6" y="39"/>
                      </a:lnTo>
                      <a:lnTo>
                        <a:pt x="16" y="26"/>
                      </a:lnTo>
                      <a:lnTo>
                        <a:pt x="0" y="11"/>
                      </a:lnTo>
                      <a:lnTo>
                        <a:pt x="9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3289" name="Freeform 57"/>
                <p:cNvSpPr>
                  <a:spLocks/>
                </p:cNvSpPr>
                <p:nvPr/>
              </p:nvSpPr>
              <p:spPr bwMode="auto">
                <a:xfrm>
                  <a:off x="4097" y="3085"/>
                  <a:ext cx="38" cy="82"/>
                </a:xfrm>
                <a:custGeom>
                  <a:avLst/>
                  <a:gdLst/>
                  <a:ahLst/>
                  <a:cxnLst>
                    <a:cxn ang="0">
                      <a:pos x="10" y="81"/>
                    </a:cxn>
                    <a:cxn ang="0">
                      <a:pos x="37" y="75"/>
                    </a:cxn>
                    <a:cxn ang="0">
                      <a:pos x="27" y="59"/>
                    </a:cxn>
                    <a:cxn ang="0">
                      <a:pos x="36" y="51"/>
                    </a:cxn>
                    <a:cxn ang="0">
                      <a:pos x="18" y="30"/>
                    </a:cxn>
                    <a:cxn ang="0">
                      <a:pos x="10" y="45"/>
                    </a:cxn>
                    <a:cxn ang="0">
                      <a:pos x="0" y="30"/>
                    </a:cxn>
                    <a:cxn ang="0">
                      <a:pos x="10" y="6"/>
                    </a:cxn>
                    <a:cxn ang="0">
                      <a:pos x="28" y="0"/>
                    </a:cxn>
                  </a:cxnLst>
                  <a:rect l="0" t="0" r="r" b="b"/>
                  <a:pathLst>
                    <a:path w="38" h="82">
                      <a:moveTo>
                        <a:pt x="10" y="81"/>
                      </a:moveTo>
                      <a:lnTo>
                        <a:pt x="37" y="75"/>
                      </a:lnTo>
                      <a:lnTo>
                        <a:pt x="27" y="59"/>
                      </a:lnTo>
                      <a:lnTo>
                        <a:pt x="36" y="51"/>
                      </a:lnTo>
                      <a:lnTo>
                        <a:pt x="18" y="30"/>
                      </a:lnTo>
                      <a:lnTo>
                        <a:pt x="10" y="45"/>
                      </a:lnTo>
                      <a:lnTo>
                        <a:pt x="0" y="30"/>
                      </a:lnTo>
                      <a:lnTo>
                        <a:pt x="10" y="6"/>
                      </a:lnTo>
                      <a:lnTo>
                        <a:pt x="28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3290" name="Freeform 58"/>
              <p:cNvSpPr>
                <a:spLocks/>
              </p:cNvSpPr>
              <p:nvPr/>
            </p:nvSpPr>
            <p:spPr bwMode="auto">
              <a:xfrm>
                <a:off x="3844" y="3075"/>
                <a:ext cx="31" cy="289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8" y="4"/>
                  </a:cxn>
                  <a:cxn ang="0">
                    <a:pos x="16" y="10"/>
                  </a:cxn>
                  <a:cxn ang="0">
                    <a:pos x="14" y="16"/>
                  </a:cxn>
                  <a:cxn ang="0">
                    <a:pos x="10" y="22"/>
                  </a:cxn>
                  <a:cxn ang="0">
                    <a:pos x="6" y="28"/>
                  </a:cxn>
                  <a:cxn ang="0">
                    <a:pos x="6" y="34"/>
                  </a:cxn>
                  <a:cxn ang="0">
                    <a:pos x="4" y="40"/>
                  </a:cxn>
                  <a:cxn ang="0">
                    <a:pos x="4" y="46"/>
                  </a:cxn>
                  <a:cxn ang="0">
                    <a:pos x="2" y="52"/>
                  </a:cxn>
                  <a:cxn ang="0">
                    <a:pos x="0" y="58"/>
                  </a:cxn>
                  <a:cxn ang="0">
                    <a:pos x="0" y="64"/>
                  </a:cxn>
                  <a:cxn ang="0">
                    <a:pos x="2" y="70"/>
                  </a:cxn>
                  <a:cxn ang="0">
                    <a:pos x="4" y="76"/>
                  </a:cxn>
                  <a:cxn ang="0">
                    <a:pos x="4" y="82"/>
                  </a:cxn>
                  <a:cxn ang="0">
                    <a:pos x="10" y="88"/>
                  </a:cxn>
                  <a:cxn ang="0">
                    <a:pos x="12" y="94"/>
                  </a:cxn>
                  <a:cxn ang="0">
                    <a:pos x="16" y="100"/>
                  </a:cxn>
                  <a:cxn ang="0">
                    <a:pos x="20" y="106"/>
                  </a:cxn>
                  <a:cxn ang="0">
                    <a:pos x="22" y="112"/>
                  </a:cxn>
                  <a:cxn ang="0">
                    <a:pos x="24" y="118"/>
                  </a:cxn>
                  <a:cxn ang="0">
                    <a:pos x="26" y="124"/>
                  </a:cxn>
                  <a:cxn ang="0">
                    <a:pos x="28" y="130"/>
                  </a:cxn>
                  <a:cxn ang="0">
                    <a:pos x="28" y="136"/>
                  </a:cxn>
                  <a:cxn ang="0">
                    <a:pos x="30" y="142"/>
                  </a:cxn>
                  <a:cxn ang="0">
                    <a:pos x="24" y="138"/>
                  </a:cxn>
                  <a:cxn ang="0">
                    <a:pos x="24" y="144"/>
                  </a:cxn>
                  <a:cxn ang="0">
                    <a:pos x="24" y="150"/>
                  </a:cxn>
                  <a:cxn ang="0">
                    <a:pos x="26" y="156"/>
                  </a:cxn>
                  <a:cxn ang="0">
                    <a:pos x="26" y="162"/>
                  </a:cxn>
                  <a:cxn ang="0">
                    <a:pos x="26" y="168"/>
                  </a:cxn>
                  <a:cxn ang="0">
                    <a:pos x="26" y="174"/>
                  </a:cxn>
                  <a:cxn ang="0">
                    <a:pos x="26" y="180"/>
                  </a:cxn>
                  <a:cxn ang="0">
                    <a:pos x="24" y="186"/>
                  </a:cxn>
                  <a:cxn ang="0">
                    <a:pos x="22" y="192"/>
                  </a:cxn>
                  <a:cxn ang="0">
                    <a:pos x="22" y="198"/>
                  </a:cxn>
                  <a:cxn ang="0">
                    <a:pos x="22" y="204"/>
                  </a:cxn>
                  <a:cxn ang="0">
                    <a:pos x="20" y="210"/>
                  </a:cxn>
                  <a:cxn ang="0">
                    <a:pos x="20" y="216"/>
                  </a:cxn>
                  <a:cxn ang="0">
                    <a:pos x="22" y="222"/>
                  </a:cxn>
                  <a:cxn ang="0">
                    <a:pos x="20" y="228"/>
                  </a:cxn>
                  <a:cxn ang="0">
                    <a:pos x="20" y="234"/>
                  </a:cxn>
                  <a:cxn ang="0">
                    <a:pos x="22" y="240"/>
                  </a:cxn>
                  <a:cxn ang="0">
                    <a:pos x="26" y="246"/>
                  </a:cxn>
                  <a:cxn ang="0">
                    <a:pos x="26" y="252"/>
                  </a:cxn>
                  <a:cxn ang="0">
                    <a:pos x="24" y="258"/>
                  </a:cxn>
                  <a:cxn ang="0">
                    <a:pos x="22" y="264"/>
                  </a:cxn>
                  <a:cxn ang="0">
                    <a:pos x="22" y="270"/>
                  </a:cxn>
                  <a:cxn ang="0">
                    <a:pos x="24" y="276"/>
                  </a:cxn>
                  <a:cxn ang="0">
                    <a:pos x="24" y="282"/>
                  </a:cxn>
                  <a:cxn ang="0">
                    <a:pos x="24" y="288"/>
                  </a:cxn>
                  <a:cxn ang="0">
                    <a:pos x="26" y="288"/>
                  </a:cxn>
                </a:cxnLst>
                <a:rect l="0" t="0" r="r" b="b"/>
                <a:pathLst>
                  <a:path w="31" h="289">
                    <a:moveTo>
                      <a:pt x="24" y="0"/>
                    </a:moveTo>
                    <a:lnTo>
                      <a:pt x="18" y="4"/>
                    </a:lnTo>
                    <a:lnTo>
                      <a:pt x="16" y="10"/>
                    </a:lnTo>
                    <a:lnTo>
                      <a:pt x="14" y="16"/>
                    </a:lnTo>
                    <a:lnTo>
                      <a:pt x="10" y="22"/>
                    </a:lnTo>
                    <a:lnTo>
                      <a:pt x="6" y="28"/>
                    </a:lnTo>
                    <a:lnTo>
                      <a:pt x="6" y="34"/>
                    </a:lnTo>
                    <a:lnTo>
                      <a:pt x="4" y="40"/>
                    </a:lnTo>
                    <a:lnTo>
                      <a:pt x="4" y="46"/>
                    </a:lnTo>
                    <a:lnTo>
                      <a:pt x="2" y="52"/>
                    </a:lnTo>
                    <a:lnTo>
                      <a:pt x="0" y="58"/>
                    </a:lnTo>
                    <a:lnTo>
                      <a:pt x="0" y="64"/>
                    </a:lnTo>
                    <a:lnTo>
                      <a:pt x="2" y="70"/>
                    </a:lnTo>
                    <a:lnTo>
                      <a:pt x="4" y="76"/>
                    </a:lnTo>
                    <a:lnTo>
                      <a:pt x="4" y="82"/>
                    </a:lnTo>
                    <a:lnTo>
                      <a:pt x="10" y="88"/>
                    </a:lnTo>
                    <a:lnTo>
                      <a:pt x="12" y="94"/>
                    </a:lnTo>
                    <a:lnTo>
                      <a:pt x="16" y="100"/>
                    </a:lnTo>
                    <a:lnTo>
                      <a:pt x="20" y="106"/>
                    </a:lnTo>
                    <a:lnTo>
                      <a:pt x="22" y="112"/>
                    </a:lnTo>
                    <a:lnTo>
                      <a:pt x="24" y="118"/>
                    </a:lnTo>
                    <a:lnTo>
                      <a:pt x="26" y="124"/>
                    </a:lnTo>
                    <a:lnTo>
                      <a:pt x="28" y="130"/>
                    </a:lnTo>
                    <a:lnTo>
                      <a:pt x="28" y="136"/>
                    </a:lnTo>
                    <a:lnTo>
                      <a:pt x="30" y="142"/>
                    </a:lnTo>
                    <a:lnTo>
                      <a:pt x="24" y="138"/>
                    </a:lnTo>
                    <a:lnTo>
                      <a:pt x="24" y="144"/>
                    </a:lnTo>
                    <a:lnTo>
                      <a:pt x="24" y="150"/>
                    </a:lnTo>
                    <a:lnTo>
                      <a:pt x="26" y="156"/>
                    </a:lnTo>
                    <a:lnTo>
                      <a:pt x="26" y="162"/>
                    </a:lnTo>
                    <a:lnTo>
                      <a:pt x="26" y="168"/>
                    </a:lnTo>
                    <a:lnTo>
                      <a:pt x="26" y="174"/>
                    </a:lnTo>
                    <a:lnTo>
                      <a:pt x="26" y="180"/>
                    </a:lnTo>
                    <a:lnTo>
                      <a:pt x="24" y="186"/>
                    </a:lnTo>
                    <a:lnTo>
                      <a:pt x="22" y="192"/>
                    </a:lnTo>
                    <a:lnTo>
                      <a:pt x="22" y="198"/>
                    </a:lnTo>
                    <a:lnTo>
                      <a:pt x="22" y="204"/>
                    </a:lnTo>
                    <a:lnTo>
                      <a:pt x="20" y="210"/>
                    </a:lnTo>
                    <a:lnTo>
                      <a:pt x="20" y="216"/>
                    </a:lnTo>
                    <a:lnTo>
                      <a:pt x="22" y="222"/>
                    </a:lnTo>
                    <a:lnTo>
                      <a:pt x="20" y="228"/>
                    </a:lnTo>
                    <a:lnTo>
                      <a:pt x="20" y="234"/>
                    </a:lnTo>
                    <a:lnTo>
                      <a:pt x="22" y="240"/>
                    </a:lnTo>
                    <a:lnTo>
                      <a:pt x="26" y="246"/>
                    </a:lnTo>
                    <a:lnTo>
                      <a:pt x="26" y="252"/>
                    </a:lnTo>
                    <a:lnTo>
                      <a:pt x="24" y="258"/>
                    </a:lnTo>
                    <a:lnTo>
                      <a:pt x="22" y="264"/>
                    </a:lnTo>
                    <a:lnTo>
                      <a:pt x="22" y="270"/>
                    </a:lnTo>
                    <a:lnTo>
                      <a:pt x="24" y="276"/>
                    </a:lnTo>
                    <a:lnTo>
                      <a:pt x="24" y="282"/>
                    </a:lnTo>
                    <a:lnTo>
                      <a:pt x="24" y="288"/>
                    </a:lnTo>
                    <a:lnTo>
                      <a:pt x="26" y="288"/>
                    </a:lnTo>
                  </a:path>
                </a:pathLst>
              </a:custGeom>
              <a:noFill/>
              <a:ln w="12700" cap="rnd" cmpd="sng">
                <a:solidFill>
                  <a:srgbClr val="FE9B0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291" name="Freeform 59"/>
              <p:cNvSpPr>
                <a:spLocks/>
              </p:cNvSpPr>
              <p:nvPr/>
            </p:nvSpPr>
            <p:spPr bwMode="auto">
              <a:xfrm>
                <a:off x="3818" y="3321"/>
                <a:ext cx="59" cy="49"/>
              </a:xfrm>
              <a:custGeom>
                <a:avLst/>
                <a:gdLst/>
                <a:ahLst/>
                <a:cxnLst>
                  <a:cxn ang="0">
                    <a:pos x="54" y="4"/>
                  </a:cxn>
                  <a:cxn ang="0">
                    <a:pos x="48" y="4"/>
                  </a:cxn>
                  <a:cxn ang="0">
                    <a:pos x="42" y="2"/>
                  </a:cxn>
                  <a:cxn ang="0">
                    <a:pos x="36" y="2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18" y="2"/>
                  </a:cxn>
                  <a:cxn ang="0">
                    <a:pos x="12" y="6"/>
                  </a:cxn>
                  <a:cxn ang="0">
                    <a:pos x="8" y="12"/>
                  </a:cxn>
                  <a:cxn ang="0">
                    <a:pos x="6" y="18"/>
                  </a:cxn>
                  <a:cxn ang="0">
                    <a:pos x="2" y="24"/>
                  </a:cxn>
                  <a:cxn ang="0">
                    <a:pos x="0" y="30"/>
                  </a:cxn>
                  <a:cxn ang="0">
                    <a:pos x="0" y="36"/>
                  </a:cxn>
                  <a:cxn ang="0">
                    <a:pos x="2" y="42"/>
                  </a:cxn>
                  <a:cxn ang="0">
                    <a:pos x="8" y="46"/>
                  </a:cxn>
                  <a:cxn ang="0">
                    <a:pos x="14" y="48"/>
                  </a:cxn>
                  <a:cxn ang="0">
                    <a:pos x="20" y="48"/>
                  </a:cxn>
                  <a:cxn ang="0">
                    <a:pos x="26" y="48"/>
                  </a:cxn>
                  <a:cxn ang="0">
                    <a:pos x="32" y="48"/>
                  </a:cxn>
                  <a:cxn ang="0">
                    <a:pos x="38" y="46"/>
                  </a:cxn>
                  <a:cxn ang="0">
                    <a:pos x="44" y="46"/>
                  </a:cxn>
                  <a:cxn ang="0">
                    <a:pos x="50" y="48"/>
                  </a:cxn>
                  <a:cxn ang="0">
                    <a:pos x="56" y="44"/>
                  </a:cxn>
                  <a:cxn ang="0">
                    <a:pos x="56" y="38"/>
                  </a:cxn>
                  <a:cxn ang="0">
                    <a:pos x="58" y="32"/>
                  </a:cxn>
                  <a:cxn ang="0">
                    <a:pos x="58" y="26"/>
                  </a:cxn>
                  <a:cxn ang="0">
                    <a:pos x="56" y="20"/>
                  </a:cxn>
                  <a:cxn ang="0">
                    <a:pos x="54" y="14"/>
                  </a:cxn>
                  <a:cxn ang="0">
                    <a:pos x="54" y="8"/>
                  </a:cxn>
                  <a:cxn ang="0">
                    <a:pos x="54" y="4"/>
                  </a:cxn>
                </a:cxnLst>
                <a:rect l="0" t="0" r="r" b="b"/>
                <a:pathLst>
                  <a:path w="59" h="49">
                    <a:moveTo>
                      <a:pt x="54" y="4"/>
                    </a:moveTo>
                    <a:lnTo>
                      <a:pt x="48" y="4"/>
                    </a:lnTo>
                    <a:lnTo>
                      <a:pt x="42" y="2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2"/>
                    </a:lnTo>
                    <a:lnTo>
                      <a:pt x="12" y="6"/>
                    </a:lnTo>
                    <a:lnTo>
                      <a:pt x="8" y="12"/>
                    </a:lnTo>
                    <a:lnTo>
                      <a:pt x="6" y="18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8" y="46"/>
                    </a:lnTo>
                    <a:lnTo>
                      <a:pt x="14" y="48"/>
                    </a:lnTo>
                    <a:lnTo>
                      <a:pt x="20" y="48"/>
                    </a:lnTo>
                    <a:lnTo>
                      <a:pt x="26" y="48"/>
                    </a:lnTo>
                    <a:lnTo>
                      <a:pt x="32" y="48"/>
                    </a:lnTo>
                    <a:lnTo>
                      <a:pt x="38" y="46"/>
                    </a:lnTo>
                    <a:lnTo>
                      <a:pt x="44" y="46"/>
                    </a:lnTo>
                    <a:lnTo>
                      <a:pt x="50" y="48"/>
                    </a:lnTo>
                    <a:lnTo>
                      <a:pt x="56" y="44"/>
                    </a:lnTo>
                    <a:lnTo>
                      <a:pt x="56" y="38"/>
                    </a:lnTo>
                    <a:lnTo>
                      <a:pt x="58" y="32"/>
                    </a:lnTo>
                    <a:lnTo>
                      <a:pt x="58" y="26"/>
                    </a:lnTo>
                    <a:lnTo>
                      <a:pt x="56" y="20"/>
                    </a:lnTo>
                    <a:lnTo>
                      <a:pt x="54" y="14"/>
                    </a:lnTo>
                    <a:lnTo>
                      <a:pt x="54" y="8"/>
                    </a:lnTo>
                    <a:lnTo>
                      <a:pt x="54" y="4"/>
                    </a:lnTo>
                  </a:path>
                </a:pathLst>
              </a:custGeom>
              <a:solidFill>
                <a:srgbClr val="676767"/>
              </a:solidFill>
              <a:ln w="12700" cap="rnd" cmpd="sng">
                <a:solidFill>
                  <a:srgbClr val="676767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292" name="Freeform 60"/>
              <p:cNvSpPr>
                <a:spLocks/>
              </p:cNvSpPr>
              <p:nvPr/>
            </p:nvSpPr>
            <p:spPr bwMode="auto">
              <a:xfrm>
                <a:off x="3842" y="3167"/>
                <a:ext cx="27" cy="153"/>
              </a:xfrm>
              <a:custGeom>
                <a:avLst/>
                <a:gdLst/>
                <a:ahLst/>
                <a:cxnLst>
                  <a:cxn ang="0">
                    <a:pos x="26" y="14"/>
                  </a:cxn>
                  <a:cxn ang="0">
                    <a:pos x="22" y="8"/>
                  </a:cxn>
                  <a:cxn ang="0">
                    <a:pos x="16" y="6"/>
                  </a:cxn>
                  <a:cxn ang="0">
                    <a:pos x="10" y="4"/>
                  </a:cxn>
                  <a:cxn ang="0">
                    <a:pos x="8" y="10"/>
                  </a:cxn>
                  <a:cxn ang="0">
                    <a:pos x="8" y="16"/>
                  </a:cxn>
                  <a:cxn ang="0">
                    <a:pos x="6" y="22"/>
                  </a:cxn>
                  <a:cxn ang="0">
                    <a:pos x="4" y="28"/>
                  </a:cxn>
                  <a:cxn ang="0">
                    <a:pos x="6" y="34"/>
                  </a:cxn>
                  <a:cxn ang="0">
                    <a:pos x="8" y="40"/>
                  </a:cxn>
                  <a:cxn ang="0">
                    <a:pos x="8" y="48"/>
                  </a:cxn>
                  <a:cxn ang="0">
                    <a:pos x="8" y="54"/>
                  </a:cxn>
                  <a:cxn ang="0">
                    <a:pos x="8" y="60"/>
                  </a:cxn>
                  <a:cxn ang="0">
                    <a:pos x="6" y="66"/>
                  </a:cxn>
                  <a:cxn ang="0">
                    <a:pos x="4" y="72"/>
                  </a:cxn>
                  <a:cxn ang="0">
                    <a:pos x="4" y="78"/>
                  </a:cxn>
                  <a:cxn ang="0">
                    <a:pos x="4" y="84"/>
                  </a:cxn>
                  <a:cxn ang="0">
                    <a:pos x="10" y="88"/>
                  </a:cxn>
                  <a:cxn ang="0">
                    <a:pos x="10" y="94"/>
                  </a:cxn>
                  <a:cxn ang="0">
                    <a:pos x="10" y="100"/>
                  </a:cxn>
                  <a:cxn ang="0">
                    <a:pos x="10" y="106"/>
                  </a:cxn>
                  <a:cxn ang="0">
                    <a:pos x="10" y="112"/>
                  </a:cxn>
                  <a:cxn ang="0">
                    <a:pos x="10" y="118"/>
                  </a:cxn>
                  <a:cxn ang="0">
                    <a:pos x="6" y="124"/>
                  </a:cxn>
                  <a:cxn ang="0">
                    <a:pos x="4" y="130"/>
                  </a:cxn>
                  <a:cxn ang="0">
                    <a:pos x="0" y="136"/>
                  </a:cxn>
                  <a:cxn ang="0">
                    <a:pos x="0" y="142"/>
                  </a:cxn>
                  <a:cxn ang="0">
                    <a:pos x="4" y="148"/>
                  </a:cxn>
                  <a:cxn ang="0">
                    <a:pos x="10" y="150"/>
                  </a:cxn>
                  <a:cxn ang="0">
                    <a:pos x="16" y="152"/>
                  </a:cxn>
                  <a:cxn ang="0">
                    <a:pos x="22" y="148"/>
                  </a:cxn>
                  <a:cxn ang="0">
                    <a:pos x="26" y="142"/>
                  </a:cxn>
                  <a:cxn ang="0">
                    <a:pos x="26" y="136"/>
                  </a:cxn>
                  <a:cxn ang="0">
                    <a:pos x="24" y="130"/>
                  </a:cxn>
                  <a:cxn ang="0">
                    <a:pos x="24" y="124"/>
                  </a:cxn>
                  <a:cxn ang="0">
                    <a:pos x="24" y="116"/>
                  </a:cxn>
                  <a:cxn ang="0">
                    <a:pos x="24" y="110"/>
                  </a:cxn>
                  <a:cxn ang="0">
                    <a:pos x="24" y="104"/>
                  </a:cxn>
                  <a:cxn ang="0">
                    <a:pos x="24" y="96"/>
                  </a:cxn>
                  <a:cxn ang="0">
                    <a:pos x="24" y="90"/>
                  </a:cxn>
                  <a:cxn ang="0">
                    <a:pos x="24" y="84"/>
                  </a:cxn>
                  <a:cxn ang="0">
                    <a:pos x="22" y="78"/>
                  </a:cxn>
                  <a:cxn ang="0">
                    <a:pos x="22" y="72"/>
                  </a:cxn>
                  <a:cxn ang="0">
                    <a:pos x="24" y="66"/>
                  </a:cxn>
                  <a:cxn ang="0">
                    <a:pos x="26" y="60"/>
                  </a:cxn>
                  <a:cxn ang="0">
                    <a:pos x="26" y="52"/>
                  </a:cxn>
                  <a:cxn ang="0">
                    <a:pos x="26" y="46"/>
                  </a:cxn>
                  <a:cxn ang="0">
                    <a:pos x="26" y="40"/>
                  </a:cxn>
                  <a:cxn ang="0">
                    <a:pos x="26" y="34"/>
                  </a:cxn>
                  <a:cxn ang="0">
                    <a:pos x="26" y="28"/>
                  </a:cxn>
                  <a:cxn ang="0">
                    <a:pos x="26" y="22"/>
                  </a:cxn>
                  <a:cxn ang="0">
                    <a:pos x="24" y="16"/>
                  </a:cxn>
                  <a:cxn ang="0">
                    <a:pos x="20" y="10"/>
                  </a:cxn>
                  <a:cxn ang="0">
                    <a:pos x="18" y="4"/>
                  </a:cxn>
                  <a:cxn ang="0">
                    <a:pos x="16" y="0"/>
                  </a:cxn>
                </a:cxnLst>
                <a:rect l="0" t="0" r="r" b="b"/>
                <a:pathLst>
                  <a:path w="27" h="153">
                    <a:moveTo>
                      <a:pt x="26" y="14"/>
                    </a:moveTo>
                    <a:lnTo>
                      <a:pt x="22" y="8"/>
                    </a:lnTo>
                    <a:lnTo>
                      <a:pt x="16" y="6"/>
                    </a:lnTo>
                    <a:lnTo>
                      <a:pt x="10" y="4"/>
                    </a:lnTo>
                    <a:lnTo>
                      <a:pt x="8" y="10"/>
                    </a:lnTo>
                    <a:lnTo>
                      <a:pt x="8" y="16"/>
                    </a:lnTo>
                    <a:lnTo>
                      <a:pt x="6" y="22"/>
                    </a:lnTo>
                    <a:lnTo>
                      <a:pt x="4" y="28"/>
                    </a:lnTo>
                    <a:lnTo>
                      <a:pt x="6" y="34"/>
                    </a:lnTo>
                    <a:lnTo>
                      <a:pt x="8" y="40"/>
                    </a:lnTo>
                    <a:lnTo>
                      <a:pt x="8" y="48"/>
                    </a:lnTo>
                    <a:lnTo>
                      <a:pt x="8" y="54"/>
                    </a:lnTo>
                    <a:lnTo>
                      <a:pt x="8" y="60"/>
                    </a:lnTo>
                    <a:lnTo>
                      <a:pt x="6" y="66"/>
                    </a:lnTo>
                    <a:lnTo>
                      <a:pt x="4" y="72"/>
                    </a:lnTo>
                    <a:lnTo>
                      <a:pt x="4" y="78"/>
                    </a:lnTo>
                    <a:lnTo>
                      <a:pt x="4" y="84"/>
                    </a:lnTo>
                    <a:lnTo>
                      <a:pt x="10" y="88"/>
                    </a:lnTo>
                    <a:lnTo>
                      <a:pt x="10" y="94"/>
                    </a:lnTo>
                    <a:lnTo>
                      <a:pt x="10" y="100"/>
                    </a:lnTo>
                    <a:lnTo>
                      <a:pt x="10" y="106"/>
                    </a:lnTo>
                    <a:lnTo>
                      <a:pt x="10" y="112"/>
                    </a:lnTo>
                    <a:lnTo>
                      <a:pt x="10" y="118"/>
                    </a:lnTo>
                    <a:lnTo>
                      <a:pt x="6" y="124"/>
                    </a:lnTo>
                    <a:lnTo>
                      <a:pt x="4" y="130"/>
                    </a:lnTo>
                    <a:lnTo>
                      <a:pt x="0" y="136"/>
                    </a:lnTo>
                    <a:lnTo>
                      <a:pt x="0" y="142"/>
                    </a:lnTo>
                    <a:lnTo>
                      <a:pt x="4" y="148"/>
                    </a:lnTo>
                    <a:lnTo>
                      <a:pt x="10" y="150"/>
                    </a:lnTo>
                    <a:lnTo>
                      <a:pt x="16" y="152"/>
                    </a:lnTo>
                    <a:lnTo>
                      <a:pt x="22" y="148"/>
                    </a:lnTo>
                    <a:lnTo>
                      <a:pt x="26" y="142"/>
                    </a:lnTo>
                    <a:lnTo>
                      <a:pt x="26" y="136"/>
                    </a:lnTo>
                    <a:lnTo>
                      <a:pt x="24" y="130"/>
                    </a:lnTo>
                    <a:lnTo>
                      <a:pt x="24" y="124"/>
                    </a:lnTo>
                    <a:lnTo>
                      <a:pt x="24" y="116"/>
                    </a:lnTo>
                    <a:lnTo>
                      <a:pt x="24" y="110"/>
                    </a:lnTo>
                    <a:lnTo>
                      <a:pt x="24" y="104"/>
                    </a:lnTo>
                    <a:lnTo>
                      <a:pt x="24" y="96"/>
                    </a:lnTo>
                    <a:lnTo>
                      <a:pt x="24" y="90"/>
                    </a:lnTo>
                    <a:lnTo>
                      <a:pt x="24" y="84"/>
                    </a:lnTo>
                    <a:lnTo>
                      <a:pt x="22" y="78"/>
                    </a:lnTo>
                    <a:lnTo>
                      <a:pt x="22" y="72"/>
                    </a:lnTo>
                    <a:lnTo>
                      <a:pt x="24" y="66"/>
                    </a:lnTo>
                    <a:lnTo>
                      <a:pt x="26" y="60"/>
                    </a:lnTo>
                    <a:lnTo>
                      <a:pt x="26" y="52"/>
                    </a:lnTo>
                    <a:lnTo>
                      <a:pt x="26" y="46"/>
                    </a:lnTo>
                    <a:lnTo>
                      <a:pt x="26" y="40"/>
                    </a:lnTo>
                    <a:lnTo>
                      <a:pt x="26" y="34"/>
                    </a:lnTo>
                    <a:lnTo>
                      <a:pt x="26" y="28"/>
                    </a:lnTo>
                    <a:lnTo>
                      <a:pt x="26" y="22"/>
                    </a:lnTo>
                    <a:lnTo>
                      <a:pt x="24" y="16"/>
                    </a:lnTo>
                    <a:lnTo>
                      <a:pt x="20" y="10"/>
                    </a:lnTo>
                    <a:lnTo>
                      <a:pt x="18" y="4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FE9B03"/>
              </a:solidFill>
              <a:ln w="12700" cap="rnd" cmpd="sng">
                <a:solidFill>
                  <a:srgbClr val="FE9B0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title"/>
          </p:nvPr>
        </p:nvSpPr>
        <p:spPr>
          <a:xfrm>
            <a:off x="871538" y="280988"/>
            <a:ext cx="8162925" cy="542925"/>
          </a:xfrm>
          <a:noFill/>
          <a:ln/>
        </p:spPr>
        <p:txBody>
          <a:bodyPr lIns="90488" tIns="44450" rIns="90488" bIns="44450" anchor="ctr"/>
          <a:lstStyle/>
          <a:p>
            <a:r>
              <a:rPr lang="en-US" sz="3600"/>
              <a:t>Contoh 1: Tumbukan Inelastik 1-D</a:t>
            </a:r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80400" cy="2454275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z="2400"/>
              <a:t>Suatu balok dengan massa </a:t>
            </a:r>
            <a:r>
              <a:rPr lang="en-US" sz="2400" i="1">
                <a:solidFill>
                  <a:schemeClr val="tx2"/>
                </a:solidFill>
              </a:rPr>
              <a:t>M </a:t>
            </a:r>
            <a:r>
              <a:rPr lang="en-US" sz="2400"/>
              <a:t>mula-mula diam di atas permukaan horisontal yang licin. Sebuah peluru dengan massa </a:t>
            </a:r>
            <a:r>
              <a:rPr lang="en-US" sz="2400" i="1">
                <a:solidFill>
                  <a:schemeClr val="tx2"/>
                </a:solidFill>
              </a:rPr>
              <a:t>m </a:t>
            </a:r>
            <a:r>
              <a:rPr lang="en-US" sz="2400"/>
              <a:t>ditembakkan ke balok dengan kecepatan (laju) </a:t>
            </a:r>
            <a:r>
              <a:rPr lang="en-US" sz="2400" i="1">
                <a:solidFill>
                  <a:schemeClr val="tx2"/>
                </a:solidFill>
              </a:rPr>
              <a:t>v</a:t>
            </a:r>
            <a:r>
              <a:rPr lang="en-US" sz="2400"/>
              <a:t>.  Peluru menyatu dengan balok , balok bergerak dengan laju </a:t>
            </a:r>
            <a:r>
              <a:rPr lang="en-US" sz="2400" i="1">
                <a:solidFill>
                  <a:schemeClr val="tx2"/>
                </a:solidFill>
              </a:rPr>
              <a:t>V.</a:t>
            </a:r>
            <a:r>
              <a:rPr lang="en-US" sz="2400"/>
              <a:t>  Didalam parameter </a:t>
            </a:r>
            <a:r>
              <a:rPr lang="en-US" sz="2400" i="1">
                <a:solidFill>
                  <a:schemeClr val="tx2"/>
                </a:solidFill>
              </a:rPr>
              <a:t>m, M</a:t>
            </a:r>
            <a:r>
              <a:rPr lang="en-US" sz="2400">
                <a:solidFill>
                  <a:schemeClr val="tx2"/>
                </a:solidFill>
              </a:rPr>
              <a:t>, </a:t>
            </a:r>
            <a:r>
              <a:rPr lang="en-US" sz="2400"/>
              <a:t>dan</a:t>
            </a:r>
            <a:r>
              <a:rPr lang="en-US" sz="2400">
                <a:solidFill>
                  <a:schemeClr val="tx2"/>
                </a:solidFill>
              </a:rPr>
              <a:t> </a:t>
            </a:r>
            <a:r>
              <a:rPr lang="en-US" sz="2400" i="1">
                <a:solidFill>
                  <a:schemeClr val="tx2"/>
                </a:solidFill>
              </a:rPr>
              <a:t>V </a:t>
            </a:r>
            <a:r>
              <a:rPr lang="en-US" sz="2400">
                <a:solidFill>
                  <a:schemeClr val="tx2"/>
                </a:solidFill>
              </a:rPr>
              <a:t>:</a:t>
            </a: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000"/>
              <a:t>Tentukan kecepatan awal peluru </a:t>
            </a:r>
            <a:r>
              <a:rPr lang="en-US" sz="2000" i="1">
                <a:solidFill>
                  <a:schemeClr val="tx2"/>
                </a:solidFill>
              </a:rPr>
              <a:t>v</a:t>
            </a:r>
            <a:r>
              <a:rPr lang="en-US" sz="2000"/>
              <a:t>!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Tentukan energi awal dari sistem!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Tentukan energi akhir dari sistem!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Apakah energi konservatif?</a:t>
            </a:r>
          </a:p>
        </p:txBody>
      </p:sp>
      <p:grpSp>
        <p:nvGrpSpPr>
          <p:cNvPr id="224262" name="Group 6"/>
          <p:cNvGrpSpPr>
            <a:grpSpLocks/>
          </p:cNvGrpSpPr>
          <p:nvPr/>
        </p:nvGrpSpPr>
        <p:grpSpPr bwMode="auto">
          <a:xfrm>
            <a:off x="900113" y="4359275"/>
            <a:ext cx="4224337" cy="1012825"/>
            <a:chOff x="359" y="3010"/>
            <a:chExt cx="2661" cy="638"/>
          </a:xfrm>
        </p:grpSpPr>
        <p:sp>
          <p:nvSpPr>
            <p:cNvPr id="224263" name="Rectangle 7"/>
            <p:cNvSpPr>
              <a:spLocks noChangeArrowheads="1"/>
            </p:cNvSpPr>
            <p:nvPr/>
          </p:nvSpPr>
          <p:spPr bwMode="auto">
            <a:xfrm>
              <a:off x="1444" y="3124"/>
              <a:ext cx="760" cy="520"/>
            </a:xfrm>
            <a:prstGeom prst="rect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4" name="Line 8"/>
            <p:cNvSpPr>
              <a:spLocks noChangeShapeType="1"/>
            </p:cNvSpPr>
            <p:nvPr/>
          </p:nvSpPr>
          <p:spPr bwMode="auto">
            <a:xfrm>
              <a:off x="1156" y="3648"/>
              <a:ext cx="1864" cy="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4265" name="Group 9"/>
            <p:cNvGrpSpPr>
              <a:grpSpLocks/>
            </p:cNvGrpSpPr>
            <p:nvPr/>
          </p:nvGrpSpPr>
          <p:grpSpPr bwMode="auto">
            <a:xfrm>
              <a:off x="820" y="3010"/>
              <a:ext cx="472" cy="346"/>
              <a:chOff x="820" y="3010"/>
              <a:chExt cx="472" cy="346"/>
            </a:xfrm>
          </p:grpSpPr>
          <p:sp>
            <p:nvSpPr>
              <p:cNvPr id="224266" name="AutoShape 10"/>
              <p:cNvSpPr>
                <a:spLocks noChangeArrowheads="1"/>
              </p:cNvSpPr>
              <p:nvPr/>
            </p:nvSpPr>
            <p:spPr bwMode="auto">
              <a:xfrm>
                <a:off x="1012" y="3316"/>
                <a:ext cx="88" cy="40"/>
              </a:xfrm>
              <a:prstGeom prst="homePlate">
                <a:avLst>
                  <a:gd name="adj" fmla="val 73333"/>
                </a:avLst>
              </a:prstGeom>
              <a:solidFill>
                <a:srgbClr val="4D4D4D"/>
              </a:solidFill>
              <a:ln w="127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67" name="Line 11"/>
              <p:cNvSpPr>
                <a:spLocks noChangeShapeType="1"/>
              </p:cNvSpPr>
              <p:nvPr/>
            </p:nvSpPr>
            <p:spPr bwMode="auto">
              <a:xfrm>
                <a:off x="820" y="3216"/>
                <a:ext cx="47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68" name="Rectangle 12"/>
              <p:cNvSpPr>
                <a:spLocks noChangeArrowheads="1"/>
              </p:cNvSpPr>
              <p:nvPr/>
            </p:nvSpPr>
            <p:spPr bwMode="auto">
              <a:xfrm>
                <a:off x="904" y="3010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sz="2000" i="1">
                    <a:solidFill>
                      <a:schemeClr val="tx2"/>
                    </a:solidFill>
                  </a:rPr>
                  <a:t>v</a:t>
                </a:r>
              </a:p>
            </p:txBody>
          </p:sp>
        </p:grpSp>
        <p:grpSp>
          <p:nvGrpSpPr>
            <p:cNvPr id="224269" name="Group 13"/>
            <p:cNvGrpSpPr>
              <a:grpSpLocks/>
            </p:cNvGrpSpPr>
            <p:nvPr/>
          </p:nvGrpSpPr>
          <p:grpSpPr bwMode="auto">
            <a:xfrm>
              <a:off x="359" y="3268"/>
              <a:ext cx="505" cy="357"/>
              <a:chOff x="359" y="3268"/>
              <a:chExt cx="505" cy="357"/>
            </a:xfrm>
          </p:grpSpPr>
          <p:sp>
            <p:nvSpPr>
              <p:cNvPr id="224270" name="Line 14"/>
              <p:cNvSpPr>
                <a:spLocks noChangeShapeType="1"/>
              </p:cNvSpPr>
              <p:nvPr/>
            </p:nvSpPr>
            <p:spPr bwMode="auto">
              <a:xfrm>
                <a:off x="596" y="3332"/>
                <a:ext cx="244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1" name="Line 15"/>
              <p:cNvSpPr>
                <a:spLocks noChangeShapeType="1"/>
              </p:cNvSpPr>
              <p:nvPr/>
            </p:nvSpPr>
            <p:spPr bwMode="auto">
              <a:xfrm>
                <a:off x="597" y="3356"/>
                <a:ext cx="244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2" name="Line 16"/>
              <p:cNvSpPr>
                <a:spLocks noChangeShapeType="1"/>
              </p:cNvSpPr>
              <p:nvPr/>
            </p:nvSpPr>
            <p:spPr bwMode="auto">
              <a:xfrm>
                <a:off x="845" y="3318"/>
                <a:ext cx="0" cy="47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3" name="Line 17"/>
              <p:cNvSpPr>
                <a:spLocks noChangeShapeType="1"/>
              </p:cNvSpPr>
              <p:nvPr/>
            </p:nvSpPr>
            <p:spPr bwMode="auto">
              <a:xfrm>
                <a:off x="864" y="3321"/>
                <a:ext cx="0" cy="47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4" name="Freeform 18"/>
              <p:cNvSpPr>
                <a:spLocks/>
              </p:cNvSpPr>
              <p:nvPr/>
            </p:nvSpPr>
            <p:spPr bwMode="auto">
              <a:xfrm>
                <a:off x="845" y="3295"/>
                <a:ext cx="17" cy="20"/>
              </a:xfrm>
              <a:custGeom>
                <a:avLst/>
                <a:gdLst/>
                <a:ahLst/>
                <a:cxnLst>
                  <a:cxn ang="0">
                    <a:pos x="16" y="16"/>
                  </a:cxn>
                  <a:cxn ang="0">
                    <a:pos x="9" y="8"/>
                  </a:cxn>
                  <a:cxn ang="0">
                    <a:pos x="5" y="0"/>
                  </a:cxn>
                  <a:cxn ang="0">
                    <a:pos x="1" y="8"/>
                  </a:cxn>
                  <a:cxn ang="0">
                    <a:pos x="0" y="19"/>
                  </a:cxn>
                  <a:cxn ang="0">
                    <a:pos x="16" y="16"/>
                  </a:cxn>
                </a:cxnLst>
                <a:rect l="0" t="0" r="r" b="b"/>
                <a:pathLst>
                  <a:path w="17" h="20">
                    <a:moveTo>
                      <a:pt x="16" y="16"/>
                    </a:moveTo>
                    <a:lnTo>
                      <a:pt x="9" y="8"/>
                    </a:lnTo>
                    <a:lnTo>
                      <a:pt x="5" y="0"/>
                    </a:lnTo>
                    <a:lnTo>
                      <a:pt x="1" y="8"/>
                    </a:lnTo>
                    <a:lnTo>
                      <a:pt x="0" y="19"/>
                    </a:lnTo>
                    <a:lnTo>
                      <a:pt x="16" y="16"/>
                    </a:lnTo>
                  </a:path>
                </a:pathLst>
              </a:custGeom>
              <a:noFill/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75" name="Line 19"/>
              <p:cNvSpPr>
                <a:spLocks noChangeShapeType="1"/>
              </p:cNvSpPr>
              <p:nvPr/>
            </p:nvSpPr>
            <p:spPr bwMode="auto">
              <a:xfrm>
                <a:off x="634" y="3305"/>
                <a:ext cx="1" cy="107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6" name="Line 20"/>
              <p:cNvSpPr>
                <a:spLocks noChangeShapeType="1"/>
              </p:cNvSpPr>
              <p:nvPr/>
            </p:nvSpPr>
            <p:spPr bwMode="auto">
              <a:xfrm flipH="1" flipV="1">
                <a:off x="490" y="3299"/>
                <a:ext cx="150" cy="9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7" name="Line 21"/>
              <p:cNvSpPr>
                <a:spLocks noChangeShapeType="1"/>
              </p:cNvSpPr>
              <p:nvPr/>
            </p:nvSpPr>
            <p:spPr bwMode="auto">
              <a:xfrm flipH="1">
                <a:off x="405" y="3270"/>
                <a:ext cx="100" cy="2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8" name="Line 22"/>
              <p:cNvSpPr>
                <a:spLocks noChangeShapeType="1"/>
              </p:cNvSpPr>
              <p:nvPr/>
            </p:nvSpPr>
            <p:spPr bwMode="auto">
              <a:xfrm>
                <a:off x="404" y="3273"/>
                <a:ext cx="0" cy="115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9" name="Line 23"/>
              <p:cNvSpPr>
                <a:spLocks noChangeShapeType="1"/>
              </p:cNvSpPr>
              <p:nvPr/>
            </p:nvSpPr>
            <p:spPr bwMode="auto">
              <a:xfrm flipV="1">
                <a:off x="408" y="3370"/>
                <a:ext cx="94" cy="9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80" name="Line 24"/>
              <p:cNvSpPr>
                <a:spLocks noChangeShapeType="1"/>
              </p:cNvSpPr>
              <p:nvPr/>
            </p:nvSpPr>
            <p:spPr bwMode="auto">
              <a:xfrm flipH="1">
                <a:off x="508" y="3404"/>
                <a:ext cx="65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81" name="Arc 25"/>
              <p:cNvSpPr>
                <a:spLocks/>
              </p:cNvSpPr>
              <p:nvPr/>
            </p:nvSpPr>
            <p:spPr bwMode="auto">
              <a:xfrm rot="4920000">
                <a:off x="518" y="3419"/>
                <a:ext cx="50" cy="5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597"/>
                  <a:gd name="T1" fmla="*/ 0 h 21600"/>
                  <a:gd name="T2" fmla="*/ 21597 w 21597"/>
                  <a:gd name="T3" fmla="*/ 21224 h 21600"/>
                  <a:gd name="T4" fmla="*/ 0 w 215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7" h="21600" fill="none" extrusionOk="0">
                    <a:moveTo>
                      <a:pt x="-1" y="0"/>
                    </a:moveTo>
                    <a:cubicBezTo>
                      <a:pt x="11782" y="0"/>
                      <a:pt x="21391" y="9443"/>
                      <a:pt x="21596" y="21224"/>
                    </a:cubicBezTo>
                  </a:path>
                  <a:path w="21597" h="21600" stroke="0" extrusionOk="0">
                    <a:moveTo>
                      <a:pt x="-1" y="0"/>
                    </a:moveTo>
                    <a:cubicBezTo>
                      <a:pt x="11782" y="0"/>
                      <a:pt x="21391" y="9443"/>
                      <a:pt x="21596" y="2122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82" name="Freeform 26"/>
              <p:cNvSpPr>
                <a:spLocks/>
              </p:cNvSpPr>
              <p:nvPr/>
            </p:nvSpPr>
            <p:spPr bwMode="auto">
              <a:xfrm>
                <a:off x="513" y="3416"/>
                <a:ext cx="17" cy="2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6" y="10"/>
                  </a:cxn>
                  <a:cxn ang="0">
                    <a:pos x="8" y="16"/>
                  </a:cxn>
                  <a:cxn ang="0">
                    <a:pos x="9" y="27"/>
                  </a:cxn>
                  <a:cxn ang="0">
                    <a:pos x="6" y="17"/>
                  </a:cxn>
                  <a:cxn ang="0">
                    <a:pos x="0" y="10"/>
                  </a:cxn>
                  <a:cxn ang="0">
                    <a:pos x="4" y="0"/>
                  </a:cxn>
                  <a:cxn ang="0">
                    <a:pos x="1" y="11"/>
                  </a:cxn>
                  <a:cxn ang="0">
                    <a:pos x="0" y="22"/>
                  </a:cxn>
                  <a:cxn ang="0">
                    <a:pos x="12" y="0"/>
                  </a:cxn>
                </a:cxnLst>
                <a:rect l="0" t="0" r="r" b="b"/>
                <a:pathLst>
                  <a:path w="17" h="28">
                    <a:moveTo>
                      <a:pt x="12" y="0"/>
                    </a:moveTo>
                    <a:lnTo>
                      <a:pt x="16" y="10"/>
                    </a:lnTo>
                    <a:lnTo>
                      <a:pt x="8" y="16"/>
                    </a:lnTo>
                    <a:lnTo>
                      <a:pt x="9" y="27"/>
                    </a:lnTo>
                    <a:lnTo>
                      <a:pt x="6" y="17"/>
                    </a:lnTo>
                    <a:lnTo>
                      <a:pt x="0" y="10"/>
                    </a:lnTo>
                    <a:lnTo>
                      <a:pt x="4" y="0"/>
                    </a:lnTo>
                    <a:lnTo>
                      <a:pt x="1" y="11"/>
                    </a:lnTo>
                    <a:lnTo>
                      <a:pt x="0" y="22"/>
                    </a:lnTo>
                    <a:lnTo>
                      <a:pt x="12" y="0"/>
                    </a:lnTo>
                  </a:path>
                </a:pathLst>
              </a:custGeom>
              <a:noFill/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83" name="Line 27"/>
              <p:cNvSpPr>
                <a:spLocks noChangeShapeType="1"/>
              </p:cNvSpPr>
              <p:nvPr/>
            </p:nvSpPr>
            <p:spPr bwMode="auto">
              <a:xfrm flipH="1">
                <a:off x="491" y="3268"/>
                <a:ext cx="9" cy="52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84" name="Line 28"/>
              <p:cNvSpPr>
                <a:spLocks noChangeShapeType="1"/>
              </p:cNvSpPr>
              <p:nvPr/>
            </p:nvSpPr>
            <p:spPr bwMode="auto">
              <a:xfrm flipH="1">
                <a:off x="488" y="3406"/>
                <a:ext cx="151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85" name="Line 29"/>
              <p:cNvSpPr>
                <a:spLocks noChangeShapeType="1"/>
              </p:cNvSpPr>
              <p:nvPr/>
            </p:nvSpPr>
            <p:spPr bwMode="auto">
              <a:xfrm>
                <a:off x="501" y="3352"/>
                <a:ext cx="0" cy="53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86" name="Arc 30"/>
              <p:cNvSpPr>
                <a:spLocks/>
              </p:cNvSpPr>
              <p:nvPr/>
            </p:nvSpPr>
            <p:spPr bwMode="auto">
              <a:xfrm rot="2700000">
                <a:off x="547" y="3348"/>
                <a:ext cx="66" cy="67"/>
              </a:xfrm>
              <a:custGeom>
                <a:avLst/>
                <a:gdLst>
                  <a:gd name="G0" fmla="+- 21600 0 0"/>
                  <a:gd name="G1" fmla="+- 21597 0 0"/>
                  <a:gd name="G2" fmla="+- 21600 0 0"/>
                  <a:gd name="T0" fmla="*/ 0 w 21600"/>
                  <a:gd name="T1" fmla="*/ 21597 h 21597"/>
                  <a:gd name="T2" fmla="*/ 21270 w 21600"/>
                  <a:gd name="T3" fmla="*/ 0 h 21597"/>
                  <a:gd name="T4" fmla="*/ 21600 w 21600"/>
                  <a:gd name="T5" fmla="*/ 21597 h 21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97" fill="none" extrusionOk="0">
                    <a:moveTo>
                      <a:pt x="0" y="21597"/>
                    </a:moveTo>
                    <a:cubicBezTo>
                      <a:pt x="0" y="9796"/>
                      <a:pt x="9470" y="179"/>
                      <a:pt x="21269" y="-1"/>
                    </a:cubicBezTo>
                  </a:path>
                  <a:path w="21600" h="21597" stroke="0" extrusionOk="0">
                    <a:moveTo>
                      <a:pt x="0" y="21597"/>
                    </a:moveTo>
                    <a:cubicBezTo>
                      <a:pt x="0" y="9796"/>
                      <a:pt x="9470" y="179"/>
                      <a:pt x="21269" y="-1"/>
                    </a:cubicBezTo>
                    <a:lnTo>
                      <a:pt x="21600" y="2159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87" name="Line 31"/>
              <p:cNvSpPr>
                <a:spLocks noChangeShapeType="1"/>
              </p:cNvSpPr>
              <p:nvPr/>
            </p:nvSpPr>
            <p:spPr bwMode="auto">
              <a:xfrm flipV="1">
                <a:off x="599" y="3333"/>
                <a:ext cx="242" cy="9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88" name="Line 32"/>
              <p:cNvSpPr>
                <a:spLocks noChangeShapeType="1"/>
              </p:cNvSpPr>
              <p:nvPr/>
            </p:nvSpPr>
            <p:spPr bwMode="auto">
              <a:xfrm>
                <a:off x="406" y="3317"/>
                <a:ext cx="226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89" name="Line 33"/>
              <p:cNvSpPr>
                <a:spLocks noChangeShapeType="1"/>
              </p:cNvSpPr>
              <p:nvPr/>
            </p:nvSpPr>
            <p:spPr bwMode="auto">
              <a:xfrm>
                <a:off x="504" y="3372"/>
                <a:ext cx="119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90" name="Line 34"/>
              <p:cNvSpPr>
                <a:spLocks noChangeShapeType="1"/>
              </p:cNvSpPr>
              <p:nvPr/>
            </p:nvSpPr>
            <p:spPr bwMode="auto">
              <a:xfrm flipV="1">
                <a:off x="407" y="3326"/>
                <a:ext cx="225" cy="1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91" name="Line 35"/>
              <p:cNvSpPr>
                <a:spLocks noChangeShapeType="1"/>
              </p:cNvSpPr>
              <p:nvPr/>
            </p:nvSpPr>
            <p:spPr bwMode="auto">
              <a:xfrm flipV="1">
                <a:off x="407" y="3339"/>
                <a:ext cx="225" cy="1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92" name="Line 36"/>
              <p:cNvSpPr>
                <a:spLocks noChangeShapeType="1"/>
              </p:cNvSpPr>
              <p:nvPr/>
            </p:nvSpPr>
            <p:spPr bwMode="auto">
              <a:xfrm>
                <a:off x="407" y="3358"/>
                <a:ext cx="225" cy="1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93" name="Line 37"/>
              <p:cNvSpPr>
                <a:spLocks noChangeShapeType="1"/>
              </p:cNvSpPr>
              <p:nvPr/>
            </p:nvSpPr>
            <p:spPr bwMode="auto">
              <a:xfrm>
                <a:off x="516" y="3388"/>
                <a:ext cx="119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94" name="Line 38"/>
              <p:cNvSpPr>
                <a:spLocks noChangeShapeType="1"/>
              </p:cNvSpPr>
              <p:nvPr/>
            </p:nvSpPr>
            <p:spPr bwMode="auto">
              <a:xfrm>
                <a:off x="524" y="3448"/>
                <a:ext cx="117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95" name="Line 39"/>
              <p:cNvSpPr>
                <a:spLocks noChangeShapeType="1"/>
              </p:cNvSpPr>
              <p:nvPr/>
            </p:nvSpPr>
            <p:spPr bwMode="auto">
              <a:xfrm>
                <a:off x="412" y="3283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96" name="Line 40"/>
              <p:cNvSpPr>
                <a:spLocks noChangeShapeType="1"/>
              </p:cNvSpPr>
              <p:nvPr/>
            </p:nvSpPr>
            <p:spPr bwMode="auto">
              <a:xfrm>
                <a:off x="412" y="3296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97" name="Line 41"/>
              <p:cNvSpPr>
                <a:spLocks noChangeShapeType="1"/>
              </p:cNvSpPr>
              <p:nvPr/>
            </p:nvSpPr>
            <p:spPr bwMode="auto">
              <a:xfrm>
                <a:off x="411" y="3304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98" name="Line 42"/>
              <p:cNvSpPr>
                <a:spLocks noChangeShapeType="1"/>
              </p:cNvSpPr>
              <p:nvPr/>
            </p:nvSpPr>
            <p:spPr bwMode="auto">
              <a:xfrm>
                <a:off x="857" y="3321"/>
                <a:ext cx="0" cy="47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99" name="Line 43"/>
              <p:cNvSpPr>
                <a:spLocks noChangeShapeType="1"/>
              </p:cNvSpPr>
              <p:nvPr/>
            </p:nvSpPr>
            <p:spPr bwMode="auto">
              <a:xfrm flipH="1">
                <a:off x="359" y="3399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00" name="Line 44"/>
              <p:cNvSpPr>
                <a:spLocks noChangeShapeType="1"/>
              </p:cNvSpPr>
              <p:nvPr/>
            </p:nvSpPr>
            <p:spPr bwMode="auto">
              <a:xfrm flipH="1">
                <a:off x="454" y="3417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01" name="Freeform 45"/>
              <p:cNvSpPr>
                <a:spLocks/>
              </p:cNvSpPr>
              <p:nvPr/>
            </p:nvSpPr>
            <p:spPr bwMode="auto">
              <a:xfrm>
                <a:off x="361" y="3556"/>
                <a:ext cx="93" cy="69"/>
              </a:xfrm>
              <a:custGeom>
                <a:avLst/>
                <a:gdLst/>
                <a:ahLst/>
                <a:cxnLst>
                  <a:cxn ang="0">
                    <a:pos x="92" y="31"/>
                  </a:cxn>
                  <a:cxn ang="0">
                    <a:pos x="87" y="37"/>
                  </a:cxn>
                  <a:cxn ang="0">
                    <a:pos x="82" y="44"/>
                  </a:cxn>
                  <a:cxn ang="0">
                    <a:pos x="76" y="49"/>
                  </a:cxn>
                  <a:cxn ang="0">
                    <a:pos x="68" y="53"/>
                  </a:cxn>
                  <a:cxn ang="0">
                    <a:pos x="62" y="58"/>
                  </a:cxn>
                  <a:cxn ang="0">
                    <a:pos x="55" y="62"/>
                  </a:cxn>
                  <a:cxn ang="0">
                    <a:pos x="48" y="65"/>
                  </a:cxn>
                  <a:cxn ang="0">
                    <a:pos x="38" y="68"/>
                  </a:cxn>
                  <a:cxn ang="0">
                    <a:pos x="32" y="63"/>
                  </a:cxn>
                  <a:cxn ang="0">
                    <a:pos x="25" y="66"/>
                  </a:cxn>
                  <a:cxn ang="0">
                    <a:pos x="18" y="63"/>
                  </a:cxn>
                  <a:cxn ang="0">
                    <a:pos x="12" y="58"/>
                  </a:cxn>
                  <a:cxn ang="0">
                    <a:pos x="6" y="50"/>
                  </a:cxn>
                  <a:cxn ang="0">
                    <a:pos x="2" y="42"/>
                  </a:cxn>
                  <a:cxn ang="0">
                    <a:pos x="1" y="31"/>
                  </a:cxn>
                  <a:cxn ang="0">
                    <a:pos x="2" y="19"/>
                  </a:cxn>
                  <a:cxn ang="0">
                    <a:pos x="0" y="10"/>
                  </a:cxn>
                  <a:cxn ang="0">
                    <a:pos x="2" y="0"/>
                  </a:cxn>
                  <a:cxn ang="0">
                    <a:pos x="7" y="3"/>
                  </a:cxn>
                  <a:cxn ang="0">
                    <a:pos x="92" y="31"/>
                  </a:cxn>
                </a:cxnLst>
                <a:rect l="0" t="0" r="r" b="b"/>
                <a:pathLst>
                  <a:path w="93" h="69">
                    <a:moveTo>
                      <a:pt x="92" y="31"/>
                    </a:moveTo>
                    <a:lnTo>
                      <a:pt x="87" y="37"/>
                    </a:lnTo>
                    <a:lnTo>
                      <a:pt x="82" y="44"/>
                    </a:lnTo>
                    <a:lnTo>
                      <a:pt x="76" y="49"/>
                    </a:lnTo>
                    <a:lnTo>
                      <a:pt x="68" y="53"/>
                    </a:lnTo>
                    <a:lnTo>
                      <a:pt x="62" y="58"/>
                    </a:lnTo>
                    <a:lnTo>
                      <a:pt x="55" y="62"/>
                    </a:lnTo>
                    <a:lnTo>
                      <a:pt x="48" y="65"/>
                    </a:lnTo>
                    <a:lnTo>
                      <a:pt x="38" y="68"/>
                    </a:lnTo>
                    <a:lnTo>
                      <a:pt x="32" y="63"/>
                    </a:lnTo>
                    <a:lnTo>
                      <a:pt x="25" y="66"/>
                    </a:lnTo>
                    <a:lnTo>
                      <a:pt x="18" y="63"/>
                    </a:lnTo>
                    <a:lnTo>
                      <a:pt x="12" y="58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1" y="31"/>
                    </a:lnTo>
                    <a:lnTo>
                      <a:pt x="2" y="19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7" y="3"/>
                    </a:lnTo>
                    <a:lnTo>
                      <a:pt x="92" y="31"/>
                    </a:lnTo>
                  </a:path>
                </a:pathLst>
              </a:custGeom>
              <a:noFill/>
              <a:ln w="12700" cap="rnd" cmpd="sng">
                <a:solidFill>
                  <a:srgbClr val="AD6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02" name="Freeform 46"/>
              <p:cNvSpPr>
                <a:spLocks/>
              </p:cNvSpPr>
              <p:nvPr/>
            </p:nvSpPr>
            <p:spPr bwMode="auto">
              <a:xfrm>
                <a:off x="478" y="3475"/>
                <a:ext cx="41" cy="17"/>
              </a:xfrm>
              <a:custGeom>
                <a:avLst/>
                <a:gdLst/>
                <a:ahLst/>
                <a:cxnLst>
                  <a:cxn ang="0">
                    <a:pos x="40" y="16"/>
                  </a:cxn>
                  <a:cxn ang="0">
                    <a:pos x="32" y="9"/>
                  </a:cxn>
                  <a:cxn ang="0">
                    <a:pos x="23" y="6"/>
                  </a:cxn>
                  <a:cxn ang="0">
                    <a:pos x="15" y="9"/>
                  </a:cxn>
                  <a:cxn ang="0">
                    <a:pos x="6" y="6"/>
                  </a:cxn>
                  <a:cxn ang="0">
                    <a:pos x="0" y="0"/>
                  </a:cxn>
                </a:cxnLst>
                <a:rect l="0" t="0" r="r" b="b"/>
                <a:pathLst>
                  <a:path w="41" h="17">
                    <a:moveTo>
                      <a:pt x="40" y="16"/>
                    </a:moveTo>
                    <a:lnTo>
                      <a:pt x="32" y="9"/>
                    </a:lnTo>
                    <a:lnTo>
                      <a:pt x="23" y="6"/>
                    </a:lnTo>
                    <a:lnTo>
                      <a:pt x="15" y="9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03" name="Line 47"/>
              <p:cNvSpPr>
                <a:spLocks noChangeShapeType="1"/>
              </p:cNvSpPr>
              <p:nvPr/>
            </p:nvSpPr>
            <p:spPr bwMode="auto">
              <a:xfrm flipH="1">
                <a:off x="446" y="3405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04" name="Line 48"/>
              <p:cNvSpPr>
                <a:spLocks noChangeShapeType="1"/>
              </p:cNvSpPr>
              <p:nvPr/>
            </p:nvSpPr>
            <p:spPr bwMode="auto">
              <a:xfrm flipH="1">
                <a:off x="440" y="3387"/>
                <a:ext cx="44" cy="164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05" name="Line 49"/>
              <p:cNvSpPr>
                <a:spLocks noChangeShapeType="1"/>
              </p:cNvSpPr>
              <p:nvPr/>
            </p:nvSpPr>
            <p:spPr bwMode="auto">
              <a:xfrm flipH="1">
                <a:off x="425" y="3387"/>
                <a:ext cx="44" cy="164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06" name="Line 50"/>
              <p:cNvSpPr>
                <a:spLocks noChangeShapeType="1"/>
              </p:cNvSpPr>
              <p:nvPr/>
            </p:nvSpPr>
            <p:spPr bwMode="auto">
              <a:xfrm flipH="1">
                <a:off x="417" y="3389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07" name="Line 51"/>
              <p:cNvSpPr>
                <a:spLocks noChangeShapeType="1"/>
              </p:cNvSpPr>
              <p:nvPr/>
            </p:nvSpPr>
            <p:spPr bwMode="auto">
              <a:xfrm flipH="1">
                <a:off x="405" y="3392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08" name="Line 52"/>
              <p:cNvSpPr>
                <a:spLocks noChangeShapeType="1"/>
              </p:cNvSpPr>
              <p:nvPr/>
            </p:nvSpPr>
            <p:spPr bwMode="auto">
              <a:xfrm flipH="1">
                <a:off x="397" y="3387"/>
                <a:ext cx="41" cy="164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09" name="Line 53"/>
              <p:cNvSpPr>
                <a:spLocks noChangeShapeType="1"/>
              </p:cNvSpPr>
              <p:nvPr/>
            </p:nvSpPr>
            <p:spPr bwMode="auto">
              <a:xfrm flipH="1">
                <a:off x="383" y="3389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10" name="Line 54"/>
              <p:cNvSpPr>
                <a:spLocks noChangeShapeType="1"/>
              </p:cNvSpPr>
              <p:nvPr/>
            </p:nvSpPr>
            <p:spPr bwMode="auto">
              <a:xfrm flipH="1">
                <a:off x="370" y="3389"/>
                <a:ext cx="43" cy="165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4311" name="Rectangle 55"/>
          <p:cNvSpPr>
            <a:spLocks noChangeArrowheads="1"/>
          </p:cNvSpPr>
          <p:nvPr/>
        </p:nvSpPr>
        <p:spPr bwMode="auto">
          <a:xfrm>
            <a:off x="6203950" y="4540250"/>
            <a:ext cx="1206500" cy="825500"/>
          </a:xfrm>
          <a:prstGeom prst="rect">
            <a:avLst/>
          </a:prstGeom>
          <a:solidFill>
            <a:srgbClr val="FC0000"/>
          </a:solidFill>
          <a:ln w="12700">
            <a:solidFill>
              <a:srgbClr val="F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312" name="Line 56"/>
          <p:cNvSpPr>
            <a:spLocks noChangeShapeType="1"/>
          </p:cNvSpPr>
          <p:nvPr/>
        </p:nvSpPr>
        <p:spPr bwMode="auto">
          <a:xfrm>
            <a:off x="5365750" y="5372100"/>
            <a:ext cx="29591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313" name="AutoShape 57"/>
          <p:cNvSpPr>
            <a:spLocks noChangeArrowheads="1"/>
          </p:cNvSpPr>
          <p:nvPr/>
        </p:nvSpPr>
        <p:spPr bwMode="auto">
          <a:xfrm>
            <a:off x="6699250" y="4845050"/>
            <a:ext cx="101600" cy="63500"/>
          </a:xfrm>
          <a:prstGeom prst="homePlate">
            <a:avLst>
              <a:gd name="adj" fmla="val 53333"/>
            </a:avLst>
          </a:prstGeom>
          <a:solidFill>
            <a:srgbClr val="4D4D4D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314" name="Line 58"/>
          <p:cNvSpPr>
            <a:spLocks noChangeShapeType="1"/>
          </p:cNvSpPr>
          <p:nvPr/>
        </p:nvSpPr>
        <p:spPr bwMode="auto">
          <a:xfrm>
            <a:off x="7651750" y="4991100"/>
            <a:ext cx="3683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315" name="Rectangle 59"/>
          <p:cNvSpPr>
            <a:spLocks noChangeArrowheads="1"/>
          </p:cNvSpPr>
          <p:nvPr/>
        </p:nvSpPr>
        <p:spPr bwMode="auto">
          <a:xfrm>
            <a:off x="7631113" y="4664075"/>
            <a:ext cx="4206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V </a:t>
            </a:r>
          </a:p>
        </p:txBody>
      </p:sp>
      <p:sp>
        <p:nvSpPr>
          <p:cNvPr id="224316" name="Rectangle 60"/>
          <p:cNvSpPr>
            <a:spLocks noChangeArrowheads="1"/>
          </p:cNvSpPr>
          <p:nvPr/>
        </p:nvSpPr>
        <p:spPr bwMode="auto">
          <a:xfrm>
            <a:off x="2679700" y="5502275"/>
            <a:ext cx="90011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before</a:t>
            </a:r>
          </a:p>
        </p:txBody>
      </p:sp>
      <p:sp>
        <p:nvSpPr>
          <p:cNvPr id="224317" name="Rectangle 61"/>
          <p:cNvSpPr>
            <a:spLocks noChangeArrowheads="1"/>
          </p:cNvSpPr>
          <p:nvPr/>
        </p:nvSpPr>
        <p:spPr bwMode="auto">
          <a:xfrm>
            <a:off x="6411913" y="5502275"/>
            <a:ext cx="6873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after</a:t>
            </a:r>
          </a:p>
        </p:txBody>
      </p:sp>
      <p:sp>
        <p:nvSpPr>
          <p:cNvPr id="224318" name="Line 62"/>
          <p:cNvSpPr>
            <a:spLocks noChangeShapeType="1"/>
          </p:cNvSpPr>
          <p:nvPr/>
        </p:nvSpPr>
        <p:spPr bwMode="auto">
          <a:xfrm>
            <a:off x="7524750" y="4221163"/>
            <a:ext cx="8255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319" name="Rectangle 63"/>
          <p:cNvSpPr>
            <a:spLocks noChangeArrowheads="1"/>
          </p:cNvSpPr>
          <p:nvPr/>
        </p:nvSpPr>
        <p:spPr bwMode="auto">
          <a:xfrm>
            <a:off x="8388350" y="40052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rgbClr val="0000FF"/>
                </a:solidFill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 hari ini :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Definisi Momentum Linier</a:t>
            </a:r>
          </a:p>
          <a:p>
            <a:r>
              <a:rPr lang="en-US"/>
              <a:t>Kekekalan Momentum Linier</a:t>
            </a:r>
          </a:p>
          <a:p>
            <a:r>
              <a:rPr lang="en-US"/>
              <a:t>Gaya &amp; Impuls</a:t>
            </a:r>
          </a:p>
          <a:p>
            <a:r>
              <a:rPr lang="en-US"/>
              <a:t>Tumbukan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title"/>
          </p:nvPr>
        </p:nvSpPr>
        <p:spPr>
          <a:xfrm>
            <a:off x="871538" y="280988"/>
            <a:ext cx="8162925" cy="4953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 sz="3200"/>
              <a:t>Contoh 1: Tumbukan Inelastik 1-D …</a:t>
            </a:r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750" y="1344613"/>
            <a:ext cx="8208963" cy="1430337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z="2400"/>
              <a:t>Pandang peluru dan balok sebagai satu sistem.  Setelah peluru ditembakkan, tidak ada gaya luar yang bekerja pada sistem dalam arah-x.   </a:t>
            </a:r>
            <a:r>
              <a:rPr lang="en-US" sz="2400">
                <a:solidFill>
                  <a:srgbClr val="0000FF"/>
                </a:solidFill>
              </a:rPr>
              <a:t>Momentum kekal dalam arah-x!</a:t>
            </a:r>
            <a:r>
              <a:rPr lang="en-US" sz="2000">
                <a:solidFill>
                  <a:srgbClr val="0000FF"/>
                </a:solidFill>
              </a:rPr>
              <a:t/>
            </a:r>
            <a:br>
              <a:rPr lang="en-US" sz="2000">
                <a:solidFill>
                  <a:srgbClr val="0000FF"/>
                </a:solidFill>
              </a:rPr>
            </a:br>
            <a:endParaRPr lang="en-US" sz="200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i="1">
                <a:solidFill>
                  <a:schemeClr val="tx2"/>
                </a:solidFill>
              </a:rPr>
              <a:t>P</a:t>
            </a:r>
            <a:r>
              <a:rPr lang="en-US" sz="2000" baseline="-25000">
                <a:solidFill>
                  <a:schemeClr val="tx2"/>
                </a:solidFill>
              </a:rPr>
              <a:t>x, i</a:t>
            </a:r>
            <a:r>
              <a:rPr lang="en-US" sz="2000" i="1">
                <a:solidFill>
                  <a:schemeClr val="tx2"/>
                </a:solidFill>
              </a:rPr>
              <a:t> = P</a:t>
            </a:r>
            <a:r>
              <a:rPr lang="en-US" sz="2000" baseline="-25000">
                <a:solidFill>
                  <a:schemeClr val="tx2"/>
                </a:solidFill>
              </a:rPr>
              <a:t>x, f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i="1">
                <a:solidFill>
                  <a:schemeClr val="tx2"/>
                </a:solidFill>
              </a:rPr>
              <a:t>mv = (M+m)V</a:t>
            </a:r>
          </a:p>
        </p:txBody>
      </p:sp>
      <p:graphicFrame>
        <p:nvGraphicFramePr>
          <p:cNvPr id="225286" name="Object 6"/>
          <p:cNvGraphicFramePr>
            <a:graphicFrameLocks/>
          </p:cNvGraphicFramePr>
          <p:nvPr/>
        </p:nvGraphicFramePr>
        <p:xfrm>
          <a:off x="4419600" y="3181350"/>
          <a:ext cx="2733675" cy="995363"/>
        </p:xfrm>
        <a:graphic>
          <a:graphicData uri="http://schemas.openxmlformats.org/presentationml/2006/ole">
            <p:oleObj spid="_x0000_s225286" name="Equation" r:id="rId3" imgW="2743200" imgH="1002960" progId="Equation.3">
              <p:embed/>
            </p:oleObj>
          </a:graphicData>
        </a:graphic>
      </p:graphicFrame>
      <p:sp>
        <p:nvSpPr>
          <p:cNvPr id="225287" name="AutoShape 7"/>
          <p:cNvSpPr>
            <a:spLocks noChangeArrowheads="1"/>
          </p:cNvSpPr>
          <p:nvPr/>
        </p:nvSpPr>
        <p:spPr bwMode="auto">
          <a:xfrm>
            <a:off x="3663950" y="3282950"/>
            <a:ext cx="444500" cy="444500"/>
          </a:xfrm>
          <a:prstGeom prst="rightArrow">
            <a:avLst>
              <a:gd name="adj1" fmla="val 50000"/>
              <a:gd name="adj2" fmla="val 50005"/>
            </a:avLst>
          </a:prstGeom>
          <a:noFill/>
          <a:ln w="127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88" name="AutoShape 8"/>
          <p:cNvSpPr>
            <a:spLocks noChangeArrowheads="1"/>
          </p:cNvSpPr>
          <p:nvPr/>
        </p:nvSpPr>
        <p:spPr bwMode="auto">
          <a:xfrm>
            <a:off x="4273550" y="3054350"/>
            <a:ext cx="1892300" cy="9017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289" name="Group 9"/>
          <p:cNvGrpSpPr>
            <a:grpSpLocks/>
          </p:cNvGrpSpPr>
          <p:nvPr/>
        </p:nvGrpSpPr>
        <p:grpSpPr bwMode="auto">
          <a:xfrm>
            <a:off x="684213" y="4318000"/>
            <a:ext cx="4224337" cy="1012825"/>
            <a:chOff x="359" y="3010"/>
            <a:chExt cx="2661" cy="638"/>
          </a:xfrm>
        </p:grpSpPr>
        <p:sp>
          <p:nvSpPr>
            <p:cNvPr id="225290" name="Rectangle 10"/>
            <p:cNvSpPr>
              <a:spLocks noChangeArrowheads="1"/>
            </p:cNvSpPr>
            <p:nvPr/>
          </p:nvSpPr>
          <p:spPr bwMode="auto">
            <a:xfrm>
              <a:off x="1444" y="3124"/>
              <a:ext cx="760" cy="520"/>
            </a:xfrm>
            <a:prstGeom prst="rect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91" name="Line 11"/>
            <p:cNvSpPr>
              <a:spLocks noChangeShapeType="1"/>
            </p:cNvSpPr>
            <p:nvPr/>
          </p:nvSpPr>
          <p:spPr bwMode="auto">
            <a:xfrm>
              <a:off x="1156" y="3648"/>
              <a:ext cx="1864" cy="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292" name="Group 12"/>
            <p:cNvGrpSpPr>
              <a:grpSpLocks/>
            </p:cNvGrpSpPr>
            <p:nvPr/>
          </p:nvGrpSpPr>
          <p:grpSpPr bwMode="auto">
            <a:xfrm>
              <a:off x="820" y="3010"/>
              <a:ext cx="472" cy="346"/>
              <a:chOff x="820" y="3010"/>
              <a:chExt cx="472" cy="346"/>
            </a:xfrm>
          </p:grpSpPr>
          <p:sp>
            <p:nvSpPr>
              <p:cNvPr id="225293" name="AutoShape 13"/>
              <p:cNvSpPr>
                <a:spLocks noChangeArrowheads="1"/>
              </p:cNvSpPr>
              <p:nvPr/>
            </p:nvSpPr>
            <p:spPr bwMode="auto">
              <a:xfrm>
                <a:off x="1012" y="3316"/>
                <a:ext cx="88" cy="40"/>
              </a:xfrm>
              <a:prstGeom prst="homePlate">
                <a:avLst>
                  <a:gd name="adj" fmla="val 73333"/>
                </a:avLst>
              </a:prstGeom>
              <a:solidFill>
                <a:srgbClr val="4D4D4D"/>
              </a:solidFill>
              <a:ln w="127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294" name="Line 14"/>
              <p:cNvSpPr>
                <a:spLocks noChangeShapeType="1"/>
              </p:cNvSpPr>
              <p:nvPr/>
            </p:nvSpPr>
            <p:spPr bwMode="auto">
              <a:xfrm>
                <a:off x="820" y="3216"/>
                <a:ext cx="47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295" name="Rectangle 15"/>
              <p:cNvSpPr>
                <a:spLocks noChangeArrowheads="1"/>
              </p:cNvSpPr>
              <p:nvPr/>
            </p:nvSpPr>
            <p:spPr bwMode="auto">
              <a:xfrm>
                <a:off x="904" y="3010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sz="2000" i="1">
                    <a:solidFill>
                      <a:schemeClr val="tx2"/>
                    </a:solidFill>
                  </a:rPr>
                  <a:t>v</a:t>
                </a:r>
              </a:p>
            </p:txBody>
          </p:sp>
        </p:grpSp>
        <p:grpSp>
          <p:nvGrpSpPr>
            <p:cNvPr id="225296" name="Group 16"/>
            <p:cNvGrpSpPr>
              <a:grpSpLocks/>
            </p:cNvGrpSpPr>
            <p:nvPr/>
          </p:nvGrpSpPr>
          <p:grpSpPr bwMode="auto">
            <a:xfrm>
              <a:off x="359" y="3268"/>
              <a:ext cx="505" cy="357"/>
              <a:chOff x="359" y="3268"/>
              <a:chExt cx="505" cy="357"/>
            </a:xfrm>
          </p:grpSpPr>
          <p:sp>
            <p:nvSpPr>
              <p:cNvPr id="225297" name="Line 17"/>
              <p:cNvSpPr>
                <a:spLocks noChangeShapeType="1"/>
              </p:cNvSpPr>
              <p:nvPr/>
            </p:nvSpPr>
            <p:spPr bwMode="auto">
              <a:xfrm>
                <a:off x="596" y="3332"/>
                <a:ext cx="244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298" name="Line 18"/>
              <p:cNvSpPr>
                <a:spLocks noChangeShapeType="1"/>
              </p:cNvSpPr>
              <p:nvPr/>
            </p:nvSpPr>
            <p:spPr bwMode="auto">
              <a:xfrm>
                <a:off x="597" y="3356"/>
                <a:ext cx="244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299" name="Line 19"/>
              <p:cNvSpPr>
                <a:spLocks noChangeShapeType="1"/>
              </p:cNvSpPr>
              <p:nvPr/>
            </p:nvSpPr>
            <p:spPr bwMode="auto">
              <a:xfrm>
                <a:off x="845" y="3318"/>
                <a:ext cx="0" cy="47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0" name="Line 20"/>
              <p:cNvSpPr>
                <a:spLocks noChangeShapeType="1"/>
              </p:cNvSpPr>
              <p:nvPr/>
            </p:nvSpPr>
            <p:spPr bwMode="auto">
              <a:xfrm>
                <a:off x="864" y="3321"/>
                <a:ext cx="0" cy="47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1" name="Freeform 21"/>
              <p:cNvSpPr>
                <a:spLocks/>
              </p:cNvSpPr>
              <p:nvPr/>
            </p:nvSpPr>
            <p:spPr bwMode="auto">
              <a:xfrm>
                <a:off x="845" y="3295"/>
                <a:ext cx="17" cy="20"/>
              </a:xfrm>
              <a:custGeom>
                <a:avLst/>
                <a:gdLst/>
                <a:ahLst/>
                <a:cxnLst>
                  <a:cxn ang="0">
                    <a:pos x="16" y="16"/>
                  </a:cxn>
                  <a:cxn ang="0">
                    <a:pos x="9" y="8"/>
                  </a:cxn>
                  <a:cxn ang="0">
                    <a:pos x="5" y="0"/>
                  </a:cxn>
                  <a:cxn ang="0">
                    <a:pos x="1" y="8"/>
                  </a:cxn>
                  <a:cxn ang="0">
                    <a:pos x="0" y="19"/>
                  </a:cxn>
                  <a:cxn ang="0">
                    <a:pos x="16" y="16"/>
                  </a:cxn>
                </a:cxnLst>
                <a:rect l="0" t="0" r="r" b="b"/>
                <a:pathLst>
                  <a:path w="17" h="20">
                    <a:moveTo>
                      <a:pt x="16" y="16"/>
                    </a:moveTo>
                    <a:lnTo>
                      <a:pt x="9" y="8"/>
                    </a:lnTo>
                    <a:lnTo>
                      <a:pt x="5" y="0"/>
                    </a:lnTo>
                    <a:lnTo>
                      <a:pt x="1" y="8"/>
                    </a:lnTo>
                    <a:lnTo>
                      <a:pt x="0" y="19"/>
                    </a:lnTo>
                    <a:lnTo>
                      <a:pt x="16" y="16"/>
                    </a:lnTo>
                  </a:path>
                </a:pathLst>
              </a:custGeom>
              <a:noFill/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2" name="Line 22"/>
              <p:cNvSpPr>
                <a:spLocks noChangeShapeType="1"/>
              </p:cNvSpPr>
              <p:nvPr/>
            </p:nvSpPr>
            <p:spPr bwMode="auto">
              <a:xfrm>
                <a:off x="634" y="3305"/>
                <a:ext cx="1" cy="107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3" name="Line 23"/>
              <p:cNvSpPr>
                <a:spLocks noChangeShapeType="1"/>
              </p:cNvSpPr>
              <p:nvPr/>
            </p:nvSpPr>
            <p:spPr bwMode="auto">
              <a:xfrm flipH="1" flipV="1">
                <a:off x="490" y="3299"/>
                <a:ext cx="150" cy="9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4" name="Line 24"/>
              <p:cNvSpPr>
                <a:spLocks noChangeShapeType="1"/>
              </p:cNvSpPr>
              <p:nvPr/>
            </p:nvSpPr>
            <p:spPr bwMode="auto">
              <a:xfrm flipH="1">
                <a:off x="405" y="3270"/>
                <a:ext cx="100" cy="2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5" name="Line 25"/>
              <p:cNvSpPr>
                <a:spLocks noChangeShapeType="1"/>
              </p:cNvSpPr>
              <p:nvPr/>
            </p:nvSpPr>
            <p:spPr bwMode="auto">
              <a:xfrm>
                <a:off x="404" y="3273"/>
                <a:ext cx="0" cy="115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6" name="Line 26"/>
              <p:cNvSpPr>
                <a:spLocks noChangeShapeType="1"/>
              </p:cNvSpPr>
              <p:nvPr/>
            </p:nvSpPr>
            <p:spPr bwMode="auto">
              <a:xfrm flipV="1">
                <a:off x="408" y="3370"/>
                <a:ext cx="94" cy="9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7" name="Line 27"/>
              <p:cNvSpPr>
                <a:spLocks noChangeShapeType="1"/>
              </p:cNvSpPr>
              <p:nvPr/>
            </p:nvSpPr>
            <p:spPr bwMode="auto">
              <a:xfrm flipH="1">
                <a:off x="508" y="3404"/>
                <a:ext cx="65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8" name="Arc 28"/>
              <p:cNvSpPr>
                <a:spLocks/>
              </p:cNvSpPr>
              <p:nvPr/>
            </p:nvSpPr>
            <p:spPr bwMode="auto">
              <a:xfrm rot="4920000">
                <a:off x="518" y="3419"/>
                <a:ext cx="50" cy="5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597"/>
                  <a:gd name="T1" fmla="*/ 0 h 21600"/>
                  <a:gd name="T2" fmla="*/ 21597 w 21597"/>
                  <a:gd name="T3" fmla="*/ 21224 h 21600"/>
                  <a:gd name="T4" fmla="*/ 0 w 215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7" h="21600" fill="none" extrusionOk="0">
                    <a:moveTo>
                      <a:pt x="-1" y="0"/>
                    </a:moveTo>
                    <a:cubicBezTo>
                      <a:pt x="11782" y="0"/>
                      <a:pt x="21391" y="9443"/>
                      <a:pt x="21596" y="21224"/>
                    </a:cubicBezTo>
                  </a:path>
                  <a:path w="21597" h="21600" stroke="0" extrusionOk="0">
                    <a:moveTo>
                      <a:pt x="-1" y="0"/>
                    </a:moveTo>
                    <a:cubicBezTo>
                      <a:pt x="11782" y="0"/>
                      <a:pt x="21391" y="9443"/>
                      <a:pt x="21596" y="2122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9" name="Freeform 29"/>
              <p:cNvSpPr>
                <a:spLocks/>
              </p:cNvSpPr>
              <p:nvPr/>
            </p:nvSpPr>
            <p:spPr bwMode="auto">
              <a:xfrm>
                <a:off x="513" y="3416"/>
                <a:ext cx="17" cy="2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6" y="10"/>
                  </a:cxn>
                  <a:cxn ang="0">
                    <a:pos x="8" y="16"/>
                  </a:cxn>
                  <a:cxn ang="0">
                    <a:pos x="9" y="27"/>
                  </a:cxn>
                  <a:cxn ang="0">
                    <a:pos x="6" y="17"/>
                  </a:cxn>
                  <a:cxn ang="0">
                    <a:pos x="0" y="10"/>
                  </a:cxn>
                  <a:cxn ang="0">
                    <a:pos x="4" y="0"/>
                  </a:cxn>
                  <a:cxn ang="0">
                    <a:pos x="1" y="11"/>
                  </a:cxn>
                  <a:cxn ang="0">
                    <a:pos x="0" y="22"/>
                  </a:cxn>
                  <a:cxn ang="0">
                    <a:pos x="12" y="0"/>
                  </a:cxn>
                </a:cxnLst>
                <a:rect l="0" t="0" r="r" b="b"/>
                <a:pathLst>
                  <a:path w="17" h="28">
                    <a:moveTo>
                      <a:pt x="12" y="0"/>
                    </a:moveTo>
                    <a:lnTo>
                      <a:pt x="16" y="10"/>
                    </a:lnTo>
                    <a:lnTo>
                      <a:pt x="8" y="16"/>
                    </a:lnTo>
                    <a:lnTo>
                      <a:pt x="9" y="27"/>
                    </a:lnTo>
                    <a:lnTo>
                      <a:pt x="6" y="17"/>
                    </a:lnTo>
                    <a:lnTo>
                      <a:pt x="0" y="10"/>
                    </a:lnTo>
                    <a:lnTo>
                      <a:pt x="4" y="0"/>
                    </a:lnTo>
                    <a:lnTo>
                      <a:pt x="1" y="11"/>
                    </a:lnTo>
                    <a:lnTo>
                      <a:pt x="0" y="22"/>
                    </a:lnTo>
                    <a:lnTo>
                      <a:pt x="12" y="0"/>
                    </a:lnTo>
                  </a:path>
                </a:pathLst>
              </a:custGeom>
              <a:noFill/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10" name="Line 30"/>
              <p:cNvSpPr>
                <a:spLocks noChangeShapeType="1"/>
              </p:cNvSpPr>
              <p:nvPr/>
            </p:nvSpPr>
            <p:spPr bwMode="auto">
              <a:xfrm flipH="1">
                <a:off x="491" y="3268"/>
                <a:ext cx="9" cy="52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11" name="Line 31"/>
              <p:cNvSpPr>
                <a:spLocks noChangeShapeType="1"/>
              </p:cNvSpPr>
              <p:nvPr/>
            </p:nvSpPr>
            <p:spPr bwMode="auto">
              <a:xfrm flipH="1">
                <a:off x="488" y="3406"/>
                <a:ext cx="151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12" name="Line 32"/>
              <p:cNvSpPr>
                <a:spLocks noChangeShapeType="1"/>
              </p:cNvSpPr>
              <p:nvPr/>
            </p:nvSpPr>
            <p:spPr bwMode="auto">
              <a:xfrm>
                <a:off x="501" y="3352"/>
                <a:ext cx="0" cy="53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13" name="Arc 33"/>
              <p:cNvSpPr>
                <a:spLocks/>
              </p:cNvSpPr>
              <p:nvPr/>
            </p:nvSpPr>
            <p:spPr bwMode="auto">
              <a:xfrm rot="2700000">
                <a:off x="547" y="3348"/>
                <a:ext cx="66" cy="67"/>
              </a:xfrm>
              <a:custGeom>
                <a:avLst/>
                <a:gdLst>
                  <a:gd name="G0" fmla="+- 21600 0 0"/>
                  <a:gd name="G1" fmla="+- 21597 0 0"/>
                  <a:gd name="G2" fmla="+- 21600 0 0"/>
                  <a:gd name="T0" fmla="*/ 0 w 21600"/>
                  <a:gd name="T1" fmla="*/ 21597 h 21597"/>
                  <a:gd name="T2" fmla="*/ 21270 w 21600"/>
                  <a:gd name="T3" fmla="*/ 0 h 21597"/>
                  <a:gd name="T4" fmla="*/ 21600 w 21600"/>
                  <a:gd name="T5" fmla="*/ 21597 h 21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97" fill="none" extrusionOk="0">
                    <a:moveTo>
                      <a:pt x="0" y="21597"/>
                    </a:moveTo>
                    <a:cubicBezTo>
                      <a:pt x="0" y="9796"/>
                      <a:pt x="9470" y="179"/>
                      <a:pt x="21269" y="-1"/>
                    </a:cubicBezTo>
                  </a:path>
                  <a:path w="21600" h="21597" stroke="0" extrusionOk="0">
                    <a:moveTo>
                      <a:pt x="0" y="21597"/>
                    </a:moveTo>
                    <a:cubicBezTo>
                      <a:pt x="0" y="9796"/>
                      <a:pt x="9470" y="179"/>
                      <a:pt x="21269" y="-1"/>
                    </a:cubicBezTo>
                    <a:lnTo>
                      <a:pt x="21600" y="2159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14" name="Line 34"/>
              <p:cNvSpPr>
                <a:spLocks noChangeShapeType="1"/>
              </p:cNvSpPr>
              <p:nvPr/>
            </p:nvSpPr>
            <p:spPr bwMode="auto">
              <a:xfrm flipV="1">
                <a:off x="599" y="3333"/>
                <a:ext cx="242" cy="9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15" name="Line 35"/>
              <p:cNvSpPr>
                <a:spLocks noChangeShapeType="1"/>
              </p:cNvSpPr>
              <p:nvPr/>
            </p:nvSpPr>
            <p:spPr bwMode="auto">
              <a:xfrm>
                <a:off x="406" y="3317"/>
                <a:ext cx="226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16" name="Line 36"/>
              <p:cNvSpPr>
                <a:spLocks noChangeShapeType="1"/>
              </p:cNvSpPr>
              <p:nvPr/>
            </p:nvSpPr>
            <p:spPr bwMode="auto">
              <a:xfrm>
                <a:off x="504" y="3372"/>
                <a:ext cx="119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17" name="Line 37"/>
              <p:cNvSpPr>
                <a:spLocks noChangeShapeType="1"/>
              </p:cNvSpPr>
              <p:nvPr/>
            </p:nvSpPr>
            <p:spPr bwMode="auto">
              <a:xfrm flipV="1">
                <a:off x="407" y="3326"/>
                <a:ext cx="225" cy="1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18" name="Line 38"/>
              <p:cNvSpPr>
                <a:spLocks noChangeShapeType="1"/>
              </p:cNvSpPr>
              <p:nvPr/>
            </p:nvSpPr>
            <p:spPr bwMode="auto">
              <a:xfrm flipV="1">
                <a:off x="407" y="3339"/>
                <a:ext cx="225" cy="1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19" name="Line 39"/>
              <p:cNvSpPr>
                <a:spLocks noChangeShapeType="1"/>
              </p:cNvSpPr>
              <p:nvPr/>
            </p:nvSpPr>
            <p:spPr bwMode="auto">
              <a:xfrm>
                <a:off x="407" y="3358"/>
                <a:ext cx="225" cy="1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0" name="Line 40"/>
              <p:cNvSpPr>
                <a:spLocks noChangeShapeType="1"/>
              </p:cNvSpPr>
              <p:nvPr/>
            </p:nvSpPr>
            <p:spPr bwMode="auto">
              <a:xfrm>
                <a:off x="516" y="3388"/>
                <a:ext cx="119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1" name="Line 41"/>
              <p:cNvSpPr>
                <a:spLocks noChangeShapeType="1"/>
              </p:cNvSpPr>
              <p:nvPr/>
            </p:nvSpPr>
            <p:spPr bwMode="auto">
              <a:xfrm>
                <a:off x="524" y="3448"/>
                <a:ext cx="117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2" name="Line 42"/>
              <p:cNvSpPr>
                <a:spLocks noChangeShapeType="1"/>
              </p:cNvSpPr>
              <p:nvPr/>
            </p:nvSpPr>
            <p:spPr bwMode="auto">
              <a:xfrm>
                <a:off x="412" y="3283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3" name="Line 43"/>
              <p:cNvSpPr>
                <a:spLocks noChangeShapeType="1"/>
              </p:cNvSpPr>
              <p:nvPr/>
            </p:nvSpPr>
            <p:spPr bwMode="auto">
              <a:xfrm>
                <a:off x="412" y="3296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4" name="Line 44"/>
              <p:cNvSpPr>
                <a:spLocks noChangeShapeType="1"/>
              </p:cNvSpPr>
              <p:nvPr/>
            </p:nvSpPr>
            <p:spPr bwMode="auto">
              <a:xfrm>
                <a:off x="411" y="3304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5" name="Line 45"/>
              <p:cNvSpPr>
                <a:spLocks noChangeShapeType="1"/>
              </p:cNvSpPr>
              <p:nvPr/>
            </p:nvSpPr>
            <p:spPr bwMode="auto">
              <a:xfrm>
                <a:off x="857" y="3321"/>
                <a:ext cx="0" cy="47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6" name="Line 46"/>
              <p:cNvSpPr>
                <a:spLocks noChangeShapeType="1"/>
              </p:cNvSpPr>
              <p:nvPr/>
            </p:nvSpPr>
            <p:spPr bwMode="auto">
              <a:xfrm flipH="1">
                <a:off x="359" y="3399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7" name="Line 47"/>
              <p:cNvSpPr>
                <a:spLocks noChangeShapeType="1"/>
              </p:cNvSpPr>
              <p:nvPr/>
            </p:nvSpPr>
            <p:spPr bwMode="auto">
              <a:xfrm flipH="1">
                <a:off x="454" y="3417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8" name="Freeform 48"/>
              <p:cNvSpPr>
                <a:spLocks/>
              </p:cNvSpPr>
              <p:nvPr/>
            </p:nvSpPr>
            <p:spPr bwMode="auto">
              <a:xfrm>
                <a:off x="361" y="3556"/>
                <a:ext cx="93" cy="69"/>
              </a:xfrm>
              <a:custGeom>
                <a:avLst/>
                <a:gdLst/>
                <a:ahLst/>
                <a:cxnLst>
                  <a:cxn ang="0">
                    <a:pos x="92" y="31"/>
                  </a:cxn>
                  <a:cxn ang="0">
                    <a:pos x="87" y="37"/>
                  </a:cxn>
                  <a:cxn ang="0">
                    <a:pos x="82" y="44"/>
                  </a:cxn>
                  <a:cxn ang="0">
                    <a:pos x="76" y="49"/>
                  </a:cxn>
                  <a:cxn ang="0">
                    <a:pos x="68" y="53"/>
                  </a:cxn>
                  <a:cxn ang="0">
                    <a:pos x="62" y="58"/>
                  </a:cxn>
                  <a:cxn ang="0">
                    <a:pos x="55" y="62"/>
                  </a:cxn>
                  <a:cxn ang="0">
                    <a:pos x="48" y="65"/>
                  </a:cxn>
                  <a:cxn ang="0">
                    <a:pos x="38" y="68"/>
                  </a:cxn>
                  <a:cxn ang="0">
                    <a:pos x="32" y="63"/>
                  </a:cxn>
                  <a:cxn ang="0">
                    <a:pos x="25" y="66"/>
                  </a:cxn>
                  <a:cxn ang="0">
                    <a:pos x="18" y="63"/>
                  </a:cxn>
                  <a:cxn ang="0">
                    <a:pos x="12" y="58"/>
                  </a:cxn>
                  <a:cxn ang="0">
                    <a:pos x="6" y="50"/>
                  </a:cxn>
                  <a:cxn ang="0">
                    <a:pos x="2" y="42"/>
                  </a:cxn>
                  <a:cxn ang="0">
                    <a:pos x="1" y="31"/>
                  </a:cxn>
                  <a:cxn ang="0">
                    <a:pos x="2" y="19"/>
                  </a:cxn>
                  <a:cxn ang="0">
                    <a:pos x="0" y="10"/>
                  </a:cxn>
                  <a:cxn ang="0">
                    <a:pos x="2" y="0"/>
                  </a:cxn>
                  <a:cxn ang="0">
                    <a:pos x="7" y="3"/>
                  </a:cxn>
                  <a:cxn ang="0">
                    <a:pos x="92" y="31"/>
                  </a:cxn>
                </a:cxnLst>
                <a:rect l="0" t="0" r="r" b="b"/>
                <a:pathLst>
                  <a:path w="93" h="69">
                    <a:moveTo>
                      <a:pt x="92" y="31"/>
                    </a:moveTo>
                    <a:lnTo>
                      <a:pt x="87" y="37"/>
                    </a:lnTo>
                    <a:lnTo>
                      <a:pt x="82" y="44"/>
                    </a:lnTo>
                    <a:lnTo>
                      <a:pt x="76" y="49"/>
                    </a:lnTo>
                    <a:lnTo>
                      <a:pt x="68" y="53"/>
                    </a:lnTo>
                    <a:lnTo>
                      <a:pt x="62" y="58"/>
                    </a:lnTo>
                    <a:lnTo>
                      <a:pt x="55" y="62"/>
                    </a:lnTo>
                    <a:lnTo>
                      <a:pt x="48" y="65"/>
                    </a:lnTo>
                    <a:lnTo>
                      <a:pt x="38" y="68"/>
                    </a:lnTo>
                    <a:lnTo>
                      <a:pt x="32" y="63"/>
                    </a:lnTo>
                    <a:lnTo>
                      <a:pt x="25" y="66"/>
                    </a:lnTo>
                    <a:lnTo>
                      <a:pt x="18" y="63"/>
                    </a:lnTo>
                    <a:lnTo>
                      <a:pt x="12" y="58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1" y="31"/>
                    </a:lnTo>
                    <a:lnTo>
                      <a:pt x="2" y="19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7" y="3"/>
                    </a:lnTo>
                    <a:lnTo>
                      <a:pt x="92" y="31"/>
                    </a:lnTo>
                  </a:path>
                </a:pathLst>
              </a:custGeom>
              <a:noFill/>
              <a:ln w="12700" cap="rnd" cmpd="sng">
                <a:solidFill>
                  <a:srgbClr val="AD6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29" name="Freeform 49"/>
              <p:cNvSpPr>
                <a:spLocks/>
              </p:cNvSpPr>
              <p:nvPr/>
            </p:nvSpPr>
            <p:spPr bwMode="auto">
              <a:xfrm>
                <a:off x="478" y="3475"/>
                <a:ext cx="41" cy="17"/>
              </a:xfrm>
              <a:custGeom>
                <a:avLst/>
                <a:gdLst/>
                <a:ahLst/>
                <a:cxnLst>
                  <a:cxn ang="0">
                    <a:pos x="40" y="16"/>
                  </a:cxn>
                  <a:cxn ang="0">
                    <a:pos x="32" y="9"/>
                  </a:cxn>
                  <a:cxn ang="0">
                    <a:pos x="23" y="6"/>
                  </a:cxn>
                  <a:cxn ang="0">
                    <a:pos x="15" y="9"/>
                  </a:cxn>
                  <a:cxn ang="0">
                    <a:pos x="6" y="6"/>
                  </a:cxn>
                  <a:cxn ang="0">
                    <a:pos x="0" y="0"/>
                  </a:cxn>
                </a:cxnLst>
                <a:rect l="0" t="0" r="r" b="b"/>
                <a:pathLst>
                  <a:path w="41" h="17">
                    <a:moveTo>
                      <a:pt x="40" y="16"/>
                    </a:moveTo>
                    <a:lnTo>
                      <a:pt x="32" y="9"/>
                    </a:lnTo>
                    <a:lnTo>
                      <a:pt x="23" y="6"/>
                    </a:lnTo>
                    <a:lnTo>
                      <a:pt x="15" y="9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30" name="Line 50"/>
              <p:cNvSpPr>
                <a:spLocks noChangeShapeType="1"/>
              </p:cNvSpPr>
              <p:nvPr/>
            </p:nvSpPr>
            <p:spPr bwMode="auto">
              <a:xfrm flipH="1">
                <a:off x="446" y="3405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31" name="Line 51"/>
              <p:cNvSpPr>
                <a:spLocks noChangeShapeType="1"/>
              </p:cNvSpPr>
              <p:nvPr/>
            </p:nvSpPr>
            <p:spPr bwMode="auto">
              <a:xfrm flipH="1">
                <a:off x="440" y="3387"/>
                <a:ext cx="44" cy="164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32" name="Line 52"/>
              <p:cNvSpPr>
                <a:spLocks noChangeShapeType="1"/>
              </p:cNvSpPr>
              <p:nvPr/>
            </p:nvSpPr>
            <p:spPr bwMode="auto">
              <a:xfrm flipH="1">
                <a:off x="425" y="3387"/>
                <a:ext cx="44" cy="164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33" name="Line 53"/>
              <p:cNvSpPr>
                <a:spLocks noChangeShapeType="1"/>
              </p:cNvSpPr>
              <p:nvPr/>
            </p:nvSpPr>
            <p:spPr bwMode="auto">
              <a:xfrm flipH="1">
                <a:off x="417" y="3389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34" name="Line 54"/>
              <p:cNvSpPr>
                <a:spLocks noChangeShapeType="1"/>
              </p:cNvSpPr>
              <p:nvPr/>
            </p:nvSpPr>
            <p:spPr bwMode="auto">
              <a:xfrm flipH="1">
                <a:off x="405" y="3392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35" name="Line 55"/>
              <p:cNvSpPr>
                <a:spLocks noChangeShapeType="1"/>
              </p:cNvSpPr>
              <p:nvPr/>
            </p:nvSpPr>
            <p:spPr bwMode="auto">
              <a:xfrm flipH="1">
                <a:off x="397" y="3387"/>
                <a:ext cx="41" cy="164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36" name="Line 56"/>
              <p:cNvSpPr>
                <a:spLocks noChangeShapeType="1"/>
              </p:cNvSpPr>
              <p:nvPr/>
            </p:nvSpPr>
            <p:spPr bwMode="auto">
              <a:xfrm flipH="1">
                <a:off x="383" y="3389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37" name="Line 57"/>
              <p:cNvSpPr>
                <a:spLocks noChangeShapeType="1"/>
              </p:cNvSpPr>
              <p:nvPr/>
            </p:nvSpPr>
            <p:spPr bwMode="auto">
              <a:xfrm flipH="1">
                <a:off x="370" y="3389"/>
                <a:ext cx="43" cy="165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5338" name="Rectangle 58"/>
          <p:cNvSpPr>
            <a:spLocks noChangeArrowheads="1"/>
          </p:cNvSpPr>
          <p:nvPr/>
        </p:nvSpPr>
        <p:spPr bwMode="auto">
          <a:xfrm>
            <a:off x="5988050" y="4498975"/>
            <a:ext cx="1206500" cy="825500"/>
          </a:xfrm>
          <a:prstGeom prst="rect">
            <a:avLst/>
          </a:prstGeom>
          <a:solidFill>
            <a:srgbClr val="FC0000"/>
          </a:solidFill>
          <a:ln w="12700">
            <a:solidFill>
              <a:srgbClr val="F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9" name="Line 59"/>
          <p:cNvSpPr>
            <a:spLocks noChangeShapeType="1"/>
          </p:cNvSpPr>
          <p:nvPr/>
        </p:nvSpPr>
        <p:spPr bwMode="auto">
          <a:xfrm>
            <a:off x="5149850" y="5330825"/>
            <a:ext cx="29591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0" name="AutoShape 60"/>
          <p:cNvSpPr>
            <a:spLocks noChangeArrowheads="1"/>
          </p:cNvSpPr>
          <p:nvPr/>
        </p:nvSpPr>
        <p:spPr bwMode="auto">
          <a:xfrm>
            <a:off x="6483350" y="4803775"/>
            <a:ext cx="101600" cy="63500"/>
          </a:xfrm>
          <a:prstGeom prst="homePlate">
            <a:avLst>
              <a:gd name="adj" fmla="val 53333"/>
            </a:avLst>
          </a:prstGeom>
          <a:solidFill>
            <a:srgbClr val="4D4D4D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1" name="Line 61"/>
          <p:cNvSpPr>
            <a:spLocks noChangeShapeType="1"/>
          </p:cNvSpPr>
          <p:nvPr/>
        </p:nvSpPr>
        <p:spPr bwMode="auto">
          <a:xfrm>
            <a:off x="7435850" y="4949825"/>
            <a:ext cx="3683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2" name="Rectangle 62"/>
          <p:cNvSpPr>
            <a:spLocks noChangeArrowheads="1"/>
          </p:cNvSpPr>
          <p:nvPr/>
        </p:nvSpPr>
        <p:spPr bwMode="auto">
          <a:xfrm>
            <a:off x="7415213" y="4622800"/>
            <a:ext cx="4206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V </a:t>
            </a:r>
          </a:p>
        </p:txBody>
      </p:sp>
      <p:sp>
        <p:nvSpPr>
          <p:cNvPr id="225343" name="Rectangle 63"/>
          <p:cNvSpPr>
            <a:spLocks noChangeArrowheads="1"/>
          </p:cNvSpPr>
          <p:nvPr/>
        </p:nvSpPr>
        <p:spPr bwMode="auto">
          <a:xfrm>
            <a:off x="2463800" y="5461000"/>
            <a:ext cx="7620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initial</a:t>
            </a:r>
          </a:p>
        </p:txBody>
      </p:sp>
      <p:sp>
        <p:nvSpPr>
          <p:cNvPr id="225344" name="Rectangle 64"/>
          <p:cNvSpPr>
            <a:spLocks noChangeArrowheads="1"/>
          </p:cNvSpPr>
          <p:nvPr/>
        </p:nvSpPr>
        <p:spPr bwMode="auto">
          <a:xfrm>
            <a:off x="6196013" y="5461000"/>
            <a:ext cx="6477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final</a:t>
            </a:r>
          </a:p>
        </p:txBody>
      </p:sp>
      <p:sp>
        <p:nvSpPr>
          <p:cNvPr id="225345" name="Line 65"/>
          <p:cNvSpPr>
            <a:spLocks noChangeShapeType="1"/>
          </p:cNvSpPr>
          <p:nvPr/>
        </p:nvSpPr>
        <p:spPr bwMode="auto">
          <a:xfrm>
            <a:off x="7359650" y="4035425"/>
            <a:ext cx="8255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6" name="Rectangle 66"/>
          <p:cNvSpPr>
            <a:spLocks noChangeArrowheads="1"/>
          </p:cNvSpPr>
          <p:nvPr/>
        </p:nvSpPr>
        <p:spPr bwMode="auto">
          <a:xfrm>
            <a:off x="8177213" y="386080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225347" name="Rectangle 67"/>
          <p:cNvSpPr>
            <a:spLocks noChangeArrowheads="1"/>
          </p:cNvSpPr>
          <p:nvPr/>
        </p:nvSpPr>
        <p:spPr bwMode="auto">
          <a:xfrm>
            <a:off x="517525" y="6553200"/>
            <a:ext cx="203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200"/>
              <a:t>Contoh 1: Tumbukan Inelastik 1-D …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413750" cy="1395412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z="2000" dirty="0" err="1"/>
              <a:t>Tinjau</a:t>
            </a:r>
            <a:r>
              <a:rPr lang="en-US" sz="2000" dirty="0"/>
              <a:t> </a:t>
            </a:r>
            <a:r>
              <a:rPr lang="en-US" sz="2000" dirty="0" err="1"/>
              <a:t>energi</a:t>
            </a:r>
            <a:r>
              <a:rPr lang="en-US" sz="2000" dirty="0"/>
              <a:t> </a:t>
            </a:r>
            <a:r>
              <a:rPr lang="en-US" sz="2000" dirty="0" err="1"/>
              <a:t>kinetik</a:t>
            </a:r>
            <a:r>
              <a:rPr lang="en-US" sz="2000" dirty="0"/>
              <a:t> </a:t>
            </a: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sesudah</a:t>
            </a:r>
            <a:r>
              <a:rPr lang="en-US" sz="2000" dirty="0"/>
              <a:t> </a:t>
            </a:r>
            <a:r>
              <a:rPr lang="en-US" sz="2000" dirty="0" err="1"/>
              <a:t>tumbukan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>
                <a:solidFill>
                  <a:srgbClr val="0000FF"/>
                </a:solidFill>
              </a:rPr>
              <a:t>Sebelum</a:t>
            </a:r>
            <a:r>
              <a:rPr lang="en-US" sz="2000" dirty="0">
                <a:solidFill>
                  <a:srgbClr val="0000FF"/>
                </a:solidFill>
              </a:rPr>
              <a:t>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err="1">
                <a:solidFill>
                  <a:srgbClr val="0000FF"/>
                </a:solidFill>
              </a:rPr>
              <a:t>Sesudah</a:t>
            </a:r>
            <a:r>
              <a:rPr lang="en-US" sz="2000" dirty="0">
                <a:solidFill>
                  <a:srgbClr val="0000FF"/>
                </a:solidFill>
              </a:rPr>
              <a:t>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err="1">
                <a:solidFill>
                  <a:srgbClr val="0000FF"/>
                </a:solidFill>
              </a:rPr>
              <a:t>Sehingga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</a:p>
        </p:txBody>
      </p:sp>
      <p:graphicFrame>
        <p:nvGraphicFramePr>
          <p:cNvPr id="226310" name="Object 6"/>
          <p:cNvGraphicFramePr>
            <a:graphicFrameLocks/>
          </p:cNvGraphicFramePr>
          <p:nvPr/>
        </p:nvGraphicFramePr>
        <p:xfrm>
          <a:off x="1403350" y="2420938"/>
          <a:ext cx="6945313" cy="1112837"/>
        </p:xfrm>
        <a:graphic>
          <a:graphicData uri="http://schemas.openxmlformats.org/presentationml/2006/ole">
            <p:oleObj spid="_x0000_s226310" name="Equation" r:id="rId3" imgW="6953040" imgH="1120680" progId="Equation.3">
              <p:embed/>
            </p:oleObj>
          </a:graphicData>
        </a:graphic>
      </p:graphicFrame>
      <p:graphicFrame>
        <p:nvGraphicFramePr>
          <p:cNvPr id="226311" name="Object 7"/>
          <p:cNvGraphicFramePr>
            <a:graphicFrameLocks/>
          </p:cNvGraphicFramePr>
          <p:nvPr/>
        </p:nvGraphicFramePr>
        <p:xfrm>
          <a:off x="2484438" y="3357563"/>
          <a:ext cx="2960687" cy="830262"/>
        </p:xfrm>
        <a:graphic>
          <a:graphicData uri="http://schemas.openxmlformats.org/presentationml/2006/ole">
            <p:oleObj spid="_x0000_s226311" name="Equation" r:id="rId4" imgW="2968560" imgH="838080" progId="Equation.3">
              <p:embed/>
            </p:oleObj>
          </a:graphicData>
        </a:graphic>
      </p:graphicFrame>
      <p:graphicFrame>
        <p:nvGraphicFramePr>
          <p:cNvPr id="226312" name="Object 8"/>
          <p:cNvGraphicFramePr>
            <a:graphicFrameLocks/>
          </p:cNvGraphicFramePr>
          <p:nvPr/>
        </p:nvGraphicFramePr>
        <p:xfrm>
          <a:off x="2484438" y="4221163"/>
          <a:ext cx="2797175" cy="698500"/>
        </p:xfrm>
        <a:graphic>
          <a:graphicData uri="http://schemas.openxmlformats.org/presentationml/2006/ole">
            <p:oleObj spid="_x0000_s226312" name="Equation" r:id="rId5" imgW="2804760" imgH="706320" progId="Equation.3">
              <p:embed/>
            </p:oleObj>
          </a:graphicData>
        </a:graphic>
      </p:graphicFrame>
      <p:sp>
        <p:nvSpPr>
          <p:cNvPr id="226313" name="Rectangle 9"/>
          <p:cNvSpPr>
            <a:spLocks noChangeArrowheads="1"/>
          </p:cNvSpPr>
          <p:nvPr/>
        </p:nvSpPr>
        <p:spPr bwMode="auto">
          <a:xfrm>
            <a:off x="827088" y="5229225"/>
            <a:ext cx="7245350" cy="666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Energi kinetik tidak konservatif!</a:t>
            </a:r>
            <a:r>
              <a:rPr lang="en-US" sz="1800"/>
              <a:t>   (gesekan menghentikan peluru),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/>
              <a:t>tetapi </a:t>
            </a:r>
            <a:r>
              <a:rPr lang="en-US" sz="1800">
                <a:solidFill>
                  <a:srgbClr val="0000FF"/>
                </a:solidFill>
              </a:rPr>
              <a:t>momentum kekal.</a:t>
            </a:r>
          </a:p>
        </p:txBody>
      </p:sp>
      <p:sp>
        <p:nvSpPr>
          <p:cNvPr id="226314" name="AutoShape 10"/>
          <p:cNvSpPr>
            <a:spLocks noChangeArrowheads="1"/>
          </p:cNvSpPr>
          <p:nvPr/>
        </p:nvSpPr>
        <p:spPr bwMode="auto">
          <a:xfrm>
            <a:off x="2339975" y="4076700"/>
            <a:ext cx="2273300" cy="977900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8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15" name="Rectangle 11"/>
          <p:cNvSpPr>
            <a:spLocks noChangeArrowheads="1"/>
          </p:cNvSpPr>
          <p:nvPr/>
        </p:nvSpPr>
        <p:spPr bwMode="auto">
          <a:xfrm>
            <a:off x="517525" y="6553200"/>
            <a:ext cx="2254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200"/>
              <a:t>Contoh 2: Tumbukan Inelastik 1-D</a:t>
            </a:r>
          </a:p>
        </p:txBody>
      </p:sp>
      <p:graphicFrame>
        <p:nvGraphicFramePr>
          <p:cNvPr id="227333" name="Object 5"/>
          <p:cNvGraphicFramePr>
            <a:graphicFrameLocks/>
          </p:cNvGraphicFramePr>
          <p:nvPr/>
        </p:nvGraphicFramePr>
        <p:xfrm>
          <a:off x="1071563" y="1905000"/>
          <a:ext cx="3462337" cy="1270000"/>
        </p:xfrm>
        <a:graphic>
          <a:graphicData uri="http://schemas.openxmlformats.org/presentationml/2006/ole">
            <p:oleObj spid="_x0000_s227333" name="Clip" r:id="rId3" imgW="7456320" imgH="2743200" progId="">
              <p:embed/>
            </p:oleObj>
          </a:graphicData>
        </a:graphic>
      </p:graphicFrame>
      <p:graphicFrame>
        <p:nvGraphicFramePr>
          <p:cNvPr id="227334" name="Object 6"/>
          <p:cNvGraphicFramePr>
            <a:graphicFrameLocks/>
          </p:cNvGraphicFramePr>
          <p:nvPr/>
        </p:nvGraphicFramePr>
        <p:xfrm>
          <a:off x="5376863" y="2533650"/>
          <a:ext cx="871537" cy="682625"/>
        </p:xfrm>
        <a:graphic>
          <a:graphicData uri="http://schemas.openxmlformats.org/presentationml/2006/ole">
            <p:oleObj spid="_x0000_s227334" name="Clip" r:id="rId4" imgW="5246640" imgH="4114800" progId="">
              <p:embed/>
            </p:oleObj>
          </a:graphicData>
        </a:graphic>
      </p:graphicFrame>
      <p:sp>
        <p:nvSpPr>
          <p:cNvPr id="227335" name="Line 7"/>
          <p:cNvSpPr>
            <a:spLocks noChangeShapeType="1"/>
          </p:cNvSpPr>
          <p:nvPr/>
        </p:nvSpPr>
        <p:spPr bwMode="auto">
          <a:xfrm>
            <a:off x="730250" y="3219450"/>
            <a:ext cx="6673850" cy="0"/>
          </a:xfrm>
          <a:prstGeom prst="line">
            <a:avLst/>
          </a:prstGeom>
          <a:noFill/>
          <a:ln w="12700">
            <a:solidFill>
              <a:srgbClr val="008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7336" name="Object 8"/>
          <p:cNvGraphicFramePr>
            <a:graphicFrameLocks/>
          </p:cNvGraphicFramePr>
          <p:nvPr/>
        </p:nvGraphicFramePr>
        <p:xfrm>
          <a:off x="2652713" y="4152900"/>
          <a:ext cx="3462337" cy="1270000"/>
        </p:xfrm>
        <a:graphic>
          <a:graphicData uri="http://schemas.openxmlformats.org/presentationml/2006/ole">
            <p:oleObj spid="_x0000_s227336" name="Clip" r:id="rId5" imgW="7456320" imgH="2743200" progId="">
              <p:embed/>
            </p:oleObj>
          </a:graphicData>
        </a:graphic>
      </p:graphicFrame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2387600" y="1541463"/>
            <a:ext cx="4476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M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5586413" y="2112963"/>
            <a:ext cx="4476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m</a:t>
            </a:r>
          </a:p>
        </p:txBody>
      </p:sp>
      <p:sp>
        <p:nvSpPr>
          <p:cNvPr id="227339" name="Rectangle 11"/>
          <p:cNvSpPr>
            <a:spLocks noChangeArrowheads="1"/>
          </p:cNvSpPr>
          <p:nvPr/>
        </p:nvSpPr>
        <p:spPr bwMode="auto">
          <a:xfrm>
            <a:off x="5910263" y="3959225"/>
            <a:ext cx="8905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M + m</a:t>
            </a:r>
          </a:p>
        </p:txBody>
      </p:sp>
      <p:sp>
        <p:nvSpPr>
          <p:cNvPr id="227340" name="Rectangle 12"/>
          <p:cNvSpPr>
            <a:spLocks noChangeArrowheads="1"/>
          </p:cNvSpPr>
          <p:nvPr/>
        </p:nvSpPr>
        <p:spPr bwMode="auto">
          <a:xfrm>
            <a:off x="2101850" y="3292475"/>
            <a:ext cx="6556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</a:p>
        </p:txBody>
      </p:sp>
      <p:sp>
        <p:nvSpPr>
          <p:cNvPr id="227341" name="Rectangle 13"/>
          <p:cNvSpPr>
            <a:spLocks noChangeArrowheads="1"/>
          </p:cNvSpPr>
          <p:nvPr/>
        </p:nvSpPr>
        <p:spPr bwMode="auto">
          <a:xfrm>
            <a:off x="5567363" y="3254375"/>
            <a:ext cx="8429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v = 0</a:t>
            </a:r>
          </a:p>
        </p:txBody>
      </p:sp>
      <p:sp>
        <p:nvSpPr>
          <p:cNvPr id="227342" name="Line 14"/>
          <p:cNvSpPr>
            <a:spLocks noChangeShapeType="1"/>
          </p:cNvSpPr>
          <p:nvPr/>
        </p:nvSpPr>
        <p:spPr bwMode="auto">
          <a:xfrm>
            <a:off x="4756150" y="5848350"/>
            <a:ext cx="17653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43" name="Rectangle 15"/>
          <p:cNvSpPr>
            <a:spLocks noChangeArrowheads="1"/>
          </p:cNvSpPr>
          <p:nvPr/>
        </p:nvSpPr>
        <p:spPr bwMode="auto">
          <a:xfrm>
            <a:off x="3873500" y="5711825"/>
            <a:ext cx="8429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 i="1">
                <a:solidFill>
                  <a:schemeClr val="tx2"/>
                </a:solidFill>
              </a:rPr>
              <a:t> = ?</a:t>
            </a:r>
          </a:p>
        </p:txBody>
      </p:sp>
      <p:grpSp>
        <p:nvGrpSpPr>
          <p:cNvPr id="227344" name="Group 16"/>
          <p:cNvGrpSpPr>
            <a:grpSpLocks/>
          </p:cNvGrpSpPr>
          <p:nvPr/>
        </p:nvGrpSpPr>
        <p:grpSpPr bwMode="auto">
          <a:xfrm>
            <a:off x="6061075" y="4776788"/>
            <a:ext cx="682625" cy="682625"/>
            <a:chOff x="3818" y="3009"/>
            <a:chExt cx="430" cy="430"/>
          </a:xfrm>
        </p:grpSpPr>
        <p:grpSp>
          <p:nvGrpSpPr>
            <p:cNvPr id="227345" name="Group 17"/>
            <p:cNvGrpSpPr>
              <a:grpSpLocks/>
            </p:cNvGrpSpPr>
            <p:nvPr/>
          </p:nvGrpSpPr>
          <p:grpSpPr bwMode="auto">
            <a:xfrm>
              <a:off x="3854" y="3347"/>
              <a:ext cx="50" cy="88"/>
              <a:chOff x="3854" y="3347"/>
              <a:chExt cx="50" cy="88"/>
            </a:xfrm>
          </p:grpSpPr>
          <p:sp>
            <p:nvSpPr>
              <p:cNvPr id="227346" name="AutoShape 18"/>
              <p:cNvSpPr>
                <a:spLocks noChangeArrowheads="1"/>
              </p:cNvSpPr>
              <p:nvPr/>
            </p:nvSpPr>
            <p:spPr bwMode="auto">
              <a:xfrm rot="20520000">
                <a:off x="3854" y="3347"/>
                <a:ext cx="50" cy="88"/>
              </a:xfrm>
              <a:prstGeom prst="octagon">
                <a:avLst>
                  <a:gd name="adj" fmla="val 29282"/>
                </a:avLst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47" name="Line 19"/>
              <p:cNvSpPr>
                <a:spLocks noChangeShapeType="1"/>
              </p:cNvSpPr>
              <p:nvPr/>
            </p:nvSpPr>
            <p:spPr bwMode="auto">
              <a:xfrm>
                <a:off x="3865" y="3373"/>
                <a:ext cx="6" cy="36"/>
              </a:xfrm>
              <a:prstGeom prst="line">
                <a:avLst/>
              </a:prstGeom>
              <a:noFill/>
              <a:ln w="12700">
                <a:solidFill>
                  <a:srgbClr val="6767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48" name="Line 20"/>
              <p:cNvSpPr>
                <a:spLocks noChangeShapeType="1"/>
              </p:cNvSpPr>
              <p:nvPr/>
            </p:nvSpPr>
            <p:spPr bwMode="auto">
              <a:xfrm>
                <a:off x="3881" y="3370"/>
                <a:ext cx="7" cy="40"/>
              </a:xfrm>
              <a:prstGeom prst="line">
                <a:avLst/>
              </a:prstGeom>
              <a:noFill/>
              <a:ln w="12700">
                <a:solidFill>
                  <a:srgbClr val="67676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7349" name="Freeform 21"/>
            <p:cNvSpPr>
              <a:spLocks/>
            </p:cNvSpPr>
            <p:nvPr/>
          </p:nvSpPr>
          <p:spPr bwMode="auto">
            <a:xfrm>
              <a:off x="3822" y="3049"/>
              <a:ext cx="49" cy="31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4" y="6"/>
                </a:cxn>
                <a:cxn ang="0">
                  <a:pos x="40" y="12"/>
                </a:cxn>
                <a:cxn ang="0">
                  <a:pos x="35" y="18"/>
                </a:cxn>
                <a:cxn ang="0">
                  <a:pos x="31" y="24"/>
                </a:cxn>
                <a:cxn ang="0">
                  <a:pos x="27" y="30"/>
                </a:cxn>
                <a:cxn ang="0">
                  <a:pos x="25" y="36"/>
                </a:cxn>
                <a:cxn ang="0">
                  <a:pos x="25" y="42"/>
                </a:cxn>
                <a:cxn ang="0">
                  <a:pos x="23" y="48"/>
                </a:cxn>
                <a:cxn ang="0">
                  <a:pos x="23" y="54"/>
                </a:cxn>
                <a:cxn ang="0">
                  <a:pos x="23" y="60"/>
                </a:cxn>
                <a:cxn ang="0">
                  <a:pos x="23" y="66"/>
                </a:cxn>
                <a:cxn ang="0">
                  <a:pos x="21" y="72"/>
                </a:cxn>
                <a:cxn ang="0">
                  <a:pos x="21" y="78"/>
                </a:cxn>
                <a:cxn ang="0">
                  <a:pos x="21" y="84"/>
                </a:cxn>
                <a:cxn ang="0">
                  <a:pos x="23" y="90"/>
                </a:cxn>
                <a:cxn ang="0">
                  <a:pos x="23" y="96"/>
                </a:cxn>
                <a:cxn ang="0">
                  <a:pos x="23" y="102"/>
                </a:cxn>
                <a:cxn ang="0">
                  <a:pos x="23" y="108"/>
                </a:cxn>
                <a:cxn ang="0">
                  <a:pos x="23" y="114"/>
                </a:cxn>
                <a:cxn ang="0">
                  <a:pos x="23" y="120"/>
                </a:cxn>
                <a:cxn ang="0">
                  <a:pos x="25" y="126"/>
                </a:cxn>
                <a:cxn ang="0">
                  <a:pos x="27" y="132"/>
                </a:cxn>
                <a:cxn ang="0">
                  <a:pos x="27" y="138"/>
                </a:cxn>
                <a:cxn ang="0">
                  <a:pos x="27" y="144"/>
                </a:cxn>
                <a:cxn ang="0">
                  <a:pos x="27" y="150"/>
                </a:cxn>
                <a:cxn ang="0">
                  <a:pos x="27" y="156"/>
                </a:cxn>
                <a:cxn ang="0">
                  <a:pos x="27" y="162"/>
                </a:cxn>
                <a:cxn ang="0">
                  <a:pos x="27" y="168"/>
                </a:cxn>
                <a:cxn ang="0">
                  <a:pos x="27" y="174"/>
                </a:cxn>
                <a:cxn ang="0">
                  <a:pos x="29" y="180"/>
                </a:cxn>
                <a:cxn ang="0">
                  <a:pos x="29" y="186"/>
                </a:cxn>
                <a:cxn ang="0">
                  <a:pos x="31" y="192"/>
                </a:cxn>
                <a:cxn ang="0">
                  <a:pos x="33" y="198"/>
                </a:cxn>
                <a:cxn ang="0">
                  <a:pos x="33" y="204"/>
                </a:cxn>
                <a:cxn ang="0">
                  <a:pos x="33" y="210"/>
                </a:cxn>
                <a:cxn ang="0">
                  <a:pos x="31" y="218"/>
                </a:cxn>
                <a:cxn ang="0">
                  <a:pos x="29" y="224"/>
                </a:cxn>
                <a:cxn ang="0">
                  <a:pos x="27" y="230"/>
                </a:cxn>
                <a:cxn ang="0">
                  <a:pos x="27" y="236"/>
                </a:cxn>
                <a:cxn ang="0">
                  <a:pos x="27" y="242"/>
                </a:cxn>
                <a:cxn ang="0">
                  <a:pos x="25" y="248"/>
                </a:cxn>
                <a:cxn ang="0">
                  <a:pos x="23" y="254"/>
                </a:cxn>
                <a:cxn ang="0">
                  <a:pos x="21" y="260"/>
                </a:cxn>
                <a:cxn ang="0">
                  <a:pos x="19" y="266"/>
                </a:cxn>
                <a:cxn ang="0">
                  <a:pos x="17" y="272"/>
                </a:cxn>
                <a:cxn ang="0">
                  <a:pos x="13" y="278"/>
                </a:cxn>
                <a:cxn ang="0">
                  <a:pos x="10" y="284"/>
                </a:cxn>
                <a:cxn ang="0">
                  <a:pos x="4" y="290"/>
                </a:cxn>
                <a:cxn ang="0">
                  <a:pos x="2" y="296"/>
                </a:cxn>
                <a:cxn ang="0">
                  <a:pos x="0" y="302"/>
                </a:cxn>
                <a:cxn ang="0">
                  <a:pos x="0" y="308"/>
                </a:cxn>
                <a:cxn ang="0">
                  <a:pos x="2" y="314"/>
                </a:cxn>
                <a:cxn ang="0">
                  <a:pos x="8" y="316"/>
                </a:cxn>
                <a:cxn ang="0">
                  <a:pos x="15" y="318"/>
                </a:cxn>
                <a:cxn ang="0">
                  <a:pos x="21" y="318"/>
                </a:cxn>
                <a:cxn ang="0">
                  <a:pos x="27" y="316"/>
                </a:cxn>
                <a:cxn ang="0">
                  <a:pos x="33" y="314"/>
                </a:cxn>
                <a:cxn ang="0">
                  <a:pos x="42" y="316"/>
                </a:cxn>
                <a:cxn ang="0">
                  <a:pos x="48" y="316"/>
                </a:cxn>
              </a:cxnLst>
              <a:rect l="0" t="0" r="r" b="b"/>
              <a:pathLst>
                <a:path w="49" h="319">
                  <a:moveTo>
                    <a:pt x="46" y="0"/>
                  </a:moveTo>
                  <a:lnTo>
                    <a:pt x="44" y="6"/>
                  </a:lnTo>
                  <a:lnTo>
                    <a:pt x="40" y="12"/>
                  </a:lnTo>
                  <a:lnTo>
                    <a:pt x="35" y="18"/>
                  </a:lnTo>
                  <a:lnTo>
                    <a:pt x="31" y="24"/>
                  </a:lnTo>
                  <a:lnTo>
                    <a:pt x="27" y="30"/>
                  </a:lnTo>
                  <a:lnTo>
                    <a:pt x="25" y="36"/>
                  </a:lnTo>
                  <a:lnTo>
                    <a:pt x="25" y="42"/>
                  </a:lnTo>
                  <a:lnTo>
                    <a:pt x="23" y="48"/>
                  </a:lnTo>
                  <a:lnTo>
                    <a:pt x="23" y="54"/>
                  </a:lnTo>
                  <a:lnTo>
                    <a:pt x="23" y="60"/>
                  </a:lnTo>
                  <a:lnTo>
                    <a:pt x="23" y="66"/>
                  </a:lnTo>
                  <a:lnTo>
                    <a:pt x="21" y="72"/>
                  </a:lnTo>
                  <a:lnTo>
                    <a:pt x="21" y="78"/>
                  </a:lnTo>
                  <a:lnTo>
                    <a:pt x="21" y="84"/>
                  </a:lnTo>
                  <a:lnTo>
                    <a:pt x="23" y="90"/>
                  </a:lnTo>
                  <a:lnTo>
                    <a:pt x="23" y="96"/>
                  </a:lnTo>
                  <a:lnTo>
                    <a:pt x="23" y="102"/>
                  </a:lnTo>
                  <a:lnTo>
                    <a:pt x="23" y="108"/>
                  </a:lnTo>
                  <a:lnTo>
                    <a:pt x="23" y="114"/>
                  </a:lnTo>
                  <a:lnTo>
                    <a:pt x="23" y="120"/>
                  </a:lnTo>
                  <a:lnTo>
                    <a:pt x="25" y="126"/>
                  </a:lnTo>
                  <a:lnTo>
                    <a:pt x="27" y="132"/>
                  </a:lnTo>
                  <a:lnTo>
                    <a:pt x="27" y="138"/>
                  </a:lnTo>
                  <a:lnTo>
                    <a:pt x="27" y="144"/>
                  </a:lnTo>
                  <a:lnTo>
                    <a:pt x="27" y="150"/>
                  </a:lnTo>
                  <a:lnTo>
                    <a:pt x="27" y="156"/>
                  </a:lnTo>
                  <a:lnTo>
                    <a:pt x="27" y="162"/>
                  </a:lnTo>
                  <a:lnTo>
                    <a:pt x="27" y="168"/>
                  </a:lnTo>
                  <a:lnTo>
                    <a:pt x="27" y="174"/>
                  </a:lnTo>
                  <a:lnTo>
                    <a:pt x="29" y="180"/>
                  </a:lnTo>
                  <a:lnTo>
                    <a:pt x="29" y="186"/>
                  </a:lnTo>
                  <a:lnTo>
                    <a:pt x="31" y="192"/>
                  </a:lnTo>
                  <a:lnTo>
                    <a:pt x="33" y="198"/>
                  </a:lnTo>
                  <a:lnTo>
                    <a:pt x="33" y="204"/>
                  </a:lnTo>
                  <a:lnTo>
                    <a:pt x="33" y="210"/>
                  </a:lnTo>
                  <a:lnTo>
                    <a:pt x="31" y="218"/>
                  </a:lnTo>
                  <a:lnTo>
                    <a:pt x="29" y="224"/>
                  </a:lnTo>
                  <a:lnTo>
                    <a:pt x="27" y="230"/>
                  </a:lnTo>
                  <a:lnTo>
                    <a:pt x="27" y="236"/>
                  </a:lnTo>
                  <a:lnTo>
                    <a:pt x="27" y="242"/>
                  </a:lnTo>
                  <a:lnTo>
                    <a:pt x="25" y="248"/>
                  </a:lnTo>
                  <a:lnTo>
                    <a:pt x="23" y="254"/>
                  </a:lnTo>
                  <a:lnTo>
                    <a:pt x="21" y="260"/>
                  </a:lnTo>
                  <a:lnTo>
                    <a:pt x="19" y="266"/>
                  </a:lnTo>
                  <a:lnTo>
                    <a:pt x="17" y="272"/>
                  </a:lnTo>
                  <a:lnTo>
                    <a:pt x="13" y="278"/>
                  </a:lnTo>
                  <a:lnTo>
                    <a:pt x="10" y="284"/>
                  </a:lnTo>
                  <a:lnTo>
                    <a:pt x="4" y="290"/>
                  </a:lnTo>
                  <a:lnTo>
                    <a:pt x="2" y="296"/>
                  </a:lnTo>
                  <a:lnTo>
                    <a:pt x="0" y="302"/>
                  </a:lnTo>
                  <a:lnTo>
                    <a:pt x="0" y="308"/>
                  </a:lnTo>
                  <a:lnTo>
                    <a:pt x="2" y="314"/>
                  </a:lnTo>
                  <a:lnTo>
                    <a:pt x="8" y="316"/>
                  </a:lnTo>
                  <a:lnTo>
                    <a:pt x="15" y="318"/>
                  </a:lnTo>
                  <a:lnTo>
                    <a:pt x="21" y="318"/>
                  </a:lnTo>
                  <a:lnTo>
                    <a:pt x="27" y="316"/>
                  </a:lnTo>
                  <a:lnTo>
                    <a:pt x="33" y="314"/>
                  </a:lnTo>
                  <a:lnTo>
                    <a:pt x="42" y="316"/>
                  </a:lnTo>
                  <a:lnTo>
                    <a:pt x="48" y="316"/>
                  </a:lnTo>
                </a:path>
              </a:pathLst>
            </a:custGeom>
            <a:noFill/>
            <a:ln w="12700" cap="rnd" cmpd="sng">
              <a:solidFill>
                <a:srgbClr val="FE9B0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7350" name="Group 22"/>
            <p:cNvGrpSpPr>
              <a:grpSpLocks/>
            </p:cNvGrpSpPr>
            <p:nvPr/>
          </p:nvGrpSpPr>
          <p:grpSpPr bwMode="auto">
            <a:xfrm>
              <a:off x="3868" y="3009"/>
              <a:ext cx="380" cy="430"/>
              <a:chOff x="3868" y="3009"/>
              <a:chExt cx="380" cy="430"/>
            </a:xfrm>
          </p:grpSpPr>
          <p:graphicFrame>
            <p:nvGraphicFramePr>
              <p:cNvPr id="227351" name="Object 23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3868" y="3009"/>
              <a:ext cx="380" cy="430"/>
            </p:xfrm>
            <a:graphic>
              <a:graphicData uri="http://schemas.openxmlformats.org/presentationml/2006/ole">
                <p:oleObj spid="_x0000_s227351" name="Clip" r:id="rId6" imgW="5246640" imgH="4114800" progId="">
                  <p:embed/>
                </p:oleObj>
              </a:graphicData>
            </a:graphic>
          </p:graphicFrame>
          <p:sp>
            <p:nvSpPr>
              <p:cNvPr id="227352" name="Freeform 24"/>
              <p:cNvSpPr>
                <a:spLocks/>
              </p:cNvSpPr>
              <p:nvPr/>
            </p:nvSpPr>
            <p:spPr bwMode="auto">
              <a:xfrm>
                <a:off x="4013" y="3078"/>
                <a:ext cx="25" cy="88"/>
              </a:xfrm>
              <a:custGeom>
                <a:avLst/>
                <a:gdLst/>
                <a:ahLst/>
                <a:cxnLst>
                  <a:cxn ang="0">
                    <a:pos x="1" y="87"/>
                  </a:cxn>
                  <a:cxn ang="0">
                    <a:pos x="16" y="67"/>
                  </a:cxn>
                  <a:cxn ang="0">
                    <a:pos x="0" y="52"/>
                  </a:cxn>
                  <a:cxn ang="0">
                    <a:pos x="18" y="42"/>
                  </a:cxn>
                  <a:cxn ang="0">
                    <a:pos x="24" y="30"/>
                  </a:cxn>
                  <a:cxn ang="0">
                    <a:pos x="7" y="22"/>
                  </a:cxn>
                  <a:cxn ang="0">
                    <a:pos x="16" y="9"/>
                  </a:cxn>
                  <a:cxn ang="0">
                    <a:pos x="12" y="0"/>
                  </a:cxn>
                </a:cxnLst>
                <a:rect l="0" t="0" r="r" b="b"/>
                <a:pathLst>
                  <a:path w="25" h="88">
                    <a:moveTo>
                      <a:pt x="1" y="87"/>
                    </a:moveTo>
                    <a:lnTo>
                      <a:pt x="16" y="67"/>
                    </a:lnTo>
                    <a:lnTo>
                      <a:pt x="0" y="52"/>
                    </a:lnTo>
                    <a:lnTo>
                      <a:pt x="18" y="42"/>
                    </a:lnTo>
                    <a:lnTo>
                      <a:pt x="24" y="30"/>
                    </a:lnTo>
                    <a:lnTo>
                      <a:pt x="7" y="22"/>
                    </a:lnTo>
                    <a:lnTo>
                      <a:pt x="16" y="9"/>
                    </a:lnTo>
                    <a:lnTo>
                      <a:pt x="12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353" name="Freeform 25"/>
              <p:cNvSpPr>
                <a:spLocks/>
              </p:cNvSpPr>
              <p:nvPr/>
            </p:nvSpPr>
            <p:spPr bwMode="auto">
              <a:xfrm>
                <a:off x="3956" y="3081"/>
                <a:ext cx="50" cy="53"/>
              </a:xfrm>
              <a:custGeom>
                <a:avLst/>
                <a:gdLst/>
                <a:ahLst/>
                <a:cxnLst>
                  <a:cxn ang="0">
                    <a:pos x="49" y="52"/>
                  </a:cxn>
                  <a:cxn ang="0">
                    <a:pos x="33" y="36"/>
                  </a:cxn>
                  <a:cxn ang="0">
                    <a:pos x="6" y="37"/>
                  </a:cxn>
                  <a:cxn ang="0">
                    <a:pos x="15" y="19"/>
                  </a:cxn>
                  <a:cxn ang="0">
                    <a:pos x="0" y="10"/>
                  </a:cxn>
                  <a:cxn ang="0">
                    <a:pos x="6" y="0"/>
                  </a:cxn>
                </a:cxnLst>
                <a:rect l="0" t="0" r="r" b="b"/>
                <a:pathLst>
                  <a:path w="50" h="53">
                    <a:moveTo>
                      <a:pt x="49" y="52"/>
                    </a:moveTo>
                    <a:lnTo>
                      <a:pt x="33" y="36"/>
                    </a:lnTo>
                    <a:lnTo>
                      <a:pt x="6" y="37"/>
                    </a:lnTo>
                    <a:lnTo>
                      <a:pt x="15" y="19"/>
                    </a:lnTo>
                    <a:lnTo>
                      <a:pt x="0" y="10"/>
                    </a:lnTo>
                    <a:lnTo>
                      <a:pt x="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354" name="Freeform 26"/>
              <p:cNvSpPr>
                <a:spLocks/>
              </p:cNvSpPr>
              <p:nvPr/>
            </p:nvSpPr>
            <p:spPr bwMode="auto">
              <a:xfrm>
                <a:off x="3917" y="3087"/>
                <a:ext cx="58" cy="85"/>
              </a:xfrm>
              <a:custGeom>
                <a:avLst/>
                <a:gdLst/>
                <a:ahLst/>
                <a:cxnLst>
                  <a:cxn ang="0">
                    <a:pos x="57" y="84"/>
                  </a:cxn>
                  <a:cxn ang="0">
                    <a:pos x="54" y="66"/>
                  </a:cxn>
                  <a:cxn ang="0">
                    <a:pos x="36" y="58"/>
                  </a:cxn>
                  <a:cxn ang="0">
                    <a:pos x="27" y="72"/>
                  </a:cxn>
                  <a:cxn ang="0">
                    <a:pos x="13" y="48"/>
                  </a:cxn>
                  <a:cxn ang="0">
                    <a:pos x="34" y="30"/>
                  </a:cxn>
                  <a:cxn ang="0">
                    <a:pos x="1" y="22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58" h="85">
                    <a:moveTo>
                      <a:pt x="57" y="84"/>
                    </a:moveTo>
                    <a:lnTo>
                      <a:pt x="54" y="66"/>
                    </a:lnTo>
                    <a:lnTo>
                      <a:pt x="36" y="58"/>
                    </a:lnTo>
                    <a:lnTo>
                      <a:pt x="27" y="72"/>
                    </a:lnTo>
                    <a:lnTo>
                      <a:pt x="13" y="48"/>
                    </a:lnTo>
                    <a:lnTo>
                      <a:pt x="34" y="30"/>
                    </a:lnTo>
                    <a:lnTo>
                      <a:pt x="1" y="22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355" name="Freeform 27"/>
              <p:cNvSpPr>
                <a:spLocks/>
              </p:cNvSpPr>
              <p:nvPr/>
            </p:nvSpPr>
            <p:spPr bwMode="auto">
              <a:xfrm>
                <a:off x="4058" y="3079"/>
                <a:ext cx="32" cy="87"/>
              </a:xfrm>
              <a:custGeom>
                <a:avLst/>
                <a:gdLst/>
                <a:ahLst/>
                <a:cxnLst>
                  <a:cxn ang="0">
                    <a:pos x="6" y="86"/>
                  </a:cxn>
                  <a:cxn ang="0">
                    <a:pos x="31" y="75"/>
                  </a:cxn>
                  <a:cxn ang="0">
                    <a:pos x="16" y="66"/>
                  </a:cxn>
                  <a:cxn ang="0">
                    <a:pos x="30" y="50"/>
                  </a:cxn>
                  <a:cxn ang="0">
                    <a:pos x="3" y="51"/>
                  </a:cxn>
                  <a:cxn ang="0">
                    <a:pos x="7" y="33"/>
                  </a:cxn>
                  <a:cxn ang="0">
                    <a:pos x="21" y="29"/>
                  </a:cxn>
                  <a:cxn ang="0">
                    <a:pos x="16" y="17"/>
                  </a:cxn>
                  <a:cxn ang="0">
                    <a:pos x="0" y="6"/>
                  </a:cxn>
                  <a:cxn ang="0">
                    <a:pos x="10" y="0"/>
                  </a:cxn>
                </a:cxnLst>
                <a:rect l="0" t="0" r="r" b="b"/>
                <a:pathLst>
                  <a:path w="32" h="87">
                    <a:moveTo>
                      <a:pt x="6" y="86"/>
                    </a:moveTo>
                    <a:lnTo>
                      <a:pt x="31" y="75"/>
                    </a:lnTo>
                    <a:lnTo>
                      <a:pt x="16" y="66"/>
                    </a:lnTo>
                    <a:lnTo>
                      <a:pt x="30" y="50"/>
                    </a:lnTo>
                    <a:lnTo>
                      <a:pt x="3" y="51"/>
                    </a:lnTo>
                    <a:lnTo>
                      <a:pt x="7" y="33"/>
                    </a:lnTo>
                    <a:lnTo>
                      <a:pt x="21" y="29"/>
                    </a:lnTo>
                    <a:lnTo>
                      <a:pt x="16" y="17"/>
                    </a:lnTo>
                    <a:lnTo>
                      <a:pt x="0" y="6"/>
                    </a:lnTo>
                    <a:lnTo>
                      <a:pt x="10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356" name="Line 28"/>
              <p:cNvSpPr>
                <a:spLocks noChangeShapeType="1"/>
              </p:cNvSpPr>
              <p:nvPr/>
            </p:nvSpPr>
            <p:spPr bwMode="auto">
              <a:xfrm flipH="1" flipV="1">
                <a:off x="4042" y="3137"/>
                <a:ext cx="30" cy="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57" name="Freeform 29"/>
              <p:cNvSpPr>
                <a:spLocks/>
              </p:cNvSpPr>
              <p:nvPr/>
            </p:nvSpPr>
            <p:spPr bwMode="auto">
              <a:xfrm>
                <a:off x="3887" y="3085"/>
                <a:ext cx="34" cy="90"/>
              </a:xfrm>
              <a:custGeom>
                <a:avLst/>
                <a:gdLst/>
                <a:ahLst/>
                <a:cxnLst>
                  <a:cxn ang="0">
                    <a:pos x="10" y="89"/>
                  </a:cxn>
                  <a:cxn ang="0">
                    <a:pos x="33" y="77"/>
                  </a:cxn>
                  <a:cxn ang="0">
                    <a:pos x="3" y="68"/>
                  </a:cxn>
                  <a:cxn ang="0">
                    <a:pos x="19" y="53"/>
                  </a:cxn>
                  <a:cxn ang="0">
                    <a:pos x="6" y="39"/>
                  </a:cxn>
                  <a:cxn ang="0">
                    <a:pos x="16" y="26"/>
                  </a:cxn>
                  <a:cxn ang="0">
                    <a:pos x="0" y="11"/>
                  </a:cxn>
                  <a:cxn ang="0">
                    <a:pos x="9" y="0"/>
                  </a:cxn>
                </a:cxnLst>
                <a:rect l="0" t="0" r="r" b="b"/>
                <a:pathLst>
                  <a:path w="34" h="90">
                    <a:moveTo>
                      <a:pt x="10" y="89"/>
                    </a:moveTo>
                    <a:lnTo>
                      <a:pt x="33" y="77"/>
                    </a:lnTo>
                    <a:lnTo>
                      <a:pt x="3" y="68"/>
                    </a:lnTo>
                    <a:lnTo>
                      <a:pt x="19" y="53"/>
                    </a:lnTo>
                    <a:lnTo>
                      <a:pt x="6" y="39"/>
                    </a:lnTo>
                    <a:lnTo>
                      <a:pt x="16" y="26"/>
                    </a:lnTo>
                    <a:lnTo>
                      <a:pt x="0" y="11"/>
                    </a:lnTo>
                    <a:lnTo>
                      <a:pt x="9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358" name="Freeform 30"/>
              <p:cNvSpPr>
                <a:spLocks/>
              </p:cNvSpPr>
              <p:nvPr/>
            </p:nvSpPr>
            <p:spPr bwMode="auto">
              <a:xfrm>
                <a:off x="4097" y="3085"/>
                <a:ext cx="38" cy="82"/>
              </a:xfrm>
              <a:custGeom>
                <a:avLst/>
                <a:gdLst/>
                <a:ahLst/>
                <a:cxnLst>
                  <a:cxn ang="0">
                    <a:pos x="10" y="81"/>
                  </a:cxn>
                  <a:cxn ang="0">
                    <a:pos x="37" y="75"/>
                  </a:cxn>
                  <a:cxn ang="0">
                    <a:pos x="27" y="59"/>
                  </a:cxn>
                  <a:cxn ang="0">
                    <a:pos x="36" y="51"/>
                  </a:cxn>
                  <a:cxn ang="0">
                    <a:pos x="18" y="30"/>
                  </a:cxn>
                  <a:cxn ang="0">
                    <a:pos x="10" y="45"/>
                  </a:cxn>
                  <a:cxn ang="0">
                    <a:pos x="0" y="30"/>
                  </a:cxn>
                  <a:cxn ang="0">
                    <a:pos x="10" y="6"/>
                  </a:cxn>
                  <a:cxn ang="0">
                    <a:pos x="28" y="0"/>
                  </a:cxn>
                </a:cxnLst>
                <a:rect l="0" t="0" r="r" b="b"/>
                <a:pathLst>
                  <a:path w="38" h="82">
                    <a:moveTo>
                      <a:pt x="10" y="81"/>
                    </a:moveTo>
                    <a:lnTo>
                      <a:pt x="37" y="75"/>
                    </a:lnTo>
                    <a:lnTo>
                      <a:pt x="27" y="59"/>
                    </a:lnTo>
                    <a:lnTo>
                      <a:pt x="36" y="51"/>
                    </a:lnTo>
                    <a:lnTo>
                      <a:pt x="18" y="30"/>
                    </a:lnTo>
                    <a:lnTo>
                      <a:pt x="10" y="45"/>
                    </a:lnTo>
                    <a:lnTo>
                      <a:pt x="0" y="30"/>
                    </a:lnTo>
                    <a:lnTo>
                      <a:pt x="10" y="6"/>
                    </a:lnTo>
                    <a:lnTo>
                      <a:pt x="28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7359" name="Freeform 31"/>
            <p:cNvSpPr>
              <a:spLocks/>
            </p:cNvSpPr>
            <p:nvPr/>
          </p:nvSpPr>
          <p:spPr bwMode="auto">
            <a:xfrm>
              <a:off x="3844" y="3075"/>
              <a:ext cx="31" cy="289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18" y="4"/>
                </a:cxn>
                <a:cxn ang="0">
                  <a:pos x="16" y="10"/>
                </a:cxn>
                <a:cxn ang="0">
                  <a:pos x="14" y="16"/>
                </a:cxn>
                <a:cxn ang="0">
                  <a:pos x="10" y="22"/>
                </a:cxn>
                <a:cxn ang="0">
                  <a:pos x="6" y="28"/>
                </a:cxn>
                <a:cxn ang="0">
                  <a:pos x="6" y="34"/>
                </a:cxn>
                <a:cxn ang="0">
                  <a:pos x="4" y="40"/>
                </a:cxn>
                <a:cxn ang="0">
                  <a:pos x="4" y="46"/>
                </a:cxn>
                <a:cxn ang="0">
                  <a:pos x="2" y="52"/>
                </a:cxn>
                <a:cxn ang="0">
                  <a:pos x="0" y="58"/>
                </a:cxn>
                <a:cxn ang="0">
                  <a:pos x="0" y="64"/>
                </a:cxn>
                <a:cxn ang="0">
                  <a:pos x="2" y="70"/>
                </a:cxn>
                <a:cxn ang="0">
                  <a:pos x="4" y="76"/>
                </a:cxn>
                <a:cxn ang="0">
                  <a:pos x="4" y="82"/>
                </a:cxn>
                <a:cxn ang="0">
                  <a:pos x="10" y="88"/>
                </a:cxn>
                <a:cxn ang="0">
                  <a:pos x="12" y="94"/>
                </a:cxn>
                <a:cxn ang="0">
                  <a:pos x="16" y="100"/>
                </a:cxn>
                <a:cxn ang="0">
                  <a:pos x="20" y="106"/>
                </a:cxn>
                <a:cxn ang="0">
                  <a:pos x="22" y="112"/>
                </a:cxn>
                <a:cxn ang="0">
                  <a:pos x="24" y="118"/>
                </a:cxn>
                <a:cxn ang="0">
                  <a:pos x="26" y="124"/>
                </a:cxn>
                <a:cxn ang="0">
                  <a:pos x="28" y="130"/>
                </a:cxn>
                <a:cxn ang="0">
                  <a:pos x="28" y="136"/>
                </a:cxn>
                <a:cxn ang="0">
                  <a:pos x="30" y="142"/>
                </a:cxn>
                <a:cxn ang="0">
                  <a:pos x="24" y="138"/>
                </a:cxn>
                <a:cxn ang="0">
                  <a:pos x="24" y="144"/>
                </a:cxn>
                <a:cxn ang="0">
                  <a:pos x="24" y="150"/>
                </a:cxn>
                <a:cxn ang="0">
                  <a:pos x="26" y="156"/>
                </a:cxn>
                <a:cxn ang="0">
                  <a:pos x="26" y="162"/>
                </a:cxn>
                <a:cxn ang="0">
                  <a:pos x="26" y="168"/>
                </a:cxn>
                <a:cxn ang="0">
                  <a:pos x="26" y="174"/>
                </a:cxn>
                <a:cxn ang="0">
                  <a:pos x="26" y="180"/>
                </a:cxn>
                <a:cxn ang="0">
                  <a:pos x="24" y="186"/>
                </a:cxn>
                <a:cxn ang="0">
                  <a:pos x="22" y="192"/>
                </a:cxn>
                <a:cxn ang="0">
                  <a:pos x="22" y="198"/>
                </a:cxn>
                <a:cxn ang="0">
                  <a:pos x="22" y="204"/>
                </a:cxn>
                <a:cxn ang="0">
                  <a:pos x="20" y="210"/>
                </a:cxn>
                <a:cxn ang="0">
                  <a:pos x="20" y="216"/>
                </a:cxn>
                <a:cxn ang="0">
                  <a:pos x="22" y="222"/>
                </a:cxn>
                <a:cxn ang="0">
                  <a:pos x="20" y="228"/>
                </a:cxn>
                <a:cxn ang="0">
                  <a:pos x="20" y="234"/>
                </a:cxn>
                <a:cxn ang="0">
                  <a:pos x="22" y="240"/>
                </a:cxn>
                <a:cxn ang="0">
                  <a:pos x="26" y="246"/>
                </a:cxn>
                <a:cxn ang="0">
                  <a:pos x="26" y="252"/>
                </a:cxn>
                <a:cxn ang="0">
                  <a:pos x="24" y="258"/>
                </a:cxn>
                <a:cxn ang="0">
                  <a:pos x="22" y="264"/>
                </a:cxn>
                <a:cxn ang="0">
                  <a:pos x="22" y="270"/>
                </a:cxn>
                <a:cxn ang="0">
                  <a:pos x="24" y="276"/>
                </a:cxn>
                <a:cxn ang="0">
                  <a:pos x="24" y="282"/>
                </a:cxn>
                <a:cxn ang="0">
                  <a:pos x="24" y="288"/>
                </a:cxn>
                <a:cxn ang="0">
                  <a:pos x="26" y="288"/>
                </a:cxn>
              </a:cxnLst>
              <a:rect l="0" t="0" r="r" b="b"/>
              <a:pathLst>
                <a:path w="31" h="289">
                  <a:moveTo>
                    <a:pt x="24" y="0"/>
                  </a:moveTo>
                  <a:lnTo>
                    <a:pt x="18" y="4"/>
                  </a:lnTo>
                  <a:lnTo>
                    <a:pt x="16" y="10"/>
                  </a:lnTo>
                  <a:lnTo>
                    <a:pt x="14" y="16"/>
                  </a:lnTo>
                  <a:lnTo>
                    <a:pt x="10" y="22"/>
                  </a:lnTo>
                  <a:lnTo>
                    <a:pt x="6" y="28"/>
                  </a:lnTo>
                  <a:lnTo>
                    <a:pt x="6" y="34"/>
                  </a:lnTo>
                  <a:lnTo>
                    <a:pt x="4" y="40"/>
                  </a:lnTo>
                  <a:lnTo>
                    <a:pt x="4" y="46"/>
                  </a:lnTo>
                  <a:lnTo>
                    <a:pt x="2" y="52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2" y="70"/>
                  </a:lnTo>
                  <a:lnTo>
                    <a:pt x="4" y="76"/>
                  </a:lnTo>
                  <a:lnTo>
                    <a:pt x="4" y="82"/>
                  </a:lnTo>
                  <a:lnTo>
                    <a:pt x="10" y="88"/>
                  </a:lnTo>
                  <a:lnTo>
                    <a:pt x="12" y="94"/>
                  </a:lnTo>
                  <a:lnTo>
                    <a:pt x="16" y="100"/>
                  </a:lnTo>
                  <a:lnTo>
                    <a:pt x="20" y="106"/>
                  </a:lnTo>
                  <a:lnTo>
                    <a:pt x="22" y="112"/>
                  </a:lnTo>
                  <a:lnTo>
                    <a:pt x="24" y="118"/>
                  </a:lnTo>
                  <a:lnTo>
                    <a:pt x="26" y="124"/>
                  </a:lnTo>
                  <a:lnTo>
                    <a:pt x="28" y="130"/>
                  </a:lnTo>
                  <a:lnTo>
                    <a:pt x="28" y="136"/>
                  </a:lnTo>
                  <a:lnTo>
                    <a:pt x="30" y="142"/>
                  </a:lnTo>
                  <a:lnTo>
                    <a:pt x="24" y="138"/>
                  </a:lnTo>
                  <a:lnTo>
                    <a:pt x="24" y="144"/>
                  </a:lnTo>
                  <a:lnTo>
                    <a:pt x="24" y="150"/>
                  </a:lnTo>
                  <a:lnTo>
                    <a:pt x="26" y="156"/>
                  </a:lnTo>
                  <a:lnTo>
                    <a:pt x="26" y="162"/>
                  </a:lnTo>
                  <a:lnTo>
                    <a:pt x="26" y="168"/>
                  </a:lnTo>
                  <a:lnTo>
                    <a:pt x="26" y="174"/>
                  </a:lnTo>
                  <a:lnTo>
                    <a:pt x="26" y="180"/>
                  </a:lnTo>
                  <a:lnTo>
                    <a:pt x="24" y="186"/>
                  </a:lnTo>
                  <a:lnTo>
                    <a:pt x="22" y="192"/>
                  </a:lnTo>
                  <a:lnTo>
                    <a:pt x="22" y="198"/>
                  </a:lnTo>
                  <a:lnTo>
                    <a:pt x="22" y="204"/>
                  </a:lnTo>
                  <a:lnTo>
                    <a:pt x="20" y="210"/>
                  </a:lnTo>
                  <a:lnTo>
                    <a:pt x="20" y="216"/>
                  </a:lnTo>
                  <a:lnTo>
                    <a:pt x="22" y="222"/>
                  </a:lnTo>
                  <a:lnTo>
                    <a:pt x="20" y="228"/>
                  </a:lnTo>
                  <a:lnTo>
                    <a:pt x="20" y="234"/>
                  </a:lnTo>
                  <a:lnTo>
                    <a:pt x="22" y="240"/>
                  </a:lnTo>
                  <a:lnTo>
                    <a:pt x="26" y="246"/>
                  </a:lnTo>
                  <a:lnTo>
                    <a:pt x="26" y="252"/>
                  </a:lnTo>
                  <a:lnTo>
                    <a:pt x="24" y="258"/>
                  </a:lnTo>
                  <a:lnTo>
                    <a:pt x="22" y="264"/>
                  </a:lnTo>
                  <a:lnTo>
                    <a:pt x="22" y="270"/>
                  </a:lnTo>
                  <a:lnTo>
                    <a:pt x="24" y="276"/>
                  </a:lnTo>
                  <a:lnTo>
                    <a:pt x="24" y="282"/>
                  </a:lnTo>
                  <a:lnTo>
                    <a:pt x="24" y="288"/>
                  </a:lnTo>
                  <a:lnTo>
                    <a:pt x="26" y="288"/>
                  </a:lnTo>
                </a:path>
              </a:pathLst>
            </a:custGeom>
            <a:noFill/>
            <a:ln w="12700" cap="rnd" cmpd="sng">
              <a:solidFill>
                <a:srgbClr val="FE9B0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360" name="Freeform 32"/>
            <p:cNvSpPr>
              <a:spLocks/>
            </p:cNvSpPr>
            <p:nvPr/>
          </p:nvSpPr>
          <p:spPr bwMode="auto">
            <a:xfrm>
              <a:off x="3818" y="3321"/>
              <a:ext cx="59" cy="49"/>
            </a:xfrm>
            <a:custGeom>
              <a:avLst/>
              <a:gdLst/>
              <a:ahLst/>
              <a:cxnLst>
                <a:cxn ang="0">
                  <a:pos x="54" y="4"/>
                </a:cxn>
                <a:cxn ang="0">
                  <a:pos x="48" y="4"/>
                </a:cxn>
                <a:cxn ang="0">
                  <a:pos x="42" y="2"/>
                </a:cxn>
                <a:cxn ang="0">
                  <a:pos x="36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6"/>
                </a:cxn>
                <a:cxn ang="0">
                  <a:pos x="8" y="12"/>
                </a:cxn>
                <a:cxn ang="0">
                  <a:pos x="6" y="18"/>
                </a:cxn>
                <a:cxn ang="0">
                  <a:pos x="2" y="24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2" y="42"/>
                </a:cxn>
                <a:cxn ang="0">
                  <a:pos x="8" y="46"/>
                </a:cxn>
                <a:cxn ang="0">
                  <a:pos x="14" y="48"/>
                </a:cxn>
                <a:cxn ang="0">
                  <a:pos x="20" y="48"/>
                </a:cxn>
                <a:cxn ang="0">
                  <a:pos x="26" y="48"/>
                </a:cxn>
                <a:cxn ang="0">
                  <a:pos x="32" y="48"/>
                </a:cxn>
                <a:cxn ang="0">
                  <a:pos x="38" y="46"/>
                </a:cxn>
                <a:cxn ang="0">
                  <a:pos x="44" y="46"/>
                </a:cxn>
                <a:cxn ang="0">
                  <a:pos x="50" y="48"/>
                </a:cxn>
                <a:cxn ang="0">
                  <a:pos x="56" y="44"/>
                </a:cxn>
                <a:cxn ang="0">
                  <a:pos x="56" y="38"/>
                </a:cxn>
                <a:cxn ang="0">
                  <a:pos x="58" y="32"/>
                </a:cxn>
                <a:cxn ang="0">
                  <a:pos x="58" y="26"/>
                </a:cxn>
                <a:cxn ang="0">
                  <a:pos x="56" y="20"/>
                </a:cxn>
                <a:cxn ang="0">
                  <a:pos x="54" y="14"/>
                </a:cxn>
                <a:cxn ang="0">
                  <a:pos x="54" y="8"/>
                </a:cxn>
                <a:cxn ang="0">
                  <a:pos x="54" y="4"/>
                </a:cxn>
              </a:cxnLst>
              <a:rect l="0" t="0" r="r" b="b"/>
              <a:pathLst>
                <a:path w="59" h="49">
                  <a:moveTo>
                    <a:pt x="54" y="4"/>
                  </a:moveTo>
                  <a:lnTo>
                    <a:pt x="48" y="4"/>
                  </a:lnTo>
                  <a:lnTo>
                    <a:pt x="42" y="2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2" y="6"/>
                  </a:lnTo>
                  <a:lnTo>
                    <a:pt x="8" y="12"/>
                  </a:lnTo>
                  <a:lnTo>
                    <a:pt x="6" y="18"/>
                  </a:lnTo>
                  <a:lnTo>
                    <a:pt x="2" y="24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8" y="46"/>
                  </a:lnTo>
                  <a:lnTo>
                    <a:pt x="14" y="48"/>
                  </a:lnTo>
                  <a:lnTo>
                    <a:pt x="20" y="48"/>
                  </a:lnTo>
                  <a:lnTo>
                    <a:pt x="26" y="48"/>
                  </a:lnTo>
                  <a:lnTo>
                    <a:pt x="32" y="48"/>
                  </a:lnTo>
                  <a:lnTo>
                    <a:pt x="38" y="46"/>
                  </a:lnTo>
                  <a:lnTo>
                    <a:pt x="44" y="46"/>
                  </a:lnTo>
                  <a:lnTo>
                    <a:pt x="50" y="48"/>
                  </a:lnTo>
                  <a:lnTo>
                    <a:pt x="56" y="44"/>
                  </a:lnTo>
                  <a:lnTo>
                    <a:pt x="56" y="38"/>
                  </a:lnTo>
                  <a:lnTo>
                    <a:pt x="58" y="32"/>
                  </a:lnTo>
                  <a:lnTo>
                    <a:pt x="58" y="26"/>
                  </a:lnTo>
                  <a:lnTo>
                    <a:pt x="56" y="20"/>
                  </a:lnTo>
                  <a:lnTo>
                    <a:pt x="54" y="14"/>
                  </a:lnTo>
                  <a:lnTo>
                    <a:pt x="54" y="8"/>
                  </a:lnTo>
                  <a:lnTo>
                    <a:pt x="54" y="4"/>
                  </a:lnTo>
                </a:path>
              </a:pathLst>
            </a:custGeom>
            <a:solidFill>
              <a:srgbClr val="676767"/>
            </a:solidFill>
            <a:ln w="12700" cap="rnd" cmpd="sng">
              <a:solidFill>
                <a:srgbClr val="67676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361" name="Freeform 33"/>
            <p:cNvSpPr>
              <a:spLocks/>
            </p:cNvSpPr>
            <p:nvPr/>
          </p:nvSpPr>
          <p:spPr bwMode="auto">
            <a:xfrm>
              <a:off x="3842" y="3167"/>
              <a:ext cx="27" cy="153"/>
            </a:xfrm>
            <a:custGeom>
              <a:avLst/>
              <a:gdLst/>
              <a:ahLst/>
              <a:cxnLst>
                <a:cxn ang="0">
                  <a:pos x="26" y="14"/>
                </a:cxn>
                <a:cxn ang="0">
                  <a:pos x="22" y="8"/>
                </a:cxn>
                <a:cxn ang="0">
                  <a:pos x="16" y="6"/>
                </a:cxn>
                <a:cxn ang="0">
                  <a:pos x="10" y="4"/>
                </a:cxn>
                <a:cxn ang="0">
                  <a:pos x="8" y="10"/>
                </a:cxn>
                <a:cxn ang="0">
                  <a:pos x="8" y="16"/>
                </a:cxn>
                <a:cxn ang="0">
                  <a:pos x="6" y="22"/>
                </a:cxn>
                <a:cxn ang="0">
                  <a:pos x="4" y="28"/>
                </a:cxn>
                <a:cxn ang="0">
                  <a:pos x="6" y="34"/>
                </a:cxn>
                <a:cxn ang="0">
                  <a:pos x="8" y="40"/>
                </a:cxn>
                <a:cxn ang="0">
                  <a:pos x="8" y="48"/>
                </a:cxn>
                <a:cxn ang="0">
                  <a:pos x="8" y="54"/>
                </a:cxn>
                <a:cxn ang="0">
                  <a:pos x="8" y="60"/>
                </a:cxn>
                <a:cxn ang="0">
                  <a:pos x="6" y="66"/>
                </a:cxn>
                <a:cxn ang="0">
                  <a:pos x="4" y="72"/>
                </a:cxn>
                <a:cxn ang="0">
                  <a:pos x="4" y="78"/>
                </a:cxn>
                <a:cxn ang="0">
                  <a:pos x="4" y="84"/>
                </a:cxn>
                <a:cxn ang="0">
                  <a:pos x="10" y="88"/>
                </a:cxn>
                <a:cxn ang="0">
                  <a:pos x="10" y="94"/>
                </a:cxn>
                <a:cxn ang="0">
                  <a:pos x="10" y="100"/>
                </a:cxn>
                <a:cxn ang="0">
                  <a:pos x="10" y="106"/>
                </a:cxn>
                <a:cxn ang="0">
                  <a:pos x="10" y="112"/>
                </a:cxn>
                <a:cxn ang="0">
                  <a:pos x="10" y="118"/>
                </a:cxn>
                <a:cxn ang="0">
                  <a:pos x="6" y="124"/>
                </a:cxn>
                <a:cxn ang="0">
                  <a:pos x="4" y="130"/>
                </a:cxn>
                <a:cxn ang="0">
                  <a:pos x="0" y="136"/>
                </a:cxn>
                <a:cxn ang="0">
                  <a:pos x="0" y="142"/>
                </a:cxn>
                <a:cxn ang="0">
                  <a:pos x="4" y="148"/>
                </a:cxn>
                <a:cxn ang="0">
                  <a:pos x="10" y="150"/>
                </a:cxn>
                <a:cxn ang="0">
                  <a:pos x="16" y="152"/>
                </a:cxn>
                <a:cxn ang="0">
                  <a:pos x="22" y="148"/>
                </a:cxn>
                <a:cxn ang="0">
                  <a:pos x="26" y="142"/>
                </a:cxn>
                <a:cxn ang="0">
                  <a:pos x="26" y="136"/>
                </a:cxn>
                <a:cxn ang="0">
                  <a:pos x="24" y="130"/>
                </a:cxn>
                <a:cxn ang="0">
                  <a:pos x="24" y="124"/>
                </a:cxn>
                <a:cxn ang="0">
                  <a:pos x="24" y="116"/>
                </a:cxn>
                <a:cxn ang="0">
                  <a:pos x="24" y="110"/>
                </a:cxn>
                <a:cxn ang="0">
                  <a:pos x="24" y="104"/>
                </a:cxn>
                <a:cxn ang="0">
                  <a:pos x="24" y="96"/>
                </a:cxn>
                <a:cxn ang="0">
                  <a:pos x="24" y="90"/>
                </a:cxn>
                <a:cxn ang="0">
                  <a:pos x="24" y="84"/>
                </a:cxn>
                <a:cxn ang="0">
                  <a:pos x="22" y="78"/>
                </a:cxn>
                <a:cxn ang="0">
                  <a:pos x="22" y="72"/>
                </a:cxn>
                <a:cxn ang="0">
                  <a:pos x="24" y="66"/>
                </a:cxn>
                <a:cxn ang="0">
                  <a:pos x="26" y="60"/>
                </a:cxn>
                <a:cxn ang="0">
                  <a:pos x="26" y="52"/>
                </a:cxn>
                <a:cxn ang="0">
                  <a:pos x="26" y="46"/>
                </a:cxn>
                <a:cxn ang="0">
                  <a:pos x="26" y="40"/>
                </a:cxn>
                <a:cxn ang="0">
                  <a:pos x="26" y="34"/>
                </a:cxn>
                <a:cxn ang="0">
                  <a:pos x="26" y="28"/>
                </a:cxn>
                <a:cxn ang="0">
                  <a:pos x="26" y="22"/>
                </a:cxn>
                <a:cxn ang="0">
                  <a:pos x="24" y="16"/>
                </a:cxn>
                <a:cxn ang="0">
                  <a:pos x="20" y="10"/>
                </a:cxn>
                <a:cxn ang="0">
                  <a:pos x="18" y="4"/>
                </a:cxn>
                <a:cxn ang="0">
                  <a:pos x="16" y="0"/>
                </a:cxn>
              </a:cxnLst>
              <a:rect l="0" t="0" r="r" b="b"/>
              <a:pathLst>
                <a:path w="27" h="153">
                  <a:moveTo>
                    <a:pt x="26" y="14"/>
                  </a:moveTo>
                  <a:lnTo>
                    <a:pt x="22" y="8"/>
                  </a:lnTo>
                  <a:lnTo>
                    <a:pt x="16" y="6"/>
                  </a:lnTo>
                  <a:lnTo>
                    <a:pt x="10" y="4"/>
                  </a:lnTo>
                  <a:lnTo>
                    <a:pt x="8" y="10"/>
                  </a:lnTo>
                  <a:lnTo>
                    <a:pt x="8" y="16"/>
                  </a:lnTo>
                  <a:lnTo>
                    <a:pt x="6" y="22"/>
                  </a:lnTo>
                  <a:lnTo>
                    <a:pt x="4" y="28"/>
                  </a:lnTo>
                  <a:lnTo>
                    <a:pt x="6" y="34"/>
                  </a:lnTo>
                  <a:lnTo>
                    <a:pt x="8" y="40"/>
                  </a:lnTo>
                  <a:lnTo>
                    <a:pt x="8" y="48"/>
                  </a:lnTo>
                  <a:lnTo>
                    <a:pt x="8" y="54"/>
                  </a:lnTo>
                  <a:lnTo>
                    <a:pt x="8" y="60"/>
                  </a:lnTo>
                  <a:lnTo>
                    <a:pt x="6" y="66"/>
                  </a:lnTo>
                  <a:lnTo>
                    <a:pt x="4" y="72"/>
                  </a:lnTo>
                  <a:lnTo>
                    <a:pt x="4" y="78"/>
                  </a:lnTo>
                  <a:lnTo>
                    <a:pt x="4" y="84"/>
                  </a:lnTo>
                  <a:lnTo>
                    <a:pt x="10" y="88"/>
                  </a:lnTo>
                  <a:lnTo>
                    <a:pt x="10" y="94"/>
                  </a:lnTo>
                  <a:lnTo>
                    <a:pt x="10" y="100"/>
                  </a:lnTo>
                  <a:lnTo>
                    <a:pt x="10" y="106"/>
                  </a:lnTo>
                  <a:lnTo>
                    <a:pt x="10" y="112"/>
                  </a:lnTo>
                  <a:lnTo>
                    <a:pt x="10" y="118"/>
                  </a:lnTo>
                  <a:lnTo>
                    <a:pt x="6" y="124"/>
                  </a:lnTo>
                  <a:lnTo>
                    <a:pt x="4" y="130"/>
                  </a:lnTo>
                  <a:lnTo>
                    <a:pt x="0" y="136"/>
                  </a:lnTo>
                  <a:lnTo>
                    <a:pt x="0" y="142"/>
                  </a:lnTo>
                  <a:lnTo>
                    <a:pt x="4" y="148"/>
                  </a:lnTo>
                  <a:lnTo>
                    <a:pt x="10" y="150"/>
                  </a:lnTo>
                  <a:lnTo>
                    <a:pt x="16" y="152"/>
                  </a:lnTo>
                  <a:lnTo>
                    <a:pt x="22" y="148"/>
                  </a:lnTo>
                  <a:lnTo>
                    <a:pt x="26" y="142"/>
                  </a:lnTo>
                  <a:lnTo>
                    <a:pt x="26" y="136"/>
                  </a:lnTo>
                  <a:lnTo>
                    <a:pt x="24" y="130"/>
                  </a:lnTo>
                  <a:lnTo>
                    <a:pt x="24" y="124"/>
                  </a:lnTo>
                  <a:lnTo>
                    <a:pt x="24" y="116"/>
                  </a:lnTo>
                  <a:lnTo>
                    <a:pt x="24" y="110"/>
                  </a:lnTo>
                  <a:lnTo>
                    <a:pt x="24" y="104"/>
                  </a:lnTo>
                  <a:lnTo>
                    <a:pt x="24" y="96"/>
                  </a:lnTo>
                  <a:lnTo>
                    <a:pt x="24" y="90"/>
                  </a:lnTo>
                  <a:lnTo>
                    <a:pt x="24" y="84"/>
                  </a:lnTo>
                  <a:lnTo>
                    <a:pt x="22" y="78"/>
                  </a:lnTo>
                  <a:lnTo>
                    <a:pt x="22" y="72"/>
                  </a:lnTo>
                  <a:lnTo>
                    <a:pt x="24" y="66"/>
                  </a:lnTo>
                  <a:lnTo>
                    <a:pt x="26" y="60"/>
                  </a:lnTo>
                  <a:lnTo>
                    <a:pt x="26" y="52"/>
                  </a:lnTo>
                  <a:lnTo>
                    <a:pt x="26" y="46"/>
                  </a:lnTo>
                  <a:lnTo>
                    <a:pt x="26" y="40"/>
                  </a:lnTo>
                  <a:lnTo>
                    <a:pt x="26" y="34"/>
                  </a:lnTo>
                  <a:lnTo>
                    <a:pt x="26" y="28"/>
                  </a:lnTo>
                  <a:lnTo>
                    <a:pt x="26" y="22"/>
                  </a:lnTo>
                  <a:lnTo>
                    <a:pt x="24" y="16"/>
                  </a:lnTo>
                  <a:lnTo>
                    <a:pt x="20" y="10"/>
                  </a:lnTo>
                  <a:lnTo>
                    <a:pt x="18" y="4"/>
                  </a:lnTo>
                  <a:lnTo>
                    <a:pt x="16" y="0"/>
                  </a:lnTo>
                </a:path>
              </a:pathLst>
            </a:custGeom>
            <a:solidFill>
              <a:srgbClr val="FE9B03"/>
            </a:solidFill>
            <a:ln w="12700" cap="rnd" cmpd="sng">
              <a:solidFill>
                <a:srgbClr val="FE9B0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7362" name="Line 34"/>
          <p:cNvSpPr>
            <a:spLocks noChangeShapeType="1"/>
          </p:cNvSpPr>
          <p:nvPr/>
        </p:nvSpPr>
        <p:spPr bwMode="auto">
          <a:xfrm>
            <a:off x="863600" y="5467350"/>
            <a:ext cx="6673850" cy="0"/>
          </a:xfrm>
          <a:prstGeom prst="line">
            <a:avLst/>
          </a:prstGeom>
          <a:noFill/>
          <a:ln w="12700">
            <a:solidFill>
              <a:srgbClr val="008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63" name="Rectangle 35"/>
          <p:cNvSpPr>
            <a:spLocks noChangeArrowheads="1"/>
          </p:cNvSpPr>
          <p:nvPr/>
        </p:nvSpPr>
        <p:spPr bwMode="auto">
          <a:xfrm>
            <a:off x="7453313" y="3027363"/>
            <a:ext cx="50641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rgbClr val="0000FF"/>
                </a:solidFill>
              </a:rPr>
              <a:t>ice</a:t>
            </a:r>
          </a:p>
        </p:txBody>
      </p:sp>
      <p:sp>
        <p:nvSpPr>
          <p:cNvPr id="227364" name="Line 36"/>
          <p:cNvSpPr>
            <a:spLocks noChangeShapeType="1"/>
          </p:cNvSpPr>
          <p:nvPr/>
        </p:nvSpPr>
        <p:spPr bwMode="auto">
          <a:xfrm>
            <a:off x="2755900" y="3505200"/>
            <a:ext cx="2108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65" name="Rectangle 37"/>
          <p:cNvSpPr>
            <a:spLocks noChangeArrowheads="1"/>
          </p:cNvSpPr>
          <p:nvPr/>
        </p:nvSpPr>
        <p:spPr bwMode="auto">
          <a:xfrm>
            <a:off x="7015163" y="3278188"/>
            <a:ext cx="15938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rgbClr val="0000FF"/>
                </a:solidFill>
              </a:rPr>
              <a:t>(no friction)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200"/>
              <a:t>Contoh 2: Tumbukan Inelastik 1-D …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863600" y="2493963"/>
            <a:ext cx="24384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rgbClr val="0000FF"/>
                </a:solidFill>
              </a:rPr>
              <a:t>Sebelum tumbukan: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539750" y="1844675"/>
            <a:ext cx="82756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Gunakan kekekalan momentum untuk menentukan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/>
              <a:t> setelah tumbukan.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4500563" y="2474913"/>
            <a:ext cx="24384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rgbClr val="0000FF"/>
                </a:solidFill>
              </a:rPr>
              <a:t>Sesudah tumbukan: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939800" y="3997325"/>
            <a:ext cx="27765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Kekekalan momentum:</a:t>
            </a:r>
          </a:p>
        </p:txBody>
      </p:sp>
      <p:graphicFrame>
        <p:nvGraphicFramePr>
          <p:cNvPr id="228361" name="Object 9"/>
          <p:cNvGraphicFramePr>
            <a:graphicFrameLocks/>
          </p:cNvGraphicFramePr>
          <p:nvPr/>
        </p:nvGraphicFramePr>
        <p:xfrm>
          <a:off x="1095375" y="3016250"/>
          <a:ext cx="1749425" cy="288925"/>
        </p:xfrm>
        <a:graphic>
          <a:graphicData uri="http://schemas.openxmlformats.org/presentationml/2006/ole">
            <p:oleObj spid="_x0000_s228361" name="Equation" r:id="rId3" imgW="1763640" imgH="303120" progId="Equation.3">
              <p:embed/>
            </p:oleObj>
          </a:graphicData>
        </a:graphic>
      </p:graphicFrame>
      <p:graphicFrame>
        <p:nvGraphicFramePr>
          <p:cNvPr id="228362" name="Object 10"/>
          <p:cNvGraphicFramePr>
            <a:graphicFrameLocks/>
          </p:cNvGraphicFramePr>
          <p:nvPr/>
        </p:nvGraphicFramePr>
        <p:xfrm>
          <a:off x="4848225" y="2959100"/>
          <a:ext cx="1598613" cy="290513"/>
        </p:xfrm>
        <a:graphic>
          <a:graphicData uri="http://schemas.openxmlformats.org/presentationml/2006/ole">
            <p:oleObj spid="_x0000_s228362" name="Equation" r:id="rId4" imgW="1611000" imgH="303120" progId="Equation.3">
              <p:embed/>
            </p:oleObj>
          </a:graphicData>
        </a:graphic>
      </p:graphicFrame>
      <p:graphicFrame>
        <p:nvGraphicFramePr>
          <p:cNvPr id="228363" name="Object 11"/>
          <p:cNvGraphicFramePr>
            <a:graphicFrameLocks/>
          </p:cNvGraphicFramePr>
          <p:nvPr/>
        </p:nvGraphicFramePr>
        <p:xfrm>
          <a:off x="5319713" y="3838575"/>
          <a:ext cx="760412" cy="288925"/>
        </p:xfrm>
        <a:graphic>
          <a:graphicData uri="http://schemas.openxmlformats.org/presentationml/2006/ole">
            <p:oleObj spid="_x0000_s228363" name="Equation" r:id="rId5" imgW="772920" imgH="303120" progId="Equation.3">
              <p:embed/>
            </p:oleObj>
          </a:graphicData>
        </a:graphic>
      </p:graphicFrame>
      <p:graphicFrame>
        <p:nvGraphicFramePr>
          <p:cNvPr id="228364" name="Object 12"/>
          <p:cNvGraphicFramePr>
            <a:graphicFrameLocks/>
          </p:cNvGraphicFramePr>
          <p:nvPr/>
        </p:nvGraphicFramePr>
        <p:xfrm>
          <a:off x="5189538" y="4225925"/>
          <a:ext cx="1749425" cy="276225"/>
        </p:xfrm>
        <a:graphic>
          <a:graphicData uri="http://schemas.openxmlformats.org/presentationml/2006/ole">
            <p:oleObj spid="_x0000_s228364" name="Equation" r:id="rId6" imgW="1763640" imgH="290160" progId="Equation.3">
              <p:embed/>
            </p:oleObj>
          </a:graphicData>
        </a:graphic>
      </p:graphicFrame>
      <p:graphicFrame>
        <p:nvGraphicFramePr>
          <p:cNvPr id="228365" name="Object 13"/>
          <p:cNvGraphicFramePr>
            <a:graphicFrameLocks/>
          </p:cNvGraphicFramePr>
          <p:nvPr/>
        </p:nvGraphicFramePr>
        <p:xfrm>
          <a:off x="4381500" y="5167313"/>
          <a:ext cx="1609725" cy="646112"/>
        </p:xfrm>
        <a:graphic>
          <a:graphicData uri="http://schemas.openxmlformats.org/presentationml/2006/ole">
            <p:oleObj spid="_x0000_s228365" name="Equation" r:id="rId7" imgW="1625400" imgH="660240" progId="Equation.3">
              <p:embed/>
            </p:oleObj>
          </a:graphicData>
        </a:graphic>
      </p:graphicFrame>
      <p:sp>
        <p:nvSpPr>
          <p:cNvPr id="228366" name="Rectangle 14"/>
          <p:cNvSpPr>
            <a:spLocks noChangeArrowheads="1"/>
          </p:cNvSpPr>
          <p:nvPr/>
        </p:nvSpPr>
        <p:spPr bwMode="auto">
          <a:xfrm>
            <a:off x="4275138" y="5054600"/>
            <a:ext cx="1804987" cy="882650"/>
          </a:xfrm>
          <a:prstGeom prst="rect">
            <a:avLst/>
          </a:prstGeom>
          <a:noFill/>
          <a:ln w="12700">
            <a:solidFill>
              <a:srgbClr val="008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7" name="AutoShape 15"/>
          <p:cNvSpPr>
            <a:spLocks noChangeArrowheads="1"/>
          </p:cNvSpPr>
          <p:nvPr/>
        </p:nvSpPr>
        <p:spPr bwMode="auto">
          <a:xfrm>
            <a:off x="2444750" y="5187950"/>
            <a:ext cx="1587500" cy="596900"/>
          </a:xfrm>
          <a:prstGeom prst="rightArrow">
            <a:avLst>
              <a:gd name="adj1" fmla="val 50000"/>
              <a:gd name="adj2" fmla="val 132991"/>
            </a:avLst>
          </a:prstGeom>
          <a:noFill/>
          <a:ln w="12700">
            <a:solidFill>
              <a:srgbClr val="008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8" name="AutoShape 16"/>
          <p:cNvSpPr>
            <a:spLocks noChangeArrowheads="1"/>
          </p:cNvSpPr>
          <p:nvPr/>
        </p:nvSpPr>
        <p:spPr bwMode="auto">
          <a:xfrm>
            <a:off x="4578350" y="3740150"/>
            <a:ext cx="292100" cy="825500"/>
          </a:xfrm>
          <a:prstGeom prst="rightArrow">
            <a:avLst>
              <a:gd name="adj1" fmla="val 50000"/>
              <a:gd name="adj2" fmla="val 50005"/>
            </a:avLst>
          </a:prstGeom>
          <a:noFill/>
          <a:ln w="12700">
            <a:solidFill>
              <a:srgbClr val="008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69" name="Rectangle 17"/>
          <p:cNvSpPr>
            <a:spLocks noChangeArrowheads="1"/>
          </p:cNvSpPr>
          <p:nvPr/>
        </p:nvSpPr>
        <p:spPr bwMode="auto">
          <a:xfrm>
            <a:off x="6310313" y="5311775"/>
            <a:ext cx="15335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Pers. vektor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2800"/>
              <a:t>Contoh 2: Tumbukan Inelastik 1-D …</a:t>
            </a:r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413750" cy="1395412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z="2400"/>
              <a:t>Tinjau energi kinetik dari sistem sebelum dan sesudah tumbukan:</a:t>
            </a:r>
            <a:br>
              <a:rPr lang="en-US" sz="2400"/>
            </a:br>
            <a:r>
              <a:rPr lang="en-US" sz="2400"/>
              <a:t> 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</a:rPr>
              <a:t>Sebelum: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</a:rPr>
              <a:t>Sesudah: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</a:rPr>
              <a:t>Sehingga:</a:t>
            </a:r>
            <a:r>
              <a:rPr lang="en-US" sz="2400">
                <a:solidFill>
                  <a:schemeClr val="accent2"/>
                </a:solidFill>
              </a:rPr>
              <a:t> </a:t>
            </a:r>
          </a:p>
        </p:txBody>
      </p:sp>
      <p:graphicFrame>
        <p:nvGraphicFramePr>
          <p:cNvPr id="229382" name="Object 6"/>
          <p:cNvGraphicFramePr>
            <a:graphicFrameLocks/>
          </p:cNvGraphicFramePr>
          <p:nvPr/>
        </p:nvGraphicFramePr>
        <p:xfrm>
          <a:off x="1476375" y="2492375"/>
          <a:ext cx="7250113" cy="1112838"/>
        </p:xfrm>
        <a:graphic>
          <a:graphicData uri="http://schemas.openxmlformats.org/presentationml/2006/ole">
            <p:oleObj spid="_x0000_s229382" name="Equation" r:id="rId3" imgW="7257960" imgH="1120680" progId="Equation.3">
              <p:embed/>
            </p:oleObj>
          </a:graphicData>
        </a:graphic>
      </p:graphicFrame>
      <p:graphicFrame>
        <p:nvGraphicFramePr>
          <p:cNvPr id="229383" name="Object 7"/>
          <p:cNvGraphicFramePr>
            <a:graphicFrameLocks/>
          </p:cNvGraphicFramePr>
          <p:nvPr/>
        </p:nvGraphicFramePr>
        <p:xfrm>
          <a:off x="2411413" y="3357563"/>
          <a:ext cx="2960687" cy="830262"/>
        </p:xfrm>
        <a:graphic>
          <a:graphicData uri="http://schemas.openxmlformats.org/presentationml/2006/ole">
            <p:oleObj spid="_x0000_s229383" name="Equation" r:id="rId4" imgW="2968560" imgH="838080" progId="Equation.3">
              <p:embed/>
            </p:oleObj>
          </a:graphicData>
        </a:graphic>
      </p:graphicFrame>
      <p:graphicFrame>
        <p:nvGraphicFramePr>
          <p:cNvPr id="229384" name="Object 8"/>
          <p:cNvGraphicFramePr>
            <a:graphicFrameLocks/>
          </p:cNvGraphicFramePr>
          <p:nvPr/>
        </p:nvGraphicFramePr>
        <p:xfrm>
          <a:off x="2555875" y="4221163"/>
          <a:ext cx="2795588" cy="873125"/>
        </p:xfrm>
        <a:graphic>
          <a:graphicData uri="http://schemas.openxmlformats.org/presentationml/2006/ole">
            <p:oleObj spid="_x0000_s229384" name="Equation" r:id="rId5" imgW="2803320" imgH="880920" progId="Equation.3">
              <p:embed/>
            </p:oleObj>
          </a:graphicData>
        </a:graphic>
      </p:graphicFrame>
      <p:sp>
        <p:nvSpPr>
          <p:cNvPr id="229385" name="Rectangle 9"/>
          <p:cNvSpPr>
            <a:spLocks noChangeArrowheads="1"/>
          </p:cNvSpPr>
          <p:nvPr/>
        </p:nvSpPr>
        <p:spPr bwMode="auto">
          <a:xfrm>
            <a:off x="3635375" y="5229225"/>
            <a:ext cx="3421063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Energi kinetik tidak kekal</a:t>
            </a:r>
            <a:r>
              <a:rPr lang="en-US" sz="2000">
                <a:solidFill>
                  <a:srgbClr val="0000FF"/>
                </a:solidFill>
              </a:rPr>
              <a:t>   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rgbClr val="0000FF"/>
                </a:solidFill>
              </a:rPr>
              <a:t>dalam tumbukan inelastik!</a:t>
            </a:r>
          </a:p>
        </p:txBody>
      </p:sp>
      <p:sp>
        <p:nvSpPr>
          <p:cNvPr id="229386" name="AutoShape 10"/>
          <p:cNvSpPr>
            <a:spLocks noChangeArrowheads="1"/>
          </p:cNvSpPr>
          <p:nvPr/>
        </p:nvSpPr>
        <p:spPr bwMode="auto">
          <a:xfrm>
            <a:off x="2411413" y="4076700"/>
            <a:ext cx="2273300" cy="977900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8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200"/>
              <a:t>Tumbukan Inelastik 2-D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2400"/>
              <a:t>Tinjau suatu tumbukan 2-D (tabrakan mobil pada perempatan,…tanpa gesekan).</a:t>
            </a:r>
          </a:p>
        </p:txBody>
      </p:sp>
      <p:grpSp>
        <p:nvGrpSpPr>
          <p:cNvPr id="230406" name="Group 6"/>
          <p:cNvGrpSpPr>
            <a:grpSpLocks/>
          </p:cNvGrpSpPr>
          <p:nvPr/>
        </p:nvGrpSpPr>
        <p:grpSpPr bwMode="auto">
          <a:xfrm>
            <a:off x="1758950" y="3130550"/>
            <a:ext cx="520700" cy="292100"/>
            <a:chOff x="1108" y="1972"/>
            <a:chExt cx="328" cy="184"/>
          </a:xfrm>
        </p:grpSpPr>
        <p:sp>
          <p:nvSpPr>
            <p:cNvPr id="230407" name="Rectangle 7"/>
            <p:cNvSpPr>
              <a:spLocks noChangeArrowheads="1"/>
            </p:cNvSpPr>
            <p:nvPr/>
          </p:nvSpPr>
          <p:spPr bwMode="auto">
            <a:xfrm>
              <a:off x="1108" y="2020"/>
              <a:ext cx="328" cy="88"/>
            </a:xfrm>
            <a:prstGeom prst="rect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08" name="Rectangle 8"/>
            <p:cNvSpPr>
              <a:spLocks noChangeArrowheads="1"/>
            </p:cNvSpPr>
            <p:nvPr/>
          </p:nvSpPr>
          <p:spPr bwMode="auto">
            <a:xfrm>
              <a:off x="1156" y="1972"/>
              <a:ext cx="40" cy="4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09" name="Rectangle 9"/>
            <p:cNvSpPr>
              <a:spLocks noChangeArrowheads="1"/>
            </p:cNvSpPr>
            <p:nvPr/>
          </p:nvSpPr>
          <p:spPr bwMode="auto">
            <a:xfrm>
              <a:off x="1348" y="1972"/>
              <a:ext cx="40" cy="4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0" name="Rectangle 10"/>
            <p:cNvSpPr>
              <a:spLocks noChangeArrowheads="1"/>
            </p:cNvSpPr>
            <p:nvPr/>
          </p:nvSpPr>
          <p:spPr bwMode="auto">
            <a:xfrm>
              <a:off x="1156" y="2116"/>
              <a:ext cx="40" cy="4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1" name="Rectangle 11"/>
            <p:cNvSpPr>
              <a:spLocks noChangeArrowheads="1"/>
            </p:cNvSpPr>
            <p:nvPr/>
          </p:nvSpPr>
          <p:spPr bwMode="auto">
            <a:xfrm>
              <a:off x="1348" y="2116"/>
              <a:ext cx="40" cy="4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0412" name="Group 12"/>
          <p:cNvGrpSpPr>
            <a:grpSpLocks/>
          </p:cNvGrpSpPr>
          <p:nvPr/>
        </p:nvGrpSpPr>
        <p:grpSpPr bwMode="auto">
          <a:xfrm>
            <a:off x="2635250" y="4006850"/>
            <a:ext cx="292100" cy="520700"/>
            <a:chOff x="1660" y="2524"/>
            <a:chExt cx="184" cy="328"/>
          </a:xfrm>
        </p:grpSpPr>
        <p:sp>
          <p:nvSpPr>
            <p:cNvPr id="230413" name="Rectangle 13"/>
            <p:cNvSpPr>
              <a:spLocks noChangeArrowheads="1"/>
            </p:cNvSpPr>
            <p:nvPr/>
          </p:nvSpPr>
          <p:spPr bwMode="auto">
            <a:xfrm>
              <a:off x="1708" y="2524"/>
              <a:ext cx="88" cy="328"/>
            </a:xfrm>
            <a:prstGeom prst="rect">
              <a:avLst/>
            </a:prstGeom>
            <a:solidFill>
              <a:srgbClr val="CC00CC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4" name="Rectangle 14"/>
            <p:cNvSpPr>
              <a:spLocks noChangeArrowheads="1"/>
            </p:cNvSpPr>
            <p:nvPr/>
          </p:nvSpPr>
          <p:spPr bwMode="auto">
            <a:xfrm>
              <a:off x="1660" y="2764"/>
              <a:ext cx="40" cy="40"/>
            </a:xfrm>
            <a:prstGeom prst="rect">
              <a:avLst/>
            </a:prstGeom>
            <a:solidFill>
              <a:srgbClr val="CC00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5" name="Rectangle 15"/>
            <p:cNvSpPr>
              <a:spLocks noChangeArrowheads="1"/>
            </p:cNvSpPr>
            <p:nvPr/>
          </p:nvSpPr>
          <p:spPr bwMode="auto">
            <a:xfrm>
              <a:off x="1660" y="2572"/>
              <a:ext cx="40" cy="40"/>
            </a:xfrm>
            <a:prstGeom prst="rect">
              <a:avLst/>
            </a:prstGeom>
            <a:solidFill>
              <a:srgbClr val="CC00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6" name="Rectangle 16"/>
            <p:cNvSpPr>
              <a:spLocks noChangeArrowheads="1"/>
            </p:cNvSpPr>
            <p:nvPr/>
          </p:nvSpPr>
          <p:spPr bwMode="auto">
            <a:xfrm>
              <a:off x="1804" y="2764"/>
              <a:ext cx="40" cy="40"/>
            </a:xfrm>
            <a:prstGeom prst="rect">
              <a:avLst/>
            </a:prstGeom>
            <a:solidFill>
              <a:srgbClr val="CC00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7" name="Rectangle 17"/>
            <p:cNvSpPr>
              <a:spLocks noChangeArrowheads="1"/>
            </p:cNvSpPr>
            <p:nvPr/>
          </p:nvSpPr>
          <p:spPr bwMode="auto">
            <a:xfrm>
              <a:off x="1804" y="2572"/>
              <a:ext cx="40" cy="40"/>
            </a:xfrm>
            <a:prstGeom prst="rect">
              <a:avLst/>
            </a:prstGeom>
            <a:solidFill>
              <a:srgbClr val="CC00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0418" name="Group 18"/>
          <p:cNvGrpSpPr>
            <a:grpSpLocks/>
          </p:cNvGrpSpPr>
          <p:nvPr/>
        </p:nvGrpSpPr>
        <p:grpSpPr bwMode="auto">
          <a:xfrm>
            <a:off x="6764338" y="2525713"/>
            <a:ext cx="520700" cy="520700"/>
            <a:chOff x="4261" y="1591"/>
            <a:chExt cx="328" cy="328"/>
          </a:xfrm>
        </p:grpSpPr>
        <p:grpSp>
          <p:nvGrpSpPr>
            <p:cNvPr id="230419" name="Group 19"/>
            <p:cNvGrpSpPr>
              <a:grpSpLocks/>
            </p:cNvGrpSpPr>
            <p:nvPr/>
          </p:nvGrpSpPr>
          <p:grpSpPr bwMode="auto">
            <a:xfrm>
              <a:off x="4301" y="1591"/>
              <a:ext cx="248" cy="328"/>
              <a:chOff x="4301" y="1591"/>
              <a:chExt cx="248" cy="328"/>
            </a:xfrm>
          </p:grpSpPr>
          <p:sp>
            <p:nvSpPr>
              <p:cNvPr id="230420" name="Rectangle 20"/>
              <p:cNvSpPr>
                <a:spLocks noChangeArrowheads="1"/>
              </p:cNvSpPr>
              <p:nvPr/>
            </p:nvSpPr>
            <p:spPr bwMode="auto">
              <a:xfrm rot="17580000">
                <a:off x="4261" y="1711"/>
                <a:ext cx="328" cy="88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rgbClr val="FC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21" name="Rectangle 21"/>
              <p:cNvSpPr>
                <a:spLocks noChangeArrowheads="1"/>
              </p:cNvSpPr>
              <p:nvPr/>
            </p:nvSpPr>
            <p:spPr bwMode="auto">
              <a:xfrm rot="17580000">
                <a:off x="4301" y="1796"/>
                <a:ext cx="40" cy="40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22" name="Rectangle 22"/>
              <p:cNvSpPr>
                <a:spLocks noChangeArrowheads="1"/>
              </p:cNvSpPr>
              <p:nvPr/>
            </p:nvSpPr>
            <p:spPr bwMode="auto">
              <a:xfrm rot="17580000">
                <a:off x="4377" y="1619"/>
                <a:ext cx="40" cy="40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23" name="Rectangle 23"/>
              <p:cNvSpPr>
                <a:spLocks noChangeArrowheads="1"/>
              </p:cNvSpPr>
              <p:nvPr/>
            </p:nvSpPr>
            <p:spPr bwMode="auto">
              <a:xfrm rot="17580000">
                <a:off x="4433" y="1851"/>
                <a:ext cx="40" cy="40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24" name="Rectangle 24"/>
              <p:cNvSpPr>
                <a:spLocks noChangeArrowheads="1"/>
              </p:cNvSpPr>
              <p:nvPr/>
            </p:nvSpPr>
            <p:spPr bwMode="auto">
              <a:xfrm rot="17580000">
                <a:off x="4509" y="1674"/>
                <a:ext cx="40" cy="40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0425" name="Group 25"/>
            <p:cNvGrpSpPr>
              <a:grpSpLocks/>
            </p:cNvGrpSpPr>
            <p:nvPr/>
          </p:nvGrpSpPr>
          <p:grpSpPr bwMode="auto">
            <a:xfrm>
              <a:off x="4261" y="1629"/>
              <a:ext cx="328" cy="252"/>
              <a:chOff x="4261" y="1629"/>
              <a:chExt cx="328" cy="252"/>
            </a:xfrm>
          </p:grpSpPr>
          <p:sp>
            <p:nvSpPr>
              <p:cNvPr id="230426" name="Rectangle 26"/>
              <p:cNvSpPr>
                <a:spLocks noChangeArrowheads="1"/>
              </p:cNvSpPr>
              <p:nvPr/>
            </p:nvSpPr>
            <p:spPr bwMode="auto">
              <a:xfrm rot="14700000">
                <a:off x="4381" y="1591"/>
                <a:ext cx="88" cy="328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27" name="Rectangle 27"/>
              <p:cNvSpPr>
                <a:spLocks noChangeArrowheads="1"/>
              </p:cNvSpPr>
              <p:nvPr/>
            </p:nvSpPr>
            <p:spPr bwMode="auto">
              <a:xfrm rot="14700000">
                <a:off x="4522" y="1759"/>
                <a:ext cx="40" cy="40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28" name="Rectangle 28"/>
              <p:cNvSpPr>
                <a:spLocks noChangeArrowheads="1"/>
              </p:cNvSpPr>
              <p:nvPr/>
            </p:nvSpPr>
            <p:spPr bwMode="auto">
              <a:xfrm rot="14700000">
                <a:off x="4349" y="1841"/>
                <a:ext cx="40" cy="40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29" name="Rectangle 29"/>
              <p:cNvSpPr>
                <a:spLocks noChangeArrowheads="1"/>
              </p:cNvSpPr>
              <p:nvPr/>
            </p:nvSpPr>
            <p:spPr bwMode="auto">
              <a:xfrm rot="14700000">
                <a:off x="4461" y="1629"/>
                <a:ext cx="40" cy="40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30" name="Rectangle 30"/>
              <p:cNvSpPr>
                <a:spLocks noChangeArrowheads="1"/>
              </p:cNvSpPr>
              <p:nvPr/>
            </p:nvSpPr>
            <p:spPr bwMode="auto">
              <a:xfrm rot="14700000">
                <a:off x="4288" y="1711"/>
                <a:ext cx="40" cy="40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0431" name="Group 31"/>
          <p:cNvGrpSpPr>
            <a:grpSpLocks/>
          </p:cNvGrpSpPr>
          <p:nvPr/>
        </p:nvGrpSpPr>
        <p:grpSpPr bwMode="auto">
          <a:xfrm>
            <a:off x="1073150" y="2432050"/>
            <a:ext cx="2806700" cy="2451100"/>
            <a:chOff x="676" y="1532"/>
            <a:chExt cx="1768" cy="1544"/>
          </a:xfrm>
        </p:grpSpPr>
        <p:sp>
          <p:nvSpPr>
            <p:cNvPr id="230432" name="Line 32"/>
            <p:cNvSpPr>
              <a:spLocks noChangeShapeType="1"/>
            </p:cNvSpPr>
            <p:nvPr/>
          </p:nvSpPr>
          <p:spPr bwMode="auto">
            <a:xfrm>
              <a:off x="676" y="2064"/>
              <a:ext cx="1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3" name="Line 33"/>
            <p:cNvSpPr>
              <a:spLocks noChangeShapeType="1"/>
            </p:cNvSpPr>
            <p:nvPr/>
          </p:nvSpPr>
          <p:spPr bwMode="auto">
            <a:xfrm flipV="1">
              <a:off x="1749" y="1532"/>
              <a:ext cx="0" cy="1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0434" name="Group 34"/>
          <p:cNvGrpSpPr>
            <a:grpSpLocks/>
          </p:cNvGrpSpPr>
          <p:nvPr/>
        </p:nvGrpSpPr>
        <p:grpSpPr bwMode="auto">
          <a:xfrm>
            <a:off x="4668838" y="2427288"/>
            <a:ext cx="2806700" cy="2451100"/>
            <a:chOff x="2941" y="1529"/>
            <a:chExt cx="1768" cy="1544"/>
          </a:xfrm>
        </p:grpSpPr>
        <p:sp>
          <p:nvSpPr>
            <p:cNvPr id="230435" name="Line 35"/>
            <p:cNvSpPr>
              <a:spLocks noChangeShapeType="1"/>
            </p:cNvSpPr>
            <p:nvPr/>
          </p:nvSpPr>
          <p:spPr bwMode="auto">
            <a:xfrm>
              <a:off x="2941" y="2061"/>
              <a:ext cx="1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6" name="Line 36"/>
            <p:cNvSpPr>
              <a:spLocks noChangeShapeType="1"/>
            </p:cNvSpPr>
            <p:nvPr/>
          </p:nvSpPr>
          <p:spPr bwMode="auto">
            <a:xfrm flipV="1">
              <a:off x="4014" y="1529"/>
              <a:ext cx="0" cy="1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0437" name="Line 37"/>
          <p:cNvSpPr>
            <a:spLocks noChangeShapeType="1"/>
          </p:cNvSpPr>
          <p:nvPr/>
        </p:nvSpPr>
        <p:spPr bwMode="auto">
          <a:xfrm flipV="1">
            <a:off x="7499350" y="2030413"/>
            <a:ext cx="603250" cy="496887"/>
          </a:xfrm>
          <a:prstGeom prst="line">
            <a:avLst/>
          </a:prstGeom>
          <a:noFill/>
          <a:ln w="25400">
            <a:solidFill>
              <a:srgbClr val="008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38" name="Line 38"/>
          <p:cNvSpPr>
            <a:spLocks noChangeShapeType="1"/>
          </p:cNvSpPr>
          <p:nvPr/>
        </p:nvSpPr>
        <p:spPr bwMode="auto">
          <a:xfrm>
            <a:off x="1689100" y="2971800"/>
            <a:ext cx="812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39" name="Line 39"/>
          <p:cNvSpPr>
            <a:spLocks noChangeShapeType="1"/>
          </p:cNvSpPr>
          <p:nvPr/>
        </p:nvSpPr>
        <p:spPr bwMode="auto">
          <a:xfrm flipV="1">
            <a:off x="3048000" y="3873500"/>
            <a:ext cx="0" cy="863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40" name="Rectangle 40"/>
          <p:cNvSpPr>
            <a:spLocks noChangeArrowheads="1"/>
          </p:cNvSpPr>
          <p:nvPr/>
        </p:nvSpPr>
        <p:spPr bwMode="auto">
          <a:xfrm>
            <a:off x="1739900" y="2493963"/>
            <a:ext cx="41433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 i="1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30441" name="Rectangle 41"/>
          <p:cNvSpPr>
            <a:spLocks noChangeArrowheads="1"/>
          </p:cNvSpPr>
          <p:nvPr/>
        </p:nvSpPr>
        <p:spPr bwMode="auto">
          <a:xfrm>
            <a:off x="3035300" y="4244975"/>
            <a:ext cx="460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 i="1" baseline="-25000">
                <a:solidFill>
                  <a:schemeClr val="tx2"/>
                </a:solidFill>
              </a:rPr>
              <a:t>2 </a:t>
            </a:r>
          </a:p>
        </p:txBody>
      </p:sp>
      <p:sp>
        <p:nvSpPr>
          <p:cNvPr id="230442" name="Rectangle 42"/>
          <p:cNvSpPr>
            <a:spLocks noChangeArrowheads="1"/>
          </p:cNvSpPr>
          <p:nvPr/>
        </p:nvSpPr>
        <p:spPr bwMode="auto">
          <a:xfrm>
            <a:off x="7758113" y="2417763"/>
            <a:ext cx="4206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 i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30443" name="Rectangle 43"/>
          <p:cNvSpPr>
            <a:spLocks noChangeArrowheads="1"/>
          </p:cNvSpPr>
          <p:nvPr/>
        </p:nvSpPr>
        <p:spPr bwMode="auto">
          <a:xfrm>
            <a:off x="2349500" y="5083175"/>
            <a:ext cx="90011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before</a:t>
            </a:r>
          </a:p>
        </p:txBody>
      </p:sp>
      <p:sp>
        <p:nvSpPr>
          <p:cNvPr id="230444" name="Rectangle 44"/>
          <p:cNvSpPr>
            <a:spLocks noChangeArrowheads="1"/>
          </p:cNvSpPr>
          <p:nvPr/>
        </p:nvSpPr>
        <p:spPr bwMode="auto">
          <a:xfrm>
            <a:off x="6081713" y="5083175"/>
            <a:ext cx="6873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after</a:t>
            </a:r>
          </a:p>
        </p:txBody>
      </p:sp>
      <p:sp>
        <p:nvSpPr>
          <p:cNvPr id="230445" name="Rectangle 45"/>
          <p:cNvSpPr>
            <a:spLocks noChangeArrowheads="1"/>
          </p:cNvSpPr>
          <p:nvPr/>
        </p:nvSpPr>
        <p:spPr bwMode="auto">
          <a:xfrm>
            <a:off x="1816100" y="3482975"/>
            <a:ext cx="48418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m</a:t>
            </a:r>
            <a:r>
              <a:rPr lang="en-US" sz="2000" i="1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30446" name="Rectangle 46"/>
          <p:cNvSpPr>
            <a:spLocks noChangeArrowheads="1"/>
          </p:cNvSpPr>
          <p:nvPr/>
        </p:nvSpPr>
        <p:spPr bwMode="auto">
          <a:xfrm>
            <a:off x="2120900" y="4168775"/>
            <a:ext cx="48418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m</a:t>
            </a:r>
            <a:r>
              <a:rPr lang="en-US" sz="2000" i="1" baseline="-25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30447" name="Rectangle 47"/>
          <p:cNvSpPr>
            <a:spLocks noChangeArrowheads="1"/>
          </p:cNvSpPr>
          <p:nvPr/>
        </p:nvSpPr>
        <p:spPr bwMode="auto">
          <a:xfrm>
            <a:off x="6843713" y="3330575"/>
            <a:ext cx="10747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m</a:t>
            </a:r>
            <a:r>
              <a:rPr lang="en-US" sz="2000" i="1" baseline="-25000">
                <a:solidFill>
                  <a:schemeClr val="tx2"/>
                </a:solidFill>
              </a:rPr>
              <a:t>1</a:t>
            </a:r>
            <a:r>
              <a:rPr lang="en-US" sz="2000" i="1">
                <a:solidFill>
                  <a:schemeClr val="tx2"/>
                </a:solidFill>
              </a:rPr>
              <a:t> + m</a:t>
            </a:r>
            <a:r>
              <a:rPr lang="en-US" sz="2000" i="1" baseline="-25000">
                <a:solidFill>
                  <a:schemeClr val="tx2"/>
                </a:solidFill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200"/>
              <a:t>Tumbukan Inelastik 2-D...</a:t>
            </a:r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71550" y="1341438"/>
            <a:ext cx="7467600" cy="4064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z="2400"/>
              <a:t>Tidak ada gaya eksternal.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Terapkan kekekalan momentum pada dua komponen</a:t>
            </a:r>
            <a:r>
              <a:rPr lang="en-US" sz="1800"/>
              <a:t>.</a:t>
            </a:r>
          </a:p>
        </p:txBody>
      </p:sp>
      <p:grpSp>
        <p:nvGrpSpPr>
          <p:cNvPr id="231480" name="Group 56"/>
          <p:cNvGrpSpPr>
            <a:grpSpLocks/>
          </p:cNvGrpSpPr>
          <p:nvPr/>
        </p:nvGrpSpPr>
        <p:grpSpPr bwMode="auto">
          <a:xfrm>
            <a:off x="2339975" y="4221163"/>
            <a:ext cx="5607050" cy="1825625"/>
            <a:chOff x="1456" y="2884"/>
            <a:chExt cx="3532" cy="1150"/>
          </a:xfrm>
        </p:grpSpPr>
        <p:grpSp>
          <p:nvGrpSpPr>
            <p:cNvPr id="231430" name="Group 6"/>
            <p:cNvGrpSpPr>
              <a:grpSpLocks/>
            </p:cNvGrpSpPr>
            <p:nvPr/>
          </p:nvGrpSpPr>
          <p:grpSpPr bwMode="auto">
            <a:xfrm>
              <a:off x="1731" y="3330"/>
              <a:ext cx="207" cy="115"/>
              <a:chOff x="1731" y="3330"/>
              <a:chExt cx="207" cy="115"/>
            </a:xfrm>
          </p:grpSpPr>
          <p:sp>
            <p:nvSpPr>
              <p:cNvPr id="231431" name="Rectangle 7"/>
              <p:cNvSpPr>
                <a:spLocks noChangeArrowheads="1"/>
              </p:cNvSpPr>
              <p:nvPr/>
            </p:nvSpPr>
            <p:spPr bwMode="auto">
              <a:xfrm>
                <a:off x="1731" y="3361"/>
                <a:ext cx="207" cy="53"/>
              </a:xfrm>
              <a:prstGeom prst="rect">
                <a:avLst/>
              </a:prstGeom>
              <a:solidFill>
                <a:srgbClr val="FC0000"/>
              </a:solidFill>
              <a:ln w="12700">
                <a:solidFill>
                  <a:srgbClr val="FC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32" name="Rectangle 8"/>
              <p:cNvSpPr>
                <a:spLocks noChangeArrowheads="1"/>
              </p:cNvSpPr>
              <p:nvPr/>
            </p:nvSpPr>
            <p:spPr bwMode="auto">
              <a:xfrm>
                <a:off x="1762" y="3330"/>
                <a:ext cx="23" cy="23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33" name="Rectangle 9"/>
              <p:cNvSpPr>
                <a:spLocks noChangeArrowheads="1"/>
              </p:cNvSpPr>
              <p:nvPr/>
            </p:nvSpPr>
            <p:spPr bwMode="auto">
              <a:xfrm>
                <a:off x="1884" y="3330"/>
                <a:ext cx="23" cy="23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34" name="Rectangle 10"/>
              <p:cNvSpPr>
                <a:spLocks noChangeArrowheads="1"/>
              </p:cNvSpPr>
              <p:nvPr/>
            </p:nvSpPr>
            <p:spPr bwMode="auto">
              <a:xfrm>
                <a:off x="1762" y="3422"/>
                <a:ext cx="23" cy="23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35" name="Rectangle 11"/>
              <p:cNvSpPr>
                <a:spLocks noChangeArrowheads="1"/>
              </p:cNvSpPr>
              <p:nvPr/>
            </p:nvSpPr>
            <p:spPr bwMode="auto">
              <a:xfrm>
                <a:off x="1884" y="3422"/>
                <a:ext cx="23" cy="23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1436" name="Group 12"/>
            <p:cNvGrpSpPr>
              <a:grpSpLocks/>
            </p:cNvGrpSpPr>
            <p:nvPr/>
          </p:nvGrpSpPr>
          <p:grpSpPr bwMode="auto">
            <a:xfrm>
              <a:off x="2083" y="3682"/>
              <a:ext cx="115" cy="207"/>
              <a:chOff x="2083" y="3682"/>
              <a:chExt cx="115" cy="207"/>
            </a:xfrm>
          </p:grpSpPr>
          <p:sp>
            <p:nvSpPr>
              <p:cNvPr id="231437" name="Rectangle 13"/>
              <p:cNvSpPr>
                <a:spLocks noChangeArrowheads="1"/>
              </p:cNvSpPr>
              <p:nvPr/>
            </p:nvSpPr>
            <p:spPr bwMode="auto">
              <a:xfrm>
                <a:off x="2114" y="3682"/>
                <a:ext cx="53" cy="207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38" name="Rectangle 14"/>
              <p:cNvSpPr>
                <a:spLocks noChangeArrowheads="1"/>
              </p:cNvSpPr>
              <p:nvPr/>
            </p:nvSpPr>
            <p:spPr bwMode="auto">
              <a:xfrm>
                <a:off x="2083" y="3835"/>
                <a:ext cx="23" cy="23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39" name="Rectangle 15"/>
              <p:cNvSpPr>
                <a:spLocks noChangeArrowheads="1"/>
              </p:cNvSpPr>
              <p:nvPr/>
            </p:nvSpPr>
            <p:spPr bwMode="auto">
              <a:xfrm>
                <a:off x="2083" y="3713"/>
                <a:ext cx="23" cy="22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40" name="Rectangle 16"/>
              <p:cNvSpPr>
                <a:spLocks noChangeArrowheads="1"/>
              </p:cNvSpPr>
              <p:nvPr/>
            </p:nvSpPr>
            <p:spPr bwMode="auto">
              <a:xfrm>
                <a:off x="2175" y="3835"/>
                <a:ext cx="23" cy="23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41" name="Rectangle 17"/>
              <p:cNvSpPr>
                <a:spLocks noChangeArrowheads="1"/>
              </p:cNvSpPr>
              <p:nvPr/>
            </p:nvSpPr>
            <p:spPr bwMode="auto">
              <a:xfrm>
                <a:off x="2175" y="3713"/>
                <a:ext cx="23" cy="22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1442" name="Group 18"/>
            <p:cNvGrpSpPr>
              <a:grpSpLocks/>
            </p:cNvGrpSpPr>
            <p:nvPr/>
          </p:nvGrpSpPr>
          <p:grpSpPr bwMode="auto">
            <a:xfrm>
              <a:off x="3742" y="3087"/>
              <a:ext cx="206" cy="207"/>
              <a:chOff x="3742" y="3087"/>
              <a:chExt cx="206" cy="207"/>
            </a:xfrm>
          </p:grpSpPr>
          <p:grpSp>
            <p:nvGrpSpPr>
              <p:cNvPr id="231443" name="Group 19"/>
              <p:cNvGrpSpPr>
                <a:grpSpLocks/>
              </p:cNvGrpSpPr>
              <p:nvPr/>
            </p:nvGrpSpPr>
            <p:grpSpPr bwMode="auto">
              <a:xfrm>
                <a:off x="3768" y="3087"/>
                <a:ext cx="154" cy="207"/>
                <a:chOff x="3768" y="3087"/>
                <a:chExt cx="154" cy="207"/>
              </a:xfrm>
            </p:grpSpPr>
            <p:sp>
              <p:nvSpPr>
                <p:cNvPr id="231444" name="Rectangle 20"/>
                <p:cNvSpPr>
                  <a:spLocks noChangeArrowheads="1"/>
                </p:cNvSpPr>
                <p:nvPr/>
              </p:nvSpPr>
              <p:spPr bwMode="auto">
                <a:xfrm rot="17580000">
                  <a:off x="3741" y="3164"/>
                  <a:ext cx="207" cy="53"/>
                </a:xfrm>
                <a:prstGeom prst="rect">
                  <a:avLst/>
                </a:prstGeom>
                <a:solidFill>
                  <a:srgbClr val="CC00CC"/>
                </a:solidFill>
                <a:ln w="12700">
                  <a:solidFill>
                    <a:srgbClr val="FC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445" name="Rectangle 21"/>
                <p:cNvSpPr>
                  <a:spLocks noChangeArrowheads="1"/>
                </p:cNvSpPr>
                <p:nvPr/>
              </p:nvSpPr>
              <p:spPr bwMode="auto">
                <a:xfrm rot="17580000">
                  <a:off x="3767" y="3218"/>
                  <a:ext cx="23" cy="22"/>
                </a:xfrm>
                <a:prstGeom prst="rect">
                  <a:avLst/>
                </a:prstGeom>
                <a:solidFill>
                  <a:srgbClr val="CC00CC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446" name="Rectangle 22"/>
                <p:cNvSpPr>
                  <a:spLocks noChangeArrowheads="1"/>
                </p:cNvSpPr>
                <p:nvPr/>
              </p:nvSpPr>
              <p:spPr bwMode="auto">
                <a:xfrm rot="17580000">
                  <a:off x="3815" y="3105"/>
                  <a:ext cx="23" cy="23"/>
                </a:xfrm>
                <a:prstGeom prst="rect">
                  <a:avLst/>
                </a:prstGeom>
                <a:solidFill>
                  <a:srgbClr val="CC00CC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447" name="Rectangle 23"/>
                <p:cNvSpPr>
                  <a:spLocks noChangeArrowheads="1"/>
                </p:cNvSpPr>
                <p:nvPr/>
              </p:nvSpPr>
              <p:spPr bwMode="auto">
                <a:xfrm rot="17580000">
                  <a:off x="3851" y="3253"/>
                  <a:ext cx="23" cy="23"/>
                </a:xfrm>
                <a:prstGeom prst="rect">
                  <a:avLst/>
                </a:prstGeom>
                <a:solidFill>
                  <a:srgbClr val="CC00CC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448" name="Rectangle 24"/>
                <p:cNvSpPr>
                  <a:spLocks noChangeArrowheads="1"/>
                </p:cNvSpPr>
                <p:nvPr/>
              </p:nvSpPr>
              <p:spPr bwMode="auto">
                <a:xfrm rot="17580000">
                  <a:off x="3900" y="3140"/>
                  <a:ext cx="22" cy="23"/>
                </a:xfrm>
                <a:prstGeom prst="rect">
                  <a:avLst/>
                </a:prstGeom>
                <a:solidFill>
                  <a:srgbClr val="CC00CC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1449" name="Group 25"/>
              <p:cNvGrpSpPr>
                <a:grpSpLocks/>
              </p:cNvGrpSpPr>
              <p:nvPr/>
            </p:nvGrpSpPr>
            <p:grpSpPr bwMode="auto">
              <a:xfrm>
                <a:off x="3742" y="3111"/>
                <a:ext cx="206" cy="158"/>
                <a:chOff x="3742" y="3111"/>
                <a:chExt cx="206" cy="158"/>
              </a:xfrm>
            </p:grpSpPr>
            <p:sp>
              <p:nvSpPr>
                <p:cNvPr id="231450" name="Rectangle 26"/>
                <p:cNvSpPr>
                  <a:spLocks noChangeArrowheads="1"/>
                </p:cNvSpPr>
                <p:nvPr/>
              </p:nvSpPr>
              <p:spPr bwMode="auto">
                <a:xfrm rot="14700000">
                  <a:off x="3818" y="3087"/>
                  <a:ext cx="53" cy="206"/>
                </a:xfrm>
                <a:prstGeom prst="rect">
                  <a:avLst/>
                </a:prstGeom>
                <a:solidFill>
                  <a:srgbClr val="CC00CC"/>
                </a:solid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451" name="Rectangle 27"/>
                <p:cNvSpPr>
                  <a:spLocks noChangeArrowheads="1"/>
                </p:cNvSpPr>
                <p:nvPr/>
              </p:nvSpPr>
              <p:spPr bwMode="auto">
                <a:xfrm rot="14700000">
                  <a:off x="3908" y="3194"/>
                  <a:ext cx="22" cy="23"/>
                </a:xfrm>
                <a:prstGeom prst="rect">
                  <a:avLst/>
                </a:prstGeom>
                <a:solidFill>
                  <a:srgbClr val="CC00CC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452" name="Rectangle 28"/>
                <p:cNvSpPr>
                  <a:spLocks noChangeArrowheads="1"/>
                </p:cNvSpPr>
                <p:nvPr/>
              </p:nvSpPr>
              <p:spPr bwMode="auto">
                <a:xfrm rot="14700000">
                  <a:off x="3798" y="3247"/>
                  <a:ext cx="22" cy="22"/>
                </a:xfrm>
                <a:prstGeom prst="rect">
                  <a:avLst/>
                </a:prstGeom>
                <a:solidFill>
                  <a:srgbClr val="CC00CC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453" name="Rectangle 29"/>
                <p:cNvSpPr>
                  <a:spLocks noChangeArrowheads="1"/>
                </p:cNvSpPr>
                <p:nvPr/>
              </p:nvSpPr>
              <p:spPr bwMode="auto">
                <a:xfrm rot="14700000">
                  <a:off x="3869" y="3111"/>
                  <a:ext cx="23" cy="23"/>
                </a:xfrm>
                <a:prstGeom prst="rect">
                  <a:avLst/>
                </a:prstGeom>
                <a:solidFill>
                  <a:srgbClr val="CC00CC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454" name="Rectangle 30"/>
                <p:cNvSpPr>
                  <a:spLocks noChangeArrowheads="1"/>
                </p:cNvSpPr>
                <p:nvPr/>
              </p:nvSpPr>
              <p:spPr bwMode="auto">
                <a:xfrm rot="14700000">
                  <a:off x="3759" y="3164"/>
                  <a:ext cx="22" cy="22"/>
                </a:xfrm>
                <a:prstGeom prst="rect">
                  <a:avLst/>
                </a:prstGeom>
                <a:solidFill>
                  <a:srgbClr val="CC00CC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1455" name="Group 31"/>
            <p:cNvGrpSpPr>
              <a:grpSpLocks/>
            </p:cNvGrpSpPr>
            <p:nvPr/>
          </p:nvGrpSpPr>
          <p:grpSpPr bwMode="auto">
            <a:xfrm>
              <a:off x="1456" y="3047"/>
              <a:ext cx="1124" cy="987"/>
              <a:chOff x="1456" y="3047"/>
              <a:chExt cx="1124" cy="987"/>
            </a:xfrm>
          </p:grpSpPr>
          <p:sp>
            <p:nvSpPr>
              <p:cNvPr id="231456" name="Line 32"/>
              <p:cNvSpPr>
                <a:spLocks noChangeShapeType="1"/>
              </p:cNvSpPr>
              <p:nvPr/>
            </p:nvSpPr>
            <p:spPr bwMode="auto">
              <a:xfrm>
                <a:off x="1456" y="3387"/>
                <a:ext cx="11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57" name="Line 33"/>
              <p:cNvSpPr>
                <a:spLocks noChangeShapeType="1"/>
              </p:cNvSpPr>
              <p:nvPr/>
            </p:nvSpPr>
            <p:spPr bwMode="auto">
              <a:xfrm flipV="1">
                <a:off x="2139" y="3047"/>
                <a:ext cx="0" cy="9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1458" name="Group 34"/>
            <p:cNvGrpSpPr>
              <a:grpSpLocks/>
            </p:cNvGrpSpPr>
            <p:nvPr/>
          </p:nvGrpSpPr>
          <p:grpSpPr bwMode="auto">
            <a:xfrm>
              <a:off x="2900" y="3045"/>
              <a:ext cx="1124" cy="987"/>
              <a:chOff x="2900" y="3045"/>
              <a:chExt cx="1124" cy="987"/>
            </a:xfrm>
          </p:grpSpPr>
          <p:sp>
            <p:nvSpPr>
              <p:cNvPr id="231459" name="Line 35"/>
              <p:cNvSpPr>
                <a:spLocks noChangeShapeType="1"/>
              </p:cNvSpPr>
              <p:nvPr/>
            </p:nvSpPr>
            <p:spPr bwMode="auto">
              <a:xfrm>
                <a:off x="2900" y="3385"/>
                <a:ext cx="11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60" name="Line 36"/>
              <p:cNvSpPr>
                <a:spLocks noChangeShapeType="1"/>
              </p:cNvSpPr>
              <p:nvPr/>
            </p:nvSpPr>
            <p:spPr bwMode="auto">
              <a:xfrm flipV="1">
                <a:off x="3583" y="3045"/>
                <a:ext cx="0" cy="9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1461" name="Line 37"/>
            <p:cNvSpPr>
              <a:spLocks noChangeShapeType="1"/>
            </p:cNvSpPr>
            <p:nvPr/>
          </p:nvSpPr>
          <p:spPr bwMode="auto">
            <a:xfrm flipV="1">
              <a:off x="4038" y="2884"/>
              <a:ext cx="236" cy="205"/>
            </a:xfrm>
            <a:prstGeom prst="line">
              <a:avLst/>
            </a:prstGeom>
            <a:noFill/>
            <a:ln w="25400">
              <a:solidFill>
                <a:srgbClr val="008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62" name="Line 38"/>
            <p:cNvSpPr>
              <a:spLocks noChangeShapeType="1"/>
            </p:cNvSpPr>
            <p:nvPr/>
          </p:nvSpPr>
          <p:spPr bwMode="auto">
            <a:xfrm>
              <a:off x="1705" y="3265"/>
              <a:ext cx="32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63" name="Line 39"/>
            <p:cNvSpPr>
              <a:spLocks noChangeShapeType="1"/>
            </p:cNvSpPr>
            <p:nvPr/>
          </p:nvSpPr>
          <p:spPr bwMode="auto">
            <a:xfrm flipV="1">
              <a:off x="2248" y="3624"/>
              <a:ext cx="0" cy="353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64" name="Rectangle 40"/>
            <p:cNvSpPr>
              <a:spLocks noChangeArrowheads="1"/>
            </p:cNvSpPr>
            <p:nvPr/>
          </p:nvSpPr>
          <p:spPr bwMode="auto">
            <a:xfrm>
              <a:off x="1654" y="3014"/>
              <a:ext cx="26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sz="2000" i="1" baseline="-2500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231465" name="Rectangle 41"/>
            <p:cNvSpPr>
              <a:spLocks noChangeArrowheads="1"/>
            </p:cNvSpPr>
            <p:nvPr/>
          </p:nvSpPr>
          <p:spPr bwMode="auto">
            <a:xfrm>
              <a:off x="2270" y="3766"/>
              <a:ext cx="29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sz="2000" i="1" baseline="-25000">
                  <a:solidFill>
                    <a:schemeClr val="tx2"/>
                  </a:solidFill>
                </a:rPr>
                <a:t>2 </a:t>
              </a:r>
            </a:p>
          </p:txBody>
        </p:sp>
        <p:sp>
          <p:nvSpPr>
            <p:cNvPr id="231466" name="Rectangle 42"/>
            <p:cNvSpPr>
              <a:spLocks noChangeArrowheads="1"/>
            </p:cNvSpPr>
            <p:nvPr/>
          </p:nvSpPr>
          <p:spPr bwMode="auto">
            <a:xfrm>
              <a:off x="4118" y="3031"/>
              <a:ext cx="87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sz="2000" i="1">
                  <a:solidFill>
                    <a:schemeClr val="tx2"/>
                  </a:solidFill>
                </a:rPr>
                <a:t> = </a:t>
              </a:r>
              <a:r>
                <a:rPr lang="en-US" sz="2000">
                  <a:solidFill>
                    <a:schemeClr val="tx2"/>
                  </a:solidFill>
                </a:rPr>
                <a:t>(</a:t>
              </a:r>
              <a:r>
                <a:rPr lang="en-US" sz="2000" i="1">
                  <a:solidFill>
                    <a:schemeClr val="tx2"/>
                  </a:solidFill>
                </a:rPr>
                <a:t>V</a:t>
              </a:r>
              <a:r>
                <a:rPr lang="en-US" sz="2000" i="1" baseline="-25000">
                  <a:solidFill>
                    <a:schemeClr val="tx2"/>
                  </a:solidFill>
                </a:rPr>
                <a:t>x</a:t>
              </a:r>
              <a:r>
                <a:rPr lang="en-US" sz="2000" i="1">
                  <a:solidFill>
                    <a:schemeClr val="tx2"/>
                  </a:solidFill>
                </a:rPr>
                <a:t>,V</a:t>
              </a:r>
              <a:r>
                <a:rPr lang="en-US" sz="2000" i="1" baseline="-25000">
                  <a:solidFill>
                    <a:schemeClr val="tx2"/>
                  </a:solidFill>
                </a:rPr>
                <a:t>y</a:t>
              </a:r>
              <a:r>
                <a:rPr lang="en-US" sz="2000">
                  <a:solidFill>
                    <a:schemeClr val="tx2"/>
                  </a:solidFill>
                </a:rPr>
                <a:t>)</a:t>
              </a:r>
            </a:p>
          </p:txBody>
        </p:sp>
        <p:sp>
          <p:nvSpPr>
            <p:cNvPr id="231467" name="Rectangle 43"/>
            <p:cNvSpPr>
              <a:spLocks noChangeArrowheads="1"/>
            </p:cNvSpPr>
            <p:nvPr/>
          </p:nvSpPr>
          <p:spPr bwMode="auto">
            <a:xfrm>
              <a:off x="1733" y="3460"/>
              <a:ext cx="305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  <a:r>
                <a:rPr lang="en-US" sz="2000" i="1" baseline="-2500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231468" name="Rectangle 44"/>
            <p:cNvSpPr>
              <a:spLocks noChangeArrowheads="1"/>
            </p:cNvSpPr>
            <p:nvPr/>
          </p:nvSpPr>
          <p:spPr bwMode="auto">
            <a:xfrm>
              <a:off x="1807" y="3736"/>
              <a:ext cx="305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  <a:r>
                <a:rPr lang="en-US" sz="2000" i="1" baseline="-250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231469" name="Rectangle 45"/>
            <p:cNvSpPr>
              <a:spLocks noChangeArrowheads="1"/>
            </p:cNvSpPr>
            <p:nvPr/>
          </p:nvSpPr>
          <p:spPr bwMode="auto">
            <a:xfrm>
              <a:off x="3751" y="3399"/>
              <a:ext cx="67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  <a:r>
                <a:rPr lang="en-US" sz="2000" i="1" baseline="-25000">
                  <a:solidFill>
                    <a:schemeClr val="tx2"/>
                  </a:solidFill>
                </a:rPr>
                <a:t>1</a:t>
              </a:r>
              <a:r>
                <a:rPr lang="en-US" sz="2000" i="1">
                  <a:solidFill>
                    <a:schemeClr val="tx2"/>
                  </a:solidFill>
                </a:rPr>
                <a:t> + m</a:t>
              </a:r>
              <a:r>
                <a:rPr lang="en-US" sz="2000" i="1" baseline="-25000">
                  <a:solidFill>
                    <a:schemeClr val="tx2"/>
                  </a:solidFill>
                </a:rPr>
                <a:t>2</a:t>
              </a:r>
            </a:p>
          </p:txBody>
        </p:sp>
      </p:grpSp>
      <p:graphicFrame>
        <p:nvGraphicFramePr>
          <p:cNvPr id="231470" name="Object 46"/>
          <p:cNvGraphicFramePr>
            <a:graphicFrameLocks/>
          </p:cNvGraphicFramePr>
          <p:nvPr/>
        </p:nvGraphicFramePr>
        <p:xfrm>
          <a:off x="1443038" y="2643188"/>
          <a:ext cx="1643062" cy="557212"/>
        </p:xfrm>
        <a:graphic>
          <a:graphicData uri="http://schemas.openxmlformats.org/presentationml/2006/ole">
            <p:oleObj spid="_x0000_s231470" name="Equation" r:id="rId3" imgW="1650960" imgH="564840" progId="Equation.3">
              <p:embed/>
            </p:oleObj>
          </a:graphicData>
        </a:graphic>
      </p:graphicFrame>
      <p:graphicFrame>
        <p:nvGraphicFramePr>
          <p:cNvPr id="231471" name="Object 47"/>
          <p:cNvGraphicFramePr>
            <a:graphicFrameLocks/>
          </p:cNvGraphicFramePr>
          <p:nvPr/>
        </p:nvGraphicFramePr>
        <p:xfrm>
          <a:off x="3038475" y="2643188"/>
          <a:ext cx="2768600" cy="555625"/>
        </p:xfrm>
        <a:graphic>
          <a:graphicData uri="http://schemas.openxmlformats.org/presentationml/2006/ole">
            <p:oleObj spid="_x0000_s231471" name="Equation" r:id="rId4" imgW="2776320" imgH="563400" progId="Equation.3">
              <p:embed/>
            </p:oleObj>
          </a:graphicData>
        </a:graphic>
      </p:graphicFrame>
      <p:graphicFrame>
        <p:nvGraphicFramePr>
          <p:cNvPr id="231472" name="Object 48"/>
          <p:cNvGraphicFramePr>
            <a:graphicFrameLocks/>
          </p:cNvGraphicFramePr>
          <p:nvPr/>
        </p:nvGraphicFramePr>
        <p:xfrm>
          <a:off x="5929313" y="2509838"/>
          <a:ext cx="2690812" cy="896937"/>
        </p:xfrm>
        <a:graphic>
          <a:graphicData uri="http://schemas.openxmlformats.org/presentationml/2006/ole">
            <p:oleObj spid="_x0000_s231472" name="Equation" r:id="rId5" imgW="2698560" imgH="904680" progId="Equation.3">
              <p:embed/>
            </p:oleObj>
          </a:graphicData>
        </a:graphic>
      </p:graphicFrame>
      <p:graphicFrame>
        <p:nvGraphicFramePr>
          <p:cNvPr id="231473" name="Object 49"/>
          <p:cNvGraphicFramePr>
            <a:graphicFrameLocks/>
          </p:cNvGraphicFramePr>
          <p:nvPr/>
        </p:nvGraphicFramePr>
        <p:xfrm>
          <a:off x="1452563" y="3667125"/>
          <a:ext cx="1643062" cy="555625"/>
        </p:xfrm>
        <a:graphic>
          <a:graphicData uri="http://schemas.openxmlformats.org/presentationml/2006/ole">
            <p:oleObj spid="_x0000_s231473" name="Equation" r:id="rId6" imgW="1650960" imgH="563400" progId="Equation.3">
              <p:embed/>
            </p:oleObj>
          </a:graphicData>
        </a:graphic>
      </p:graphicFrame>
      <p:graphicFrame>
        <p:nvGraphicFramePr>
          <p:cNvPr id="231474" name="Object 50"/>
          <p:cNvGraphicFramePr>
            <a:graphicFrameLocks/>
          </p:cNvGraphicFramePr>
          <p:nvPr/>
        </p:nvGraphicFramePr>
        <p:xfrm>
          <a:off x="3048000" y="3667125"/>
          <a:ext cx="2767013" cy="555625"/>
        </p:xfrm>
        <a:graphic>
          <a:graphicData uri="http://schemas.openxmlformats.org/presentationml/2006/ole">
            <p:oleObj spid="_x0000_s231474" name="Equation" r:id="rId7" imgW="2774880" imgH="563400" progId="Equation.3">
              <p:embed/>
            </p:oleObj>
          </a:graphicData>
        </a:graphic>
      </p:graphicFrame>
      <p:graphicFrame>
        <p:nvGraphicFramePr>
          <p:cNvPr id="231475" name="Object 51"/>
          <p:cNvGraphicFramePr>
            <a:graphicFrameLocks/>
          </p:cNvGraphicFramePr>
          <p:nvPr/>
        </p:nvGraphicFramePr>
        <p:xfrm>
          <a:off x="5886450" y="3543300"/>
          <a:ext cx="2690813" cy="914400"/>
        </p:xfrm>
        <a:graphic>
          <a:graphicData uri="http://schemas.openxmlformats.org/presentationml/2006/ole">
            <p:oleObj spid="_x0000_s231475" name="Equation" r:id="rId8" imgW="2698560" imgH="922320" progId="Equation.3">
              <p:embed/>
            </p:oleObj>
          </a:graphicData>
        </a:graphic>
      </p:graphicFrame>
      <p:sp>
        <p:nvSpPr>
          <p:cNvPr id="231476" name="AutoShape 52"/>
          <p:cNvSpPr>
            <a:spLocks noChangeArrowheads="1"/>
          </p:cNvSpPr>
          <p:nvPr/>
        </p:nvSpPr>
        <p:spPr bwMode="auto">
          <a:xfrm>
            <a:off x="2706688" y="2678113"/>
            <a:ext cx="187325" cy="244475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77" name="AutoShape 53"/>
          <p:cNvSpPr>
            <a:spLocks noChangeArrowheads="1"/>
          </p:cNvSpPr>
          <p:nvPr/>
        </p:nvSpPr>
        <p:spPr bwMode="auto">
          <a:xfrm>
            <a:off x="2701925" y="3716338"/>
            <a:ext cx="187325" cy="244475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78" name="AutoShape 54"/>
          <p:cNvSpPr>
            <a:spLocks noChangeArrowheads="1"/>
          </p:cNvSpPr>
          <p:nvPr/>
        </p:nvSpPr>
        <p:spPr bwMode="auto">
          <a:xfrm>
            <a:off x="5392738" y="2720975"/>
            <a:ext cx="315912" cy="187325"/>
          </a:xfrm>
          <a:prstGeom prst="rightArrow">
            <a:avLst>
              <a:gd name="adj1" fmla="val 50000"/>
              <a:gd name="adj2" fmla="val 84330"/>
            </a:avLst>
          </a:prstGeom>
          <a:solidFill>
            <a:schemeClr val="accent1"/>
          </a:solidFill>
          <a:ln w="12700">
            <a:solidFill>
              <a:srgbClr val="008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79" name="AutoShape 55"/>
          <p:cNvSpPr>
            <a:spLocks noChangeArrowheads="1"/>
          </p:cNvSpPr>
          <p:nvPr/>
        </p:nvSpPr>
        <p:spPr bwMode="auto">
          <a:xfrm>
            <a:off x="5445125" y="3744913"/>
            <a:ext cx="315913" cy="187325"/>
          </a:xfrm>
          <a:prstGeom prst="rightArrow">
            <a:avLst>
              <a:gd name="adj1" fmla="val 50000"/>
              <a:gd name="adj2" fmla="val 84330"/>
            </a:avLst>
          </a:prstGeom>
          <a:solidFill>
            <a:schemeClr val="accent1"/>
          </a:solidFill>
          <a:ln w="12700">
            <a:solidFill>
              <a:srgbClr val="008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200"/>
              <a:t>Tumbukan Inelastik 2-D...</a:t>
            </a:r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2400"/>
              <a:t>Sehingga kita ketahui semua tentang gerak setelah tumbukan!</a:t>
            </a:r>
          </a:p>
        </p:txBody>
      </p:sp>
      <p:grpSp>
        <p:nvGrpSpPr>
          <p:cNvPr id="232454" name="Group 6"/>
          <p:cNvGrpSpPr>
            <a:grpSpLocks/>
          </p:cNvGrpSpPr>
          <p:nvPr/>
        </p:nvGrpSpPr>
        <p:grpSpPr bwMode="auto">
          <a:xfrm>
            <a:off x="2408238" y="3825875"/>
            <a:ext cx="465137" cy="468313"/>
            <a:chOff x="1517" y="2410"/>
            <a:chExt cx="293" cy="295"/>
          </a:xfrm>
        </p:grpSpPr>
        <p:grpSp>
          <p:nvGrpSpPr>
            <p:cNvPr id="232455" name="Group 7"/>
            <p:cNvGrpSpPr>
              <a:grpSpLocks/>
            </p:cNvGrpSpPr>
            <p:nvPr/>
          </p:nvGrpSpPr>
          <p:grpSpPr bwMode="auto">
            <a:xfrm>
              <a:off x="1553" y="2410"/>
              <a:ext cx="223" cy="295"/>
              <a:chOff x="1553" y="2410"/>
              <a:chExt cx="223" cy="295"/>
            </a:xfrm>
          </p:grpSpPr>
          <p:sp>
            <p:nvSpPr>
              <p:cNvPr id="232456" name="Rectangle 8"/>
              <p:cNvSpPr>
                <a:spLocks noChangeArrowheads="1"/>
              </p:cNvSpPr>
              <p:nvPr/>
            </p:nvSpPr>
            <p:spPr bwMode="auto">
              <a:xfrm rot="17580000">
                <a:off x="1517" y="2519"/>
                <a:ext cx="295" cy="78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rgbClr val="FC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457" name="Rectangle 9"/>
              <p:cNvSpPr>
                <a:spLocks noChangeArrowheads="1"/>
              </p:cNvSpPr>
              <p:nvPr/>
            </p:nvSpPr>
            <p:spPr bwMode="auto">
              <a:xfrm rot="17580000">
                <a:off x="1553" y="2595"/>
                <a:ext cx="36" cy="35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458" name="Rectangle 10"/>
              <p:cNvSpPr>
                <a:spLocks noChangeArrowheads="1"/>
              </p:cNvSpPr>
              <p:nvPr/>
            </p:nvSpPr>
            <p:spPr bwMode="auto">
              <a:xfrm rot="17580000">
                <a:off x="1621" y="2436"/>
                <a:ext cx="36" cy="36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459" name="Rectangle 11"/>
              <p:cNvSpPr>
                <a:spLocks noChangeArrowheads="1"/>
              </p:cNvSpPr>
              <p:nvPr/>
            </p:nvSpPr>
            <p:spPr bwMode="auto">
              <a:xfrm rot="17580000">
                <a:off x="1672" y="2645"/>
                <a:ext cx="36" cy="35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460" name="Rectangle 12"/>
              <p:cNvSpPr>
                <a:spLocks noChangeArrowheads="1"/>
              </p:cNvSpPr>
              <p:nvPr/>
            </p:nvSpPr>
            <p:spPr bwMode="auto">
              <a:xfrm rot="17580000">
                <a:off x="1741" y="2485"/>
                <a:ext cx="34" cy="36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2461" name="Group 13"/>
            <p:cNvGrpSpPr>
              <a:grpSpLocks/>
            </p:cNvGrpSpPr>
            <p:nvPr/>
          </p:nvGrpSpPr>
          <p:grpSpPr bwMode="auto">
            <a:xfrm>
              <a:off x="1517" y="2445"/>
              <a:ext cx="293" cy="226"/>
              <a:chOff x="1517" y="2445"/>
              <a:chExt cx="293" cy="226"/>
            </a:xfrm>
          </p:grpSpPr>
          <p:sp>
            <p:nvSpPr>
              <p:cNvPr id="232462" name="Rectangle 14"/>
              <p:cNvSpPr>
                <a:spLocks noChangeArrowheads="1"/>
              </p:cNvSpPr>
              <p:nvPr/>
            </p:nvSpPr>
            <p:spPr bwMode="auto">
              <a:xfrm rot="14700000">
                <a:off x="1625" y="2411"/>
                <a:ext cx="78" cy="293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463" name="Rectangle 15"/>
              <p:cNvSpPr>
                <a:spLocks noChangeArrowheads="1"/>
              </p:cNvSpPr>
              <p:nvPr/>
            </p:nvSpPr>
            <p:spPr bwMode="auto">
              <a:xfrm rot="14700000">
                <a:off x="1752" y="2562"/>
                <a:ext cx="35" cy="35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464" name="Rectangle 16"/>
              <p:cNvSpPr>
                <a:spLocks noChangeArrowheads="1"/>
              </p:cNvSpPr>
              <p:nvPr/>
            </p:nvSpPr>
            <p:spPr bwMode="auto">
              <a:xfrm rot="14700000">
                <a:off x="1597" y="2636"/>
                <a:ext cx="34" cy="35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465" name="Rectangle 17"/>
              <p:cNvSpPr>
                <a:spLocks noChangeArrowheads="1"/>
              </p:cNvSpPr>
              <p:nvPr/>
            </p:nvSpPr>
            <p:spPr bwMode="auto">
              <a:xfrm rot="14700000">
                <a:off x="1697" y="2445"/>
                <a:ext cx="36" cy="35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466" name="Rectangle 18"/>
              <p:cNvSpPr>
                <a:spLocks noChangeArrowheads="1"/>
              </p:cNvSpPr>
              <p:nvPr/>
            </p:nvSpPr>
            <p:spPr bwMode="auto">
              <a:xfrm rot="14700000">
                <a:off x="1542" y="2519"/>
                <a:ext cx="34" cy="35"/>
              </a:xfrm>
              <a:prstGeom prst="rect">
                <a:avLst/>
              </a:prstGeom>
              <a:solidFill>
                <a:srgbClr val="CC00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2467" name="Line 19"/>
          <p:cNvSpPr>
            <a:spLocks noChangeShapeType="1"/>
          </p:cNvSpPr>
          <p:nvPr/>
        </p:nvSpPr>
        <p:spPr bwMode="auto">
          <a:xfrm flipV="1">
            <a:off x="3365500" y="2806700"/>
            <a:ext cx="1117600" cy="93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2351088" y="2909888"/>
            <a:ext cx="13811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 i="1">
                <a:solidFill>
                  <a:schemeClr val="tx2"/>
                </a:solidFill>
              </a:rPr>
              <a:t> = </a:t>
            </a:r>
            <a:r>
              <a:rPr lang="en-US" sz="2000">
                <a:solidFill>
                  <a:schemeClr val="tx2"/>
                </a:solidFill>
              </a:rPr>
              <a:t>(</a:t>
            </a:r>
            <a:r>
              <a:rPr lang="en-US" sz="2000" i="1">
                <a:solidFill>
                  <a:schemeClr val="tx2"/>
                </a:solidFill>
              </a:rPr>
              <a:t>V</a:t>
            </a:r>
            <a:r>
              <a:rPr lang="en-US" sz="2000" i="1" baseline="-25000">
                <a:solidFill>
                  <a:schemeClr val="tx2"/>
                </a:solidFill>
              </a:rPr>
              <a:t>x</a:t>
            </a:r>
            <a:r>
              <a:rPr lang="en-US" sz="2000" i="1">
                <a:solidFill>
                  <a:schemeClr val="tx2"/>
                </a:solidFill>
              </a:rPr>
              <a:t>,V</a:t>
            </a:r>
            <a:r>
              <a:rPr lang="en-US" sz="2000" i="1" baseline="-25000">
                <a:solidFill>
                  <a:schemeClr val="tx2"/>
                </a:solidFill>
              </a:rPr>
              <a:t>y</a:t>
            </a:r>
            <a:r>
              <a:rPr lang="en-US" sz="200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32469" name="Line 21"/>
          <p:cNvSpPr>
            <a:spLocks noChangeShapeType="1"/>
          </p:cNvSpPr>
          <p:nvPr/>
        </p:nvSpPr>
        <p:spPr bwMode="auto">
          <a:xfrm>
            <a:off x="3359150" y="3733800"/>
            <a:ext cx="11303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470" name="Line 22"/>
          <p:cNvSpPr>
            <a:spLocks noChangeShapeType="1"/>
          </p:cNvSpPr>
          <p:nvPr/>
        </p:nvSpPr>
        <p:spPr bwMode="auto">
          <a:xfrm flipV="1">
            <a:off x="4495800" y="2813050"/>
            <a:ext cx="0" cy="927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471" name="Rectangle 23"/>
          <p:cNvSpPr>
            <a:spLocks noChangeArrowheads="1"/>
          </p:cNvSpPr>
          <p:nvPr/>
        </p:nvSpPr>
        <p:spPr bwMode="auto">
          <a:xfrm>
            <a:off x="3644900" y="3787775"/>
            <a:ext cx="43338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V</a:t>
            </a:r>
            <a:r>
              <a:rPr lang="en-US" sz="2000" i="1" baseline="-25000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232472" name="Rectangle 24"/>
          <p:cNvSpPr>
            <a:spLocks noChangeArrowheads="1"/>
          </p:cNvSpPr>
          <p:nvPr/>
        </p:nvSpPr>
        <p:spPr bwMode="auto">
          <a:xfrm>
            <a:off x="4557713" y="3103563"/>
            <a:ext cx="4333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V</a:t>
            </a:r>
            <a:r>
              <a:rPr lang="en-US" sz="2000" i="1" baseline="-25000">
                <a:solidFill>
                  <a:schemeClr val="tx2"/>
                </a:solidFill>
              </a:rPr>
              <a:t>y</a:t>
            </a:r>
          </a:p>
        </p:txBody>
      </p:sp>
      <p:sp>
        <p:nvSpPr>
          <p:cNvPr id="232473" name="Rectangle 25"/>
          <p:cNvSpPr>
            <a:spLocks noChangeArrowheads="1"/>
          </p:cNvSpPr>
          <p:nvPr/>
        </p:nvSpPr>
        <p:spPr bwMode="auto">
          <a:xfrm>
            <a:off x="3721100" y="3406775"/>
            <a:ext cx="3127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>
                <a:solidFill>
                  <a:schemeClr val="tx2"/>
                </a:solidFill>
                <a:latin typeface="Symbol" pitchFamily="18" charset="2"/>
              </a:rPr>
              <a:t></a:t>
            </a:r>
          </a:p>
        </p:txBody>
      </p:sp>
      <p:graphicFrame>
        <p:nvGraphicFramePr>
          <p:cNvPr id="232474" name="Object 26"/>
          <p:cNvGraphicFramePr>
            <a:graphicFrameLocks/>
          </p:cNvGraphicFramePr>
          <p:nvPr/>
        </p:nvGraphicFramePr>
        <p:xfrm>
          <a:off x="5891213" y="2509838"/>
          <a:ext cx="2690812" cy="896937"/>
        </p:xfrm>
        <a:graphic>
          <a:graphicData uri="http://schemas.openxmlformats.org/presentationml/2006/ole">
            <p:oleObj spid="_x0000_s232474" name="Equation" r:id="rId3" imgW="2698560" imgH="904680" progId="Equation.3">
              <p:embed/>
            </p:oleObj>
          </a:graphicData>
        </a:graphic>
      </p:graphicFrame>
      <p:graphicFrame>
        <p:nvGraphicFramePr>
          <p:cNvPr id="232475" name="Object 27"/>
          <p:cNvGraphicFramePr>
            <a:graphicFrameLocks/>
          </p:cNvGraphicFramePr>
          <p:nvPr/>
        </p:nvGraphicFramePr>
        <p:xfrm>
          <a:off x="5886450" y="3543300"/>
          <a:ext cx="2690813" cy="914400"/>
        </p:xfrm>
        <a:graphic>
          <a:graphicData uri="http://schemas.openxmlformats.org/presentationml/2006/ole">
            <p:oleObj spid="_x0000_s232475" name="Equation" r:id="rId4" imgW="2698560" imgH="922320" progId="Equation.3">
              <p:embed/>
            </p:oleObj>
          </a:graphicData>
        </a:graphic>
      </p:graphicFrame>
      <p:graphicFrame>
        <p:nvGraphicFramePr>
          <p:cNvPr id="232476" name="Object 28"/>
          <p:cNvGraphicFramePr>
            <a:graphicFrameLocks/>
          </p:cNvGraphicFramePr>
          <p:nvPr/>
        </p:nvGraphicFramePr>
        <p:xfrm>
          <a:off x="5635625" y="4765675"/>
          <a:ext cx="2544763" cy="692150"/>
        </p:xfrm>
        <a:graphic>
          <a:graphicData uri="http://schemas.openxmlformats.org/presentationml/2006/ole">
            <p:oleObj spid="_x0000_s232476" name="Equation" r:id="rId5" imgW="2552400" imgH="698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200"/>
              <a:t>Tumbukan Inelastic 2-D...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2400"/>
              <a:t>Kita dapat melihat hal yang sama dengan vektor:</a:t>
            </a:r>
          </a:p>
        </p:txBody>
      </p:sp>
      <p:graphicFrame>
        <p:nvGraphicFramePr>
          <p:cNvPr id="233478" name="Object 6"/>
          <p:cNvGraphicFramePr>
            <a:graphicFrameLocks/>
          </p:cNvGraphicFramePr>
          <p:nvPr/>
        </p:nvGraphicFramePr>
        <p:xfrm>
          <a:off x="4819650" y="4833938"/>
          <a:ext cx="2120900" cy="927100"/>
        </p:xfrm>
        <a:graphic>
          <a:graphicData uri="http://schemas.openxmlformats.org/presentationml/2006/ole">
            <p:oleObj spid="_x0000_s233478" name="Equation" r:id="rId3" imgW="2128680" imgH="934920" progId="Equation.3">
              <p:embed/>
            </p:oleObj>
          </a:graphicData>
        </a:graphic>
      </p:graphicFrame>
      <p:sp>
        <p:nvSpPr>
          <p:cNvPr id="233479" name="Line 7"/>
          <p:cNvSpPr>
            <a:spLocks noChangeShapeType="1"/>
          </p:cNvSpPr>
          <p:nvPr/>
        </p:nvSpPr>
        <p:spPr bwMode="auto">
          <a:xfrm flipV="1">
            <a:off x="5118100" y="3492500"/>
            <a:ext cx="889000" cy="711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480" name="Line 8"/>
          <p:cNvSpPr>
            <a:spLocks noChangeShapeType="1"/>
          </p:cNvSpPr>
          <p:nvPr/>
        </p:nvSpPr>
        <p:spPr bwMode="auto">
          <a:xfrm>
            <a:off x="5118100" y="4191000"/>
            <a:ext cx="8890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481" name="Line 9"/>
          <p:cNvSpPr>
            <a:spLocks noChangeShapeType="1"/>
          </p:cNvSpPr>
          <p:nvPr/>
        </p:nvSpPr>
        <p:spPr bwMode="auto">
          <a:xfrm flipV="1">
            <a:off x="6019800" y="3492500"/>
            <a:ext cx="0" cy="711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482" name="Rectangle 10"/>
          <p:cNvSpPr>
            <a:spLocks noChangeArrowheads="1"/>
          </p:cNvSpPr>
          <p:nvPr/>
        </p:nvSpPr>
        <p:spPr bwMode="auto">
          <a:xfrm>
            <a:off x="5167313" y="3559175"/>
            <a:ext cx="3508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5395913" y="4244975"/>
            <a:ext cx="428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6005513" y="3711575"/>
            <a:ext cx="4699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33485" name="Line 13"/>
          <p:cNvSpPr>
            <a:spLocks noChangeShapeType="1"/>
          </p:cNvSpPr>
          <p:nvPr/>
        </p:nvSpPr>
        <p:spPr bwMode="auto">
          <a:xfrm flipV="1">
            <a:off x="1841500" y="3187700"/>
            <a:ext cx="889000" cy="711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486" name="Line 14"/>
          <p:cNvSpPr>
            <a:spLocks noChangeShapeType="1"/>
          </p:cNvSpPr>
          <p:nvPr/>
        </p:nvSpPr>
        <p:spPr bwMode="auto">
          <a:xfrm>
            <a:off x="850900" y="3886200"/>
            <a:ext cx="8890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487" name="Line 15"/>
          <p:cNvSpPr>
            <a:spLocks noChangeShapeType="1"/>
          </p:cNvSpPr>
          <p:nvPr/>
        </p:nvSpPr>
        <p:spPr bwMode="auto">
          <a:xfrm flipV="1">
            <a:off x="1752600" y="3873500"/>
            <a:ext cx="0" cy="711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488" name="Rectangle 16"/>
          <p:cNvSpPr>
            <a:spLocks noChangeArrowheads="1"/>
          </p:cNvSpPr>
          <p:nvPr/>
        </p:nvSpPr>
        <p:spPr bwMode="auto">
          <a:xfrm>
            <a:off x="1968500" y="3254375"/>
            <a:ext cx="3508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</p:txBody>
      </p:sp>
      <p:sp>
        <p:nvSpPr>
          <p:cNvPr id="233489" name="Rectangle 17"/>
          <p:cNvSpPr>
            <a:spLocks noChangeArrowheads="1"/>
          </p:cNvSpPr>
          <p:nvPr/>
        </p:nvSpPr>
        <p:spPr bwMode="auto">
          <a:xfrm>
            <a:off x="901700" y="3940175"/>
            <a:ext cx="428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33490" name="Rectangle 18"/>
          <p:cNvSpPr>
            <a:spLocks noChangeArrowheads="1"/>
          </p:cNvSpPr>
          <p:nvPr/>
        </p:nvSpPr>
        <p:spPr bwMode="auto">
          <a:xfrm>
            <a:off x="1816100" y="4244975"/>
            <a:ext cx="4699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33491" name="AutoShape 19"/>
          <p:cNvSpPr>
            <a:spLocks noChangeArrowheads="1"/>
          </p:cNvSpPr>
          <p:nvPr/>
        </p:nvSpPr>
        <p:spPr bwMode="auto">
          <a:xfrm>
            <a:off x="3282950" y="3587750"/>
            <a:ext cx="825500" cy="596900"/>
          </a:xfrm>
          <a:prstGeom prst="rightArrow">
            <a:avLst>
              <a:gd name="adj1" fmla="val 50000"/>
              <a:gd name="adj2" fmla="val 6915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492" name="Rectangle 20"/>
          <p:cNvSpPr>
            <a:spLocks noChangeArrowheads="1"/>
          </p:cNvSpPr>
          <p:nvPr/>
        </p:nvSpPr>
        <p:spPr bwMode="auto">
          <a:xfrm>
            <a:off x="5472113" y="3863975"/>
            <a:ext cx="3127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>
                <a:solidFill>
                  <a:schemeClr val="tx2"/>
                </a:solidFill>
                <a:latin typeface="Symbol" pitchFamily="18" charset="2"/>
              </a:rPr>
              <a:t>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600"/>
              <a:t>Ledakan (</a:t>
            </a:r>
            <a:r>
              <a:rPr lang="en-US" sz="3600" i="1"/>
              <a:t>inelastic un-collision</a:t>
            </a:r>
            <a:r>
              <a:rPr lang="en-US" sz="3600"/>
              <a:t>)</a:t>
            </a:r>
          </a:p>
        </p:txBody>
      </p:sp>
      <p:grpSp>
        <p:nvGrpSpPr>
          <p:cNvPr id="234501" name="Group 5"/>
          <p:cNvGrpSpPr>
            <a:grpSpLocks/>
          </p:cNvGrpSpPr>
          <p:nvPr/>
        </p:nvGrpSpPr>
        <p:grpSpPr bwMode="auto">
          <a:xfrm>
            <a:off x="1168400" y="1624013"/>
            <a:ext cx="6267450" cy="4298950"/>
            <a:chOff x="736" y="1023"/>
            <a:chExt cx="3948" cy="2708"/>
          </a:xfrm>
        </p:grpSpPr>
        <p:graphicFrame>
          <p:nvGraphicFramePr>
            <p:cNvPr id="234502" name="Object 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532" y="1023"/>
            <a:ext cx="597" cy="1079"/>
          </p:xfrm>
          <a:graphic>
            <a:graphicData uri="http://schemas.openxmlformats.org/presentationml/2006/ole">
              <p:oleObj spid="_x0000_s234502" name="Clip" r:id="rId3" imgW="2436480" imgH="4410000" progId="">
                <p:embed/>
              </p:oleObj>
            </a:graphicData>
          </a:graphic>
        </p:graphicFrame>
        <p:graphicFrame>
          <p:nvGraphicFramePr>
            <p:cNvPr id="234503" name="Object 7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477" y="2750"/>
            <a:ext cx="313" cy="635"/>
          </p:xfrm>
          <a:graphic>
            <a:graphicData uri="http://schemas.openxmlformats.org/presentationml/2006/ole">
              <p:oleObj spid="_x0000_s234503" name="Clip" r:id="rId4" imgW="2436480" imgH="4410000" progId="">
                <p:embed/>
              </p:oleObj>
            </a:graphicData>
          </a:graphic>
        </p:graphicFrame>
        <p:sp>
          <p:nvSpPr>
            <p:cNvPr id="234504" name="Freeform 8"/>
            <p:cNvSpPr>
              <a:spLocks/>
            </p:cNvSpPr>
            <p:nvPr/>
          </p:nvSpPr>
          <p:spPr bwMode="auto">
            <a:xfrm>
              <a:off x="3372" y="2791"/>
              <a:ext cx="121" cy="582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56" y="63"/>
                </a:cxn>
                <a:cxn ang="0">
                  <a:pos x="94" y="63"/>
                </a:cxn>
                <a:cxn ang="0">
                  <a:pos x="30" y="142"/>
                </a:cxn>
                <a:cxn ang="0">
                  <a:pos x="68" y="186"/>
                </a:cxn>
                <a:cxn ang="0">
                  <a:pos x="0" y="205"/>
                </a:cxn>
                <a:cxn ang="0">
                  <a:pos x="105" y="272"/>
                </a:cxn>
                <a:cxn ang="0">
                  <a:pos x="68" y="346"/>
                </a:cxn>
                <a:cxn ang="0">
                  <a:pos x="98" y="384"/>
                </a:cxn>
                <a:cxn ang="0">
                  <a:pos x="30" y="413"/>
                </a:cxn>
                <a:cxn ang="0">
                  <a:pos x="86" y="462"/>
                </a:cxn>
                <a:cxn ang="0">
                  <a:pos x="113" y="473"/>
                </a:cxn>
                <a:cxn ang="0">
                  <a:pos x="56" y="503"/>
                </a:cxn>
                <a:cxn ang="0">
                  <a:pos x="98" y="540"/>
                </a:cxn>
                <a:cxn ang="0">
                  <a:pos x="71" y="551"/>
                </a:cxn>
                <a:cxn ang="0">
                  <a:pos x="116" y="581"/>
                </a:cxn>
                <a:cxn ang="0">
                  <a:pos x="120" y="577"/>
                </a:cxn>
                <a:cxn ang="0">
                  <a:pos x="120" y="574"/>
                </a:cxn>
              </a:cxnLst>
              <a:rect l="0" t="0" r="r" b="b"/>
              <a:pathLst>
                <a:path w="121" h="582">
                  <a:moveTo>
                    <a:pt x="105" y="0"/>
                  </a:moveTo>
                  <a:lnTo>
                    <a:pt x="56" y="63"/>
                  </a:lnTo>
                  <a:lnTo>
                    <a:pt x="94" y="63"/>
                  </a:lnTo>
                  <a:lnTo>
                    <a:pt x="30" y="142"/>
                  </a:lnTo>
                  <a:lnTo>
                    <a:pt x="68" y="186"/>
                  </a:lnTo>
                  <a:lnTo>
                    <a:pt x="0" y="205"/>
                  </a:lnTo>
                  <a:lnTo>
                    <a:pt x="105" y="272"/>
                  </a:lnTo>
                  <a:lnTo>
                    <a:pt x="68" y="346"/>
                  </a:lnTo>
                  <a:lnTo>
                    <a:pt x="98" y="384"/>
                  </a:lnTo>
                  <a:lnTo>
                    <a:pt x="30" y="413"/>
                  </a:lnTo>
                  <a:lnTo>
                    <a:pt x="86" y="462"/>
                  </a:lnTo>
                  <a:lnTo>
                    <a:pt x="113" y="473"/>
                  </a:lnTo>
                  <a:lnTo>
                    <a:pt x="56" y="503"/>
                  </a:lnTo>
                  <a:lnTo>
                    <a:pt x="98" y="540"/>
                  </a:lnTo>
                  <a:lnTo>
                    <a:pt x="71" y="551"/>
                  </a:lnTo>
                  <a:lnTo>
                    <a:pt x="116" y="581"/>
                  </a:lnTo>
                  <a:lnTo>
                    <a:pt x="120" y="577"/>
                  </a:lnTo>
                  <a:lnTo>
                    <a:pt x="120" y="574"/>
                  </a:lnTo>
                </a:path>
              </a:pathLst>
            </a:custGeom>
            <a:solidFill>
              <a:srgbClr val="232323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4505" name="Freeform 9"/>
            <p:cNvSpPr>
              <a:spLocks/>
            </p:cNvSpPr>
            <p:nvPr/>
          </p:nvSpPr>
          <p:spPr bwMode="auto">
            <a:xfrm>
              <a:off x="2193" y="2795"/>
              <a:ext cx="150" cy="583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86" y="63"/>
                </a:cxn>
                <a:cxn ang="0">
                  <a:pos x="112" y="63"/>
                </a:cxn>
                <a:cxn ang="0">
                  <a:pos x="60" y="142"/>
                </a:cxn>
                <a:cxn ang="0">
                  <a:pos x="86" y="172"/>
                </a:cxn>
                <a:cxn ang="0">
                  <a:pos x="34" y="209"/>
                </a:cxn>
                <a:cxn ang="0">
                  <a:pos x="130" y="269"/>
                </a:cxn>
                <a:cxn ang="0">
                  <a:pos x="101" y="343"/>
                </a:cxn>
                <a:cxn ang="0">
                  <a:pos x="115" y="373"/>
                </a:cxn>
                <a:cxn ang="0">
                  <a:pos x="60" y="410"/>
                </a:cxn>
                <a:cxn ang="0">
                  <a:pos x="127" y="470"/>
                </a:cxn>
                <a:cxn ang="0">
                  <a:pos x="86" y="500"/>
                </a:cxn>
                <a:cxn ang="0">
                  <a:pos x="115" y="530"/>
                </a:cxn>
                <a:cxn ang="0">
                  <a:pos x="101" y="552"/>
                </a:cxn>
                <a:cxn ang="0">
                  <a:pos x="149" y="582"/>
                </a:cxn>
                <a:cxn ang="0">
                  <a:pos x="71" y="560"/>
                </a:cxn>
                <a:cxn ang="0">
                  <a:pos x="0" y="429"/>
                </a:cxn>
                <a:cxn ang="0">
                  <a:pos x="7" y="287"/>
                </a:cxn>
                <a:cxn ang="0">
                  <a:pos x="22" y="104"/>
                </a:cxn>
                <a:cxn ang="0">
                  <a:pos x="67" y="37"/>
                </a:cxn>
                <a:cxn ang="0">
                  <a:pos x="130" y="0"/>
                </a:cxn>
              </a:cxnLst>
              <a:rect l="0" t="0" r="r" b="b"/>
              <a:pathLst>
                <a:path w="150" h="583">
                  <a:moveTo>
                    <a:pt x="130" y="0"/>
                  </a:moveTo>
                  <a:lnTo>
                    <a:pt x="86" y="63"/>
                  </a:lnTo>
                  <a:lnTo>
                    <a:pt x="112" y="63"/>
                  </a:lnTo>
                  <a:lnTo>
                    <a:pt x="60" y="142"/>
                  </a:lnTo>
                  <a:lnTo>
                    <a:pt x="86" y="172"/>
                  </a:lnTo>
                  <a:lnTo>
                    <a:pt x="34" y="209"/>
                  </a:lnTo>
                  <a:lnTo>
                    <a:pt x="130" y="269"/>
                  </a:lnTo>
                  <a:lnTo>
                    <a:pt x="101" y="343"/>
                  </a:lnTo>
                  <a:lnTo>
                    <a:pt x="115" y="373"/>
                  </a:lnTo>
                  <a:lnTo>
                    <a:pt x="60" y="410"/>
                  </a:lnTo>
                  <a:lnTo>
                    <a:pt x="127" y="470"/>
                  </a:lnTo>
                  <a:lnTo>
                    <a:pt x="86" y="500"/>
                  </a:lnTo>
                  <a:lnTo>
                    <a:pt x="115" y="530"/>
                  </a:lnTo>
                  <a:lnTo>
                    <a:pt x="101" y="552"/>
                  </a:lnTo>
                  <a:lnTo>
                    <a:pt x="149" y="582"/>
                  </a:lnTo>
                  <a:lnTo>
                    <a:pt x="71" y="560"/>
                  </a:lnTo>
                  <a:lnTo>
                    <a:pt x="0" y="429"/>
                  </a:lnTo>
                  <a:lnTo>
                    <a:pt x="7" y="287"/>
                  </a:lnTo>
                  <a:lnTo>
                    <a:pt x="22" y="104"/>
                  </a:lnTo>
                  <a:lnTo>
                    <a:pt x="67" y="37"/>
                  </a:lnTo>
                  <a:lnTo>
                    <a:pt x="130" y="0"/>
                  </a:lnTo>
                </a:path>
              </a:pathLst>
            </a:custGeom>
            <a:solidFill>
              <a:srgbClr val="232323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4506" name="Freeform 10"/>
            <p:cNvSpPr>
              <a:spLocks/>
            </p:cNvSpPr>
            <p:nvPr/>
          </p:nvSpPr>
          <p:spPr bwMode="auto">
            <a:xfrm>
              <a:off x="2226" y="2769"/>
              <a:ext cx="94" cy="90"/>
            </a:xfrm>
            <a:custGeom>
              <a:avLst/>
              <a:gdLst/>
              <a:ahLst/>
              <a:cxnLst>
                <a:cxn ang="0">
                  <a:pos x="93" y="19"/>
                </a:cxn>
                <a:cxn ang="0">
                  <a:pos x="86" y="7"/>
                </a:cxn>
                <a:cxn ang="0">
                  <a:pos x="74" y="4"/>
                </a:cxn>
                <a:cxn ang="0">
                  <a:pos x="63" y="0"/>
                </a:cxn>
                <a:cxn ang="0">
                  <a:pos x="52" y="0"/>
                </a:cxn>
                <a:cxn ang="0">
                  <a:pos x="41" y="0"/>
                </a:cxn>
                <a:cxn ang="0">
                  <a:pos x="30" y="0"/>
                </a:cxn>
                <a:cxn ang="0">
                  <a:pos x="19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89"/>
                </a:cxn>
                <a:cxn ang="0">
                  <a:pos x="93" y="19"/>
                </a:cxn>
              </a:cxnLst>
              <a:rect l="0" t="0" r="r" b="b"/>
              <a:pathLst>
                <a:path w="94" h="90">
                  <a:moveTo>
                    <a:pt x="93" y="19"/>
                  </a:moveTo>
                  <a:lnTo>
                    <a:pt x="86" y="7"/>
                  </a:lnTo>
                  <a:lnTo>
                    <a:pt x="74" y="4"/>
                  </a:lnTo>
                  <a:lnTo>
                    <a:pt x="63" y="0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30" y="0"/>
                  </a:lnTo>
                  <a:lnTo>
                    <a:pt x="19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89"/>
                  </a:lnTo>
                  <a:lnTo>
                    <a:pt x="93" y="19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4507" name="Freeform 11"/>
            <p:cNvSpPr>
              <a:spLocks/>
            </p:cNvSpPr>
            <p:nvPr/>
          </p:nvSpPr>
          <p:spPr bwMode="auto">
            <a:xfrm>
              <a:off x="2211" y="3317"/>
              <a:ext cx="132" cy="68"/>
            </a:xfrm>
            <a:custGeom>
              <a:avLst/>
              <a:gdLst/>
              <a:ahLst/>
              <a:cxnLst>
                <a:cxn ang="0">
                  <a:pos x="131" y="63"/>
                </a:cxn>
                <a:cxn ang="0">
                  <a:pos x="120" y="63"/>
                </a:cxn>
                <a:cxn ang="0">
                  <a:pos x="109" y="63"/>
                </a:cxn>
                <a:cxn ang="0">
                  <a:pos x="97" y="63"/>
                </a:cxn>
                <a:cxn ang="0">
                  <a:pos x="86" y="67"/>
                </a:cxn>
                <a:cxn ang="0">
                  <a:pos x="75" y="63"/>
                </a:cxn>
                <a:cxn ang="0">
                  <a:pos x="64" y="60"/>
                </a:cxn>
                <a:cxn ang="0">
                  <a:pos x="52" y="60"/>
                </a:cxn>
                <a:cxn ang="0">
                  <a:pos x="41" y="56"/>
                </a:cxn>
                <a:cxn ang="0">
                  <a:pos x="30" y="52"/>
                </a:cxn>
                <a:cxn ang="0">
                  <a:pos x="19" y="48"/>
                </a:cxn>
                <a:cxn ang="0">
                  <a:pos x="7" y="45"/>
                </a:cxn>
                <a:cxn ang="0">
                  <a:pos x="0" y="34"/>
                </a:cxn>
                <a:cxn ang="0">
                  <a:pos x="7" y="22"/>
                </a:cxn>
                <a:cxn ang="0">
                  <a:pos x="11" y="11"/>
                </a:cxn>
                <a:cxn ang="0">
                  <a:pos x="22" y="0"/>
                </a:cxn>
                <a:cxn ang="0">
                  <a:pos x="34" y="4"/>
                </a:cxn>
                <a:cxn ang="0">
                  <a:pos x="45" y="7"/>
                </a:cxn>
                <a:cxn ang="0">
                  <a:pos x="56" y="19"/>
                </a:cxn>
                <a:cxn ang="0">
                  <a:pos x="64" y="30"/>
                </a:cxn>
                <a:cxn ang="0">
                  <a:pos x="75" y="37"/>
                </a:cxn>
                <a:cxn ang="0">
                  <a:pos x="82" y="48"/>
                </a:cxn>
                <a:cxn ang="0">
                  <a:pos x="94" y="60"/>
                </a:cxn>
                <a:cxn ang="0">
                  <a:pos x="105" y="67"/>
                </a:cxn>
                <a:cxn ang="0">
                  <a:pos x="116" y="63"/>
                </a:cxn>
                <a:cxn ang="0">
                  <a:pos x="105" y="56"/>
                </a:cxn>
              </a:cxnLst>
              <a:rect l="0" t="0" r="r" b="b"/>
              <a:pathLst>
                <a:path w="132" h="68">
                  <a:moveTo>
                    <a:pt x="131" y="63"/>
                  </a:moveTo>
                  <a:lnTo>
                    <a:pt x="120" y="63"/>
                  </a:lnTo>
                  <a:lnTo>
                    <a:pt x="109" y="63"/>
                  </a:lnTo>
                  <a:lnTo>
                    <a:pt x="97" y="63"/>
                  </a:lnTo>
                  <a:lnTo>
                    <a:pt x="86" y="67"/>
                  </a:lnTo>
                  <a:lnTo>
                    <a:pt x="75" y="63"/>
                  </a:lnTo>
                  <a:lnTo>
                    <a:pt x="64" y="60"/>
                  </a:lnTo>
                  <a:lnTo>
                    <a:pt x="52" y="60"/>
                  </a:lnTo>
                  <a:lnTo>
                    <a:pt x="41" y="56"/>
                  </a:lnTo>
                  <a:lnTo>
                    <a:pt x="30" y="52"/>
                  </a:lnTo>
                  <a:lnTo>
                    <a:pt x="19" y="48"/>
                  </a:lnTo>
                  <a:lnTo>
                    <a:pt x="7" y="45"/>
                  </a:lnTo>
                  <a:lnTo>
                    <a:pt x="0" y="34"/>
                  </a:lnTo>
                  <a:lnTo>
                    <a:pt x="7" y="22"/>
                  </a:lnTo>
                  <a:lnTo>
                    <a:pt x="11" y="11"/>
                  </a:lnTo>
                  <a:lnTo>
                    <a:pt x="22" y="0"/>
                  </a:lnTo>
                  <a:lnTo>
                    <a:pt x="34" y="4"/>
                  </a:lnTo>
                  <a:lnTo>
                    <a:pt x="45" y="7"/>
                  </a:lnTo>
                  <a:lnTo>
                    <a:pt x="56" y="19"/>
                  </a:lnTo>
                  <a:lnTo>
                    <a:pt x="64" y="30"/>
                  </a:lnTo>
                  <a:lnTo>
                    <a:pt x="75" y="37"/>
                  </a:lnTo>
                  <a:lnTo>
                    <a:pt x="82" y="48"/>
                  </a:lnTo>
                  <a:lnTo>
                    <a:pt x="94" y="60"/>
                  </a:lnTo>
                  <a:lnTo>
                    <a:pt x="105" y="67"/>
                  </a:lnTo>
                  <a:lnTo>
                    <a:pt x="116" y="63"/>
                  </a:lnTo>
                  <a:lnTo>
                    <a:pt x="105" y="56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34508" name="Object 1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943" y="2780"/>
            <a:ext cx="302" cy="598"/>
          </p:xfrm>
          <a:graphic>
            <a:graphicData uri="http://schemas.openxmlformats.org/presentationml/2006/ole">
              <p:oleObj spid="_x0000_s234508" name="Clip" r:id="rId5" imgW="2436480" imgH="4410000" progId="">
                <p:embed/>
              </p:oleObj>
            </a:graphicData>
          </a:graphic>
        </p:graphicFrame>
        <p:sp>
          <p:nvSpPr>
            <p:cNvPr id="234509" name="Line 13"/>
            <p:cNvSpPr>
              <a:spLocks noChangeShapeType="1"/>
            </p:cNvSpPr>
            <p:nvPr/>
          </p:nvSpPr>
          <p:spPr bwMode="auto">
            <a:xfrm flipH="1">
              <a:off x="1040" y="3084"/>
              <a:ext cx="80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10" name="Line 14"/>
            <p:cNvSpPr>
              <a:spLocks noChangeShapeType="1"/>
            </p:cNvSpPr>
            <p:nvPr/>
          </p:nvSpPr>
          <p:spPr bwMode="auto">
            <a:xfrm flipH="1">
              <a:off x="3884" y="3072"/>
              <a:ext cx="80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11" name="Rectangle 15"/>
            <p:cNvSpPr>
              <a:spLocks noChangeArrowheads="1"/>
            </p:cNvSpPr>
            <p:nvPr/>
          </p:nvSpPr>
          <p:spPr bwMode="auto">
            <a:xfrm>
              <a:off x="736" y="1535"/>
              <a:ext cx="1395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/>
                <a:t>Sebelum ledakan:</a:t>
              </a:r>
            </a:p>
          </p:txBody>
        </p:sp>
        <p:sp>
          <p:nvSpPr>
            <p:cNvPr id="234512" name="Rectangle 16"/>
            <p:cNvSpPr>
              <a:spLocks noChangeArrowheads="1"/>
            </p:cNvSpPr>
            <p:nvPr/>
          </p:nvSpPr>
          <p:spPr bwMode="auto">
            <a:xfrm>
              <a:off x="3291" y="1643"/>
              <a:ext cx="29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 </a:t>
              </a:r>
            </a:p>
          </p:txBody>
        </p:sp>
        <p:sp>
          <p:nvSpPr>
            <p:cNvPr id="234513" name="Rectangle 17"/>
            <p:cNvSpPr>
              <a:spLocks noChangeArrowheads="1"/>
            </p:cNvSpPr>
            <p:nvPr/>
          </p:nvSpPr>
          <p:spPr bwMode="auto">
            <a:xfrm>
              <a:off x="2044" y="3502"/>
              <a:ext cx="305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  <a:r>
                <a:rPr lang="en-US" sz="2000" i="1" baseline="-2500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234514" name="Rectangle 18"/>
            <p:cNvSpPr>
              <a:spLocks noChangeArrowheads="1"/>
            </p:cNvSpPr>
            <p:nvPr/>
          </p:nvSpPr>
          <p:spPr bwMode="auto">
            <a:xfrm>
              <a:off x="3471" y="3502"/>
              <a:ext cx="305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  <a:r>
                <a:rPr lang="en-US" sz="2000" i="1" baseline="-250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234515" name="Rectangle 19"/>
            <p:cNvSpPr>
              <a:spLocks noChangeArrowheads="1"/>
            </p:cNvSpPr>
            <p:nvPr/>
          </p:nvSpPr>
          <p:spPr bwMode="auto">
            <a:xfrm>
              <a:off x="1336" y="3106"/>
              <a:ext cx="25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accent1"/>
                  </a:solidFill>
                </a:rPr>
                <a:t>v</a:t>
              </a:r>
              <a:r>
                <a:rPr lang="en-US" sz="2000" i="1" baseline="-25000">
                  <a:solidFill>
                    <a:schemeClr val="accent1"/>
                  </a:solidFill>
                </a:rPr>
                <a:t>1</a:t>
              </a:r>
            </a:p>
          </p:txBody>
        </p:sp>
        <p:sp>
          <p:nvSpPr>
            <p:cNvPr id="234516" name="Rectangle 20"/>
            <p:cNvSpPr>
              <a:spLocks noChangeArrowheads="1"/>
            </p:cNvSpPr>
            <p:nvPr/>
          </p:nvSpPr>
          <p:spPr bwMode="auto">
            <a:xfrm>
              <a:off x="4071" y="3118"/>
              <a:ext cx="25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accent1"/>
                  </a:solidFill>
                </a:rPr>
                <a:t>v</a:t>
              </a:r>
              <a:r>
                <a:rPr lang="en-US" sz="2000" i="1" baseline="-2500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234517" name="Rectangle 21"/>
            <p:cNvSpPr>
              <a:spLocks noChangeArrowheads="1"/>
            </p:cNvSpPr>
            <p:nvPr/>
          </p:nvSpPr>
          <p:spPr bwMode="auto">
            <a:xfrm>
              <a:off x="760" y="2338"/>
              <a:ext cx="130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/>
                <a:t>Setelah ledakan:</a:t>
              </a:r>
            </a:p>
          </p:txBody>
        </p:sp>
        <p:sp>
          <p:nvSpPr>
            <p:cNvPr id="234518" name="AutoShape 22"/>
            <p:cNvSpPr>
              <a:spLocks noChangeArrowheads="1"/>
            </p:cNvSpPr>
            <p:nvPr/>
          </p:nvSpPr>
          <p:spPr bwMode="auto">
            <a:xfrm>
              <a:off x="2632" y="2758"/>
              <a:ext cx="604" cy="532"/>
            </a:xfrm>
            <a:prstGeom prst="star5">
              <a:avLst/>
            </a:prstGeom>
            <a:solidFill>
              <a:srgbClr val="FE9B03"/>
            </a:solidFill>
            <a:ln w="12700">
              <a:solidFill>
                <a:srgbClr val="FE9B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19" name="AutoShape 23"/>
            <p:cNvSpPr>
              <a:spLocks noChangeArrowheads="1"/>
            </p:cNvSpPr>
            <p:nvPr/>
          </p:nvSpPr>
          <p:spPr bwMode="auto">
            <a:xfrm rot="19620000">
              <a:off x="2629" y="2764"/>
              <a:ext cx="604" cy="532"/>
            </a:xfrm>
            <a:prstGeom prst="star5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20" name="AutoShape 24"/>
            <p:cNvSpPr>
              <a:spLocks noChangeArrowheads="1"/>
            </p:cNvSpPr>
            <p:nvPr/>
          </p:nvSpPr>
          <p:spPr bwMode="auto">
            <a:xfrm>
              <a:off x="2821" y="2911"/>
              <a:ext cx="217" cy="235"/>
            </a:xfrm>
            <a:prstGeom prst="star5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4521" name="Rectangle 25"/>
          <p:cNvSpPr>
            <a:spLocks noChangeArrowheads="1"/>
          </p:cNvSpPr>
          <p:nvPr/>
        </p:nvSpPr>
        <p:spPr bwMode="auto">
          <a:xfrm>
            <a:off x="508000" y="6376988"/>
            <a:ext cx="2032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>
          <a:xfrm>
            <a:off x="871538" y="280988"/>
            <a:ext cx="8162925" cy="504825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Momentum Linier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7512050" cy="1298575"/>
          </a:xfrm>
          <a:noFill/>
          <a:ln/>
        </p:spPr>
        <p:txBody>
          <a:bodyPr lIns="90488" tIns="44450" rIns="90488" bIns="44450"/>
          <a:lstStyle/>
          <a:p>
            <a:r>
              <a:rPr lang="en-US" sz="2400">
                <a:solidFill>
                  <a:srgbClr val="0000FF"/>
                </a:solidFill>
              </a:rPr>
              <a:t>Definisi:</a:t>
            </a:r>
            <a:r>
              <a:rPr lang="en-US" sz="2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/>
              <a:t>Untuk partikel tunggal, </a:t>
            </a:r>
            <a:r>
              <a:rPr lang="en-US" sz="2400">
                <a:solidFill>
                  <a:schemeClr val="tx2"/>
                </a:solidFill>
              </a:rPr>
              <a:t>momentum</a:t>
            </a:r>
            <a:r>
              <a:rPr lang="en-US" sz="2400"/>
              <a:t> </a:t>
            </a:r>
            <a:r>
              <a:rPr lang="en-US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/>
              <a:t> didefinisikan sebagai:</a:t>
            </a:r>
          </a:p>
          <a:p>
            <a:pPr lvl="1"/>
            <a:endParaRPr lang="en-US" sz="2000"/>
          </a:p>
          <a:p>
            <a:pPr lvl="1"/>
            <a:endParaRPr lang="en-US" sz="2000"/>
          </a:p>
          <a:p>
            <a:pPr lvl="1"/>
            <a:endParaRPr lang="en-US" sz="2000"/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539750" y="3860800"/>
            <a:ext cx="7162800" cy="538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eaLnBrk="1" hangingPunct="1">
              <a:spcBef>
                <a:spcPct val="20000"/>
              </a:spcBef>
              <a:buClr>
                <a:srgbClr val="FF00FF"/>
              </a:buClr>
              <a:buSzPct val="75000"/>
              <a:buFont typeface="Wingdings" pitchFamily="2" charset="2"/>
              <a:buChar char="n"/>
            </a:pPr>
            <a:r>
              <a:rPr lang="en-US">
                <a:latin typeface="Trebuchet MS" pitchFamily="34" charset="0"/>
              </a:rPr>
              <a:t>Hukum ke-2 Newton: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FF00FF"/>
              </a:buClr>
              <a:buSzPct val="70000"/>
              <a:buFont typeface="Wingdings" pitchFamily="2" charset="2"/>
              <a:buChar char="n"/>
            </a:pPr>
            <a:endParaRPr lang="en-US" sz="2000">
              <a:latin typeface="Trebuchet MS" pitchFamily="34" charset="0"/>
            </a:endParaRP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1541463" y="4340225"/>
            <a:ext cx="1133475" cy="1768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sz="2000" i="1">
                <a:solidFill>
                  <a:schemeClr val="tx2"/>
                </a:solidFill>
              </a:rPr>
              <a:t> = m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sz="2000"/>
          </a:p>
          <a:p>
            <a:pPr marL="285750" indent="-285750">
              <a:spcBef>
                <a:spcPct val="50000"/>
              </a:spcBef>
            </a:pPr>
            <a:r>
              <a:rPr lang="en-US" sz="2000"/>
              <a:t>   </a:t>
            </a:r>
            <a:endParaRPr lang="en-US" sz="2000" i="1">
              <a:solidFill>
                <a:schemeClr val="tx2"/>
              </a:solidFill>
            </a:endParaRPr>
          </a:p>
          <a:p>
            <a:pPr marL="285750" indent="-285750">
              <a:spcBef>
                <a:spcPct val="50000"/>
              </a:spcBef>
            </a:pPr>
            <a:endParaRPr lang="en-US" sz="2000" i="1">
              <a:solidFill>
                <a:schemeClr val="tx2"/>
              </a:solidFill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i="1">
                <a:solidFill>
                  <a:schemeClr val="tx2"/>
                </a:solidFill>
              </a:rPr>
              <a:t>    </a:t>
            </a:r>
            <a:endParaRPr lang="en-US" sz="2000"/>
          </a:p>
        </p:txBody>
      </p:sp>
      <p:graphicFrame>
        <p:nvGraphicFramePr>
          <p:cNvPr id="221191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1847850" y="4748213"/>
          <a:ext cx="795338" cy="596900"/>
        </p:xfrm>
        <a:graphic>
          <a:graphicData uri="http://schemas.openxmlformats.org/presentationml/2006/ole">
            <p:oleObj spid="_x0000_s221191" name="Equation" r:id="rId3" imgW="799920" imgH="609480" progId="Equation.3">
              <p:embed/>
            </p:oleObj>
          </a:graphicData>
        </a:graphic>
      </p:graphicFrame>
      <p:sp>
        <p:nvSpPr>
          <p:cNvPr id="221192" name="Text Box 8"/>
          <p:cNvSpPr txBox="1">
            <a:spLocks noChangeArrowheads="1"/>
          </p:cNvSpPr>
          <p:nvPr/>
        </p:nvSpPr>
        <p:spPr bwMode="auto">
          <a:xfrm>
            <a:off x="3457575" y="2479675"/>
            <a:ext cx="18811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/>
              <a:t> </a:t>
            </a:r>
            <a:r>
              <a:rPr lang="en-US" sz="2000" i="1">
                <a:solidFill>
                  <a:schemeClr val="tx2"/>
                </a:solidFill>
              </a:rPr>
              <a:t>= m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endParaRPr lang="en-US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1193" name="AutoShape 9"/>
          <p:cNvSpPr>
            <a:spLocks noChangeArrowheads="1"/>
          </p:cNvSpPr>
          <p:nvPr/>
        </p:nvSpPr>
        <p:spPr bwMode="auto">
          <a:xfrm>
            <a:off x="3055938" y="2368550"/>
            <a:ext cx="1793875" cy="693738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194" name="AutoShape 10"/>
          <p:cNvSpPr>
            <a:spLocks noChangeArrowheads="1"/>
          </p:cNvSpPr>
          <p:nvPr/>
        </p:nvSpPr>
        <p:spPr bwMode="auto">
          <a:xfrm>
            <a:off x="3203575" y="2349500"/>
            <a:ext cx="1608138" cy="828675"/>
          </a:xfrm>
          <a:prstGeom prst="bevel">
            <a:avLst>
              <a:gd name="adj" fmla="val 12500"/>
            </a:avLst>
          </a:prstGeom>
          <a:noFill/>
          <a:ln w="12700">
            <a:solidFill>
              <a:srgbClr val="008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5243513" y="2308225"/>
            <a:ext cx="3341687" cy="1614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/>
            <a:r>
              <a:rPr lang="en-US" sz="2000"/>
              <a:t>(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/>
              <a:t> adalah vektor karena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/>
              <a:t> adalah vektor).</a:t>
            </a:r>
          </a:p>
          <a:p>
            <a:pPr lvl="1"/>
            <a:endParaRPr lang="en-US">
              <a:latin typeface="Times New Roman" pitchFamily="18" charset="0"/>
            </a:endParaRPr>
          </a:p>
          <a:p>
            <a:pPr marL="285750" indent="-28575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21196" name="Text Box 12"/>
          <p:cNvSpPr txBox="1">
            <a:spLocks noChangeArrowheads="1"/>
          </p:cNvSpPr>
          <p:nvPr/>
        </p:nvSpPr>
        <p:spPr bwMode="auto">
          <a:xfrm>
            <a:off x="1403350" y="3141663"/>
            <a:ext cx="3055938" cy="1249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sz="2000"/>
              <a:t>Sehingga </a:t>
            </a:r>
            <a:r>
              <a:rPr lang="en-US" sz="2000" i="1">
                <a:solidFill>
                  <a:schemeClr val="tx2"/>
                </a:solidFill>
              </a:rPr>
              <a:t>p</a:t>
            </a:r>
            <a:r>
              <a:rPr lang="en-US" sz="2000" i="1" baseline="-25000">
                <a:solidFill>
                  <a:schemeClr val="tx2"/>
                </a:solidFill>
              </a:rPr>
              <a:t>x</a:t>
            </a:r>
            <a:r>
              <a:rPr lang="en-US" sz="2000" i="1">
                <a:solidFill>
                  <a:schemeClr val="tx2"/>
                </a:solidFill>
              </a:rPr>
              <a:t> = mv</a:t>
            </a:r>
            <a:r>
              <a:rPr lang="en-US" sz="2000" i="1" baseline="-25000">
                <a:solidFill>
                  <a:schemeClr val="tx2"/>
                </a:solidFill>
              </a:rPr>
              <a:t>x</a:t>
            </a:r>
            <a:r>
              <a:rPr lang="en-US" sz="2000" i="1">
                <a:solidFill>
                  <a:schemeClr val="tx2"/>
                </a:solidFill>
              </a:rPr>
              <a:t>  </a:t>
            </a:r>
            <a:r>
              <a:rPr lang="en-US" sz="2000"/>
              <a:t>dst.</a:t>
            </a:r>
            <a:endParaRPr lang="en-US">
              <a:latin typeface="Times New Roman" pitchFamily="18" charset="0"/>
            </a:endParaRPr>
          </a:p>
          <a:p>
            <a:pPr marL="285750" indent="-28575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21197" name="Text Box 13"/>
          <p:cNvSpPr txBox="1">
            <a:spLocks noChangeArrowheads="1"/>
          </p:cNvSpPr>
          <p:nvPr/>
        </p:nvSpPr>
        <p:spPr bwMode="auto">
          <a:xfrm>
            <a:off x="2257425" y="4716463"/>
            <a:ext cx="11557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/>
            <a:r>
              <a:rPr lang="en-US" sz="2000" i="1">
                <a:solidFill>
                  <a:schemeClr val="tx2"/>
                </a:solidFill>
              </a:rPr>
              <a:t>d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21198" name="Group 14"/>
          <p:cNvGrpSpPr>
            <a:grpSpLocks/>
          </p:cNvGrpSpPr>
          <p:nvPr/>
        </p:nvGrpSpPr>
        <p:grpSpPr bwMode="auto">
          <a:xfrm>
            <a:off x="2789238" y="4741863"/>
            <a:ext cx="1157287" cy="596900"/>
            <a:chOff x="1164" y="3455"/>
            <a:chExt cx="729" cy="376"/>
          </a:xfrm>
        </p:grpSpPr>
        <p:graphicFrame>
          <p:nvGraphicFramePr>
            <p:cNvPr id="221199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164" y="3455"/>
            <a:ext cx="724" cy="376"/>
          </p:xfrm>
          <a:graphic>
            <a:graphicData uri="http://schemas.openxmlformats.org/presentationml/2006/ole">
              <p:oleObj spid="_x0000_s221199" name="Equation" r:id="rId4" imgW="1155600" imgH="609480" progId="Equation.3">
                <p:embed/>
              </p:oleObj>
            </a:graphicData>
          </a:graphic>
        </p:graphicFrame>
        <p:sp>
          <p:nvSpPr>
            <p:cNvPr id="221200" name="Text Box 16"/>
            <p:cNvSpPr txBox="1">
              <a:spLocks noChangeArrowheads="1"/>
            </p:cNvSpPr>
            <p:nvPr/>
          </p:nvSpPr>
          <p:spPr bwMode="auto">
            <a:xfrm>
              <a:off x="1664" y="3510"/>
              <a:ext cx="22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/>
              <a:r>
                <a:rPr lang="en-US" sz="2000" b="1" i="1">
                  <a:solidFill>
                    <a:schemeClr val="tx2"/>
                  </a:solidFill>
                </a:rPr>
                <a:t>v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221201" name="Group 17"/>
          <p:cNvGrpSpPr>
            <a:grpSpLocks/>
          </p:cNvGrpSpPr>
          <p:nvPr/>
        </p:nvGrpSpPr>
        <p:grpSpPr bwMode="auto">
          <a:xfrm>
            <a:off x="4067175" y="4581525"/>
            <a:ext cx="2840038" cy="844550"/>
            <a:chOff x="2973" y="3355"/>
            <a:chExt cx="1789" cy="532"/>
          </a:xfrm>
        </p:grpSpPr>
        <p:sp>
          <p:nvSpPr>
            <p:cNvPr id="221202" name="AutoShape 18"/>
            <p:cNvSpPr>
              <a:spLocks noChangeArrowheads="1"/>
            </p:cNvSpPr>
            <p:nvPr/>
          </p:nvSpPr>
          <p:spPr bwMode="auto">
            <a:xfrm>
              <a:off x="3623" y="3355"/>
              <a:ext cx="1029" cy="532"/>
            </a:xfrm>
            <a:prstGeom prst="bevel">
              <a:avLst>
                <a:gd name="adj" fmla="val 12500"/>
              </a:avLst>
            </a:prstGeom>
            <a:noFill/>
            <a:ln w="12700">
              <a:solidFill>
                <a:srgbClr val="008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1203" name="Object 1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847" y="3441"/>
            <a:ext cx="589" cy="376"/>
          </p:xfrm>
          <a:graphic>
            <a:graphicData uri="http://schemas.openxmlformats.org/presentationml/2006/ole">
              <p:oleObj spid="_x0000_s221203" name="Equation" r:id="rId5" imgW="939600" imgH="609480" progId="Equation.3">
                <p:embed/>
              </p:oleObj>
            </a:graphicData>
          </a:graphic>
        </p:graphicFrame>
        <p:sp>
          <p:nvSpPr>
            <p:cNvPr id="221204" name="AutoShape 20"/>
            <p:cNvSpPr>
              <a:spLocks noChangeArrowheads="1"/>
            </p:cNvSpPr>
            <p:nvPr/>
          </p:nvSpPr>
          <p:spPr bwMode="auto">
            <a:xfrm>
              <a:off x="2973" y="3507"/>
              <a:ext cx="351" cy="249"/>
            </a:xfrm>
            <a:prstGeom prst="rightArrow">
              <a:avLst>
                <a:gd name="adj1" fmla="val 50000"/>
                <a:gd name="adj2" fmla="val 35241"/>
              </a:avLst>
            </a:prstGeom>
            <a:solidFill>
              <a:schemeClr val="accent1"/>
            </a:solidFill>
            <a:ln w="12700">
              <a:solidFill>
                <a:srgbClr val="008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205" name="Text Box 21"/>
            <p:cNvSpPr txBox="1">
              <a:spLocks noChangeArrowheads="1"/>
            </p:cNvSpPr>
            <p:nvPr/>
          </p:nvSpPr>
          <p:spPr bwMode="auto">
            <a:xfrm>
              <a:off x="4201" y="3396"/>
              <a:ext cx="56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2000" b="1" i="1">
                  <a:solidFill>
                    <a:schemeClr val="tx2"/>
                  </a:solidFill>
                </a:rPr>
                <a:t>p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221206" name="Rectangle 22"/>
          <p:cNvSpPr>
            <a:spLocks noChangeArrowheads="1"/>
          </p:cNvSpPr>
          <p:nvPr/>
        </p:nvSpPr>
        <p:spPr bwMode="auto">
          <a:xfrm>
            <a:off x="611188" y="5516563"/>
            <a:ext cx="7162800" cy="538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eaLnBrk="1" hangingPunct="1">
              <a:spcBef>
                <a:spcPct val="20000"/>
              </a:spcBef>
              <a:buClr>
                <a:srgbClr val="FF00FF"/>
              </a:buClr>
              <a:buSzPct val="75000"/>
              <a:buFont typeface="Wingdings" pitchFamily="2" charset="2"/>
              <a:buChar char="n"/>
            </a:pPr>
            <a:r>
              <a:rPr lang="en-US">
                <a:latin typeface="Trebuchet MS" pitchFamily="34" charset="0"/>
              </a:rPr>
              <a:t>Satuan momentum linier adalah </a:t>
            </a:r>
            <a:r>
              <a:rPr lang="en-US" i="1">
                <a:solidFill>
                  <a:schemeClr val="tx2"/>
                </a:solidFill>
                <a:latin typeface="Trebuchet MS" pitchFamily="34" charset="0"/>
              </a:rPr>
              <a:t>kg m/s</a:t>
            </a:r>
            <a:r>
              <a:rPr lang="en-US">
                <a:latin typeface="Trebuchet MS" pitchFamily="34" charset="0"/>
              </a:rPr>
              <a:t>.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FF00FF"/>
              </a:buClr>
              <a:buSzPct val="70000"/>
              <a:buFont typeface="Wingdings" pitchFamily="2" charset="2"/>
              <a:buChar char="n"/>
            </a:pPr>
            <a:endParaRPr lang="en-US" sz="2000">
              <a:latin typeface="Trebuchet MS" pitchFamily="34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4000"/>
              <a:t>Ledakan...</a:t>
            </a:r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2400"/>
              <a:t>Tidak ada gaya eksternal, momentum </a:t>
            </a:r>
            <a:r>
              <a:rPr lang="en-US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/>
              <a:t> konservatif.</a:t>
            </a:r>
          </a:p>
          <a:p>
            <a:pPr lvl="1">
              <a:buFont typeface="Wingdings" pitchFamily="2" charset="2"/>
              <a:buNone/>
            </a:pPr>
            <a:endParaRPr lang="en-US" sz="2000"/>
          </a:p>
          <a:p>
            <a:r>
              <a:rPr lang="en-US" sz="2400"/>
              <a:t>Awal: </a:t>
            </a:r>
            <a:r>
              <a:rPr lang="en-US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i="1">
                <a:solidFill>
                  <a:schemeClr val="tx2"/>
                </a:solidFill>
              </a:rPr>
              <a:t> = 0</a:t>
            </a:r>
            <a:endParaRPr lang="en-US" sz="2400"/>
          </a:p>
          <a:p>
            <a:pPr lvl="1">
              <a:buFont typeface="Wingdings" pitchFamily="2" charset="2"/>
              <a:buNone/>
            </a:pPr>
            <a:endParaRPr lang="en-US" sz="2000"/>
          </a:p>
          <a:p>
            <a:r>
              <a:rPr lang="en-US" sz="2400"/>
              <a:t>Akhir: </a:t>
            </a:r>
            <a:r>
              <a:rPr lang="en-US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i="1">
                <a:solidFill>
                  <a:schemeClr val="tx2"/>
                </a:solidFill>
              </a:rPr>
              <a:t> = m</a:t>
            </a:r>
            <a:r>
              <a:rPr lang="en-US" sz="2400" i="1" baseline="-25000">
                <a:solidFill>
                  <a:schemeClr val="tx2"/>
                </a:solidFill>
              </a:rPr>
              <a:t>1</a:t>
            </a:r>
            <a:r>
              <a:rPr lang="en-US" sz="24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400" i="1" baseline="-25000">
                <a:solidFill>
                  <a:schemeClr val="tx2"/>
                </a:solidFill>
              </a:rPr>
              <a:t>1 </a:t>
            </a:r>
            <a:r>
              <a:rPr lang="en-US" sz="2400" i="1">
                <a:solidFill>
                  <a:schemeClr val="tx2"/>
                </a:solidFill>
              </a:rPr>
              <a:t>+ m</a:t>
            </a:r>
            <a:r>
              <a:rPr lang="en-US" sz="2400" i="1" baseline="-25000">
                <a:solidFill>
                  <a:schemeClr val="tx2"/>
                </a:solidFill>
              </a:rPr>
              <a:t>2</a:t>
            </a:r>
            <a:r>
              <a:rPr lang="en-US" sz="24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400" i="1" baseline="-25000">
                <a:solidFill>
                  <a:schemeClr val="tx2"/>
                </a:solidFill>
              </a:rPr>
              <a:t>2  </a:t>
            </a:r>
            <a:r>
              <a:rPr lang="en-US" sz="2400" i="1">
                <a:solidFill>
                  <a:schemeClr val="tx2"/>
                </a:solidFill>
              </a:rPr>
              <a:t>= 0</a:t>
            </a:r>
          </a:p>
          <a:p>
            <a:pPr lvl="1"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400" i="1">
                <a:solidFill>
                  <a:schemeClr val="tx2"/>
                </a:solidFill>
              </a:rPr>
              <a:t> 			m</a:t>
            </a:r>
            <a:r>
              <a:rPr lang="en-US" sz="2400" i="1" baseline="-25000">
                <a:solidFill>
                  <a:schemeClr val="tx2"/>
                </a:solidFill>
              </a:rPr>
              <a:t>1</a:t>
            </a:r>
            <a:r>
              <a:rPr lang="en-US" sz="24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400" i="1" baseline="-25000">
                <a:solidFill>
                  <a:schemeClr val="tx2"/>
                </a:solidFill>
              </a:rPr>
              <a:t>1 </a:t>
            </a:r>
            <a:r>
              <a:rPr lang="en-US" sz="2400" i="1">
                <a:solidFill>
                  <a:schemeClr val="tx2"/>
                </a:solidFill>
              </a:rPr>
              <a:t>= - m</a:t>
            </a:r>
            <a:r>
              <a:rPr lang="en-US" sz="2400" i="1" baseline="-25000">
                <a:solidFill>
                  <a:schemeClr val="tx2"/>
                </a:solidFill>
              </a:rPr>
              <a:t>2</a:t>
            </a:r>
            <a:r>
              <a:rPr lang="en-US" sz="24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400" i="1" baseline="-25000">
                <a:solidFill>
                  <a:schemeClr val="tx2"/>
                </a:solidFill>
              </a:rPr>
              <a:t>2 </a:t>
            </a:r>
          </a:p>
        </p:txBody>
      </p:sp>
      <p:graphicFrame>
        <p:nvGraphicFramePr>
          <p:cNvPr id="235526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6151563" y="3667125"/>
          <a:ext cx="519112" cy="939800"/>
        </p:xfrm>
        <a:graphic>
          <a:graphicData uri="http://schemas.openxmlformats.org/presentationml/2006/ole">
            <p:oleObj spid="_x0000_s235526" name="Clip" r:id="rId4" imgW="2436480" imgH="4410000" progId="">
              <p:embed/>
            </p:oleObj>
          </a:graphicData>
        </a:graphic>
      </p:graphicFrame>
      <p:sp>
        <p:nvSpPr>
          <p:cNvPr id="235527" name="Rectangle 7"/>
          <p:cNvSpPr>
            <a:spLocks noChangeArrowheads="1"/>
          </p:cNvSpPr>
          <p:nvPr/>
        </p:nvSpPr>
        <p:spPr bwMode="auto">
          <a:xfrm>
            <a:off x="6772275" y="4184650"/>
            <a:ext cx="4619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M </a:t>
            </a:r>
          </a:p>
        </p:txBody>
      </p:sp>
      <p:grpSp>
        <p:nvGrpSpPr>
          <p:cNvPr id="235528" name="Group 8"/>
          <p:cNvGrpSpPr>
            <a:grpSpLocks/>
          </p:cNvGrpSpPr>
          <p:nvPr/>
        </p:nvGrpSpPr>
        <p:grpSpPr bwMode="auto">
          <a:xfrm>
            <a:off x="4851400" y="5170488"/>
            <a:ext cx="3175000" cy="996950"/>
            <a:chOff x="3056" y="3257"/>
            <a:chExt cx="2000" cy="628"/>
          </a:xfrm>
        </p:grpSpPr>
        <p:graphicFrame>
          <p:nvGraphicFramePr>
            <p:cNvPr id="235529" name="Object 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393" y="3257"/>
            <a:ext cx="171" cy="348"/>
          </p:xfrm>
          <a:graphic>
            <a:graphicData uri="http://schemas.openxmlformats.org/presentationml/2006/ole">
              <p:oleObj spid="_x0000_s235529" name="Clip" r:id="rId5" imgW="2436480" imgH="4410000" progId="">
                <p:embed/>
              </p:oleObj>
            </a:graphicData>
          </a:graphic>
        </p:graphicFrame>
        <p:sp>
          <p:nvSpPr>
            <p:cNvPr id="235530" name="Freeform 10"/>
            <p:cNvSpPr>
              <a:spLocks/>
            </p:cNvSpPr>
            <p:nvPr/>
          </p:nvSpPr>
          <p:spPr bwMode="auto">
            <a:xfrm>
              <a:off x="4336" y="3279"/>
              <a:ext cx="67" cy="320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31" y="35"/>
                </a:cxn>
                <a:cxn ang="0">
                  <a:pos x="52" y="35"/>
                </a:cxn>
                <a:cxn ang="0">
                  <a:pos x="17" y="78"/>
                </a:cxn>
                <a:cxn ang="0">
                  <a:pos x="37" y="102"/>
                </a:cxn>
                <a:cxn ang="0">
                  <a:pos x="0" y="112"/>
                </a:cxn>
                <a:cxn ang="0">
                  <a:pos x="58" y="149"/>
                </a:cxn>
                <a:cxn ang="0">
                  <a:pos x="37" y="190"/>
                </a:cxn>
                <a:cxn ang="0">
                  <a:pos x="54" y="211"/>
                </a:cxn>
                <a:cxn ang="0">
                  <a:pos x="17" y="227"/>
                </a:cxn>
                <a:cxn ang="0">
                  <a:pos x="47" y="254"/>
                </a:cxn>
                <a:cxn ang="0">
                  <a:pos x="62" y="260"/>
                </a:cxn>
                <a:cxn ang="0">
                  <a:pos x="31" y="276"/>
                </a:cxn>
                <a:cxn ang="0">
                  <a:pos x="54" y="297"/>
                </a:cxn>
                <a:cxn ang="0">
                  <a:pos x="39" y="303"/>
                </a:cxn>
                <a:cxn ang="0">
                  <a:pos x="64" y="319"/>
                </a:cxn>
                <a:cxn ang="0">
                  <a:pos x="66" y="317"/>
                </a:cxn>
                <a:cxn ang="0">
                  <a:pos x="66" y="315"/>
                </a:cxn>
              </a:cxnLst>
              <a:rect l="0" t="0" r="r" b="b"/>
              <a:pathLst>
                <a:path w="67" h="320">
                  <a:moveTo>
                    <a:pt x="58" y="0"/>
                  </a:moveTo>
                  <a:lnTo>
                    <a:pt x="31" y="35"/>
                  </a:lnTo>
                  <a:lnTo>
                    <a:pt x="52" y="35"/>
                  </a:lnTo>
                  <a:lnTo>
                    <a:pt x="17" y="78"/>
                  </a:lnTo>
                  <a:lnTo>
                    <a:pt x="37" y="102"/>
                  </a:lnTo>
                  <a:lnTo>
                    <a:pt x="0" y="112"/>
                  </a:lnTo>
                  <a:lnTo>
                    <a:pt x="58" y="149"/>
                  </a:lnTo>
                  <a:lnTo>
                    <a:pt x="37" y="190"/>
                  </a:lnTo>
                  <a:lnTo>
                    <a:pt x="54" y="211"/>
                  </a:lnTo>
                  <a:lnTo>
                    <a:pt x="17" y="227"/>
                  </a:lnTo>
                  <a:lnTo>
                    <a:pt x="47" y="254"/>
                  </a:lnTo>
                  <a:lnTo>
                    <a:pt x="62" y="260"/>
                  </a:lnTo>
                  <a:lnTo>
                    <a:pt x="31" y="276"/>
                  </a:lnTo>
                  <a:lnTo>
                    <a:pt x="54" y="297"/>
                  </a:lnTo>
                  <a:lnTo>
                    <a:pt x="39" y="303"/>
                  </a:lnTo>
                  <a:lnTo>
                    <a:pt x="64" y="319"/>
                  </a:lnTo>
                  <a:lnTo>
                    <a:pt x="66" y="317"/>
                  </a:lnTo>
                  <a:lnTo>
                    <a:pt x="66" y="315"/>
                  </a:lnTo>
                </a:path>
              </a:pathLst>
            </a:custGeom>
            <a:solidFill>
              <a:srgbClr val="232323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531" name="Freeform 11"/>
            <p:cNvSpPr>
              <a:spLocks/>
            </p:cNvSpPr>
            <p:nvPr/>
          </p:nvSpPr>
          <p:spPr bwMode="auto">
            <a:xfrm>
              <a:off x="3690" y="3282"/>
              <a:ext cx="82" cy="320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47" y="35"/>
                </a:cxn>
                <a:cxn ang="0">
                  <a:pos x="61" y="35"/>
                </a:cxn>
                <a:cxn ang="0">
                  <a:pos x="32" y="78"/>
                </a:cxn>
                <a:cxn ang="0">
                  <a:pos x="47" y="94"/>
                </a:cxn>
                <a:cxn ang="0">
                  <a:pos x="18" y="115"/>
                </a:cxn>
                <a:cxn ang="0">
                  <a:pos x="71" y="147"/>
                </a:cxn>
                <a:cxn ang="0">
                  <a:pos x="55" y="188"/>
                </a:cxn>
                <a:cxn ang="0">
                  <a:pos x="63" y="204"/>
                </a:cxn>
                <a:cxn ang="0">
                  <a:pos x="32" y="225"/>
                </a:cxn>
                <a:cxn ang="0">
                  <a:pos x="69" y="258"/>
                </a:cxn>
                <a:cxn ang="0">
                  <a:pos x="47" y="274"/>
                </a:cxn>
                <a:cxn ang="0">
                  <a:pos x="63" y="290"/>
                </a:cxn>
                <a:cxn ang="0">
                  <a:pos x="55" y="303"/>
                </a:cxn>
                <a:cxn ang="0">
                  <a:pos x="81" y="319"/>
                </a:cxn>
                <a:cxn ang="0">
                  <a:pos x="38" y="307"/>
                </a:cxn>
                <a:cxn ang="0">
                  <a:pos x="0" y="235"/>
                </a:cxn>
                <a:cxn ang="0">
                  <a:pos x="4" y="157"/>
                </a:cxn>
                <a:cxn ang="0">
                  <a:pos x="12" y="57"/>
                </a:cxn>
                <a:cxn ang="0">
                  <a:pos x="36" y="20"/>
                </a:cxn>
                <a:cxn ang="0">
                  <a:pos x="71" y="0"/>
                </a:cxn>
              </a:cxnLst>
              <a:rect l="0" t="0" r="r" b="b"/>
              <a:pathLst>
                <a:path w="82" h="320">
                  <a:moveTo>
                    <a:pt x="71" y="0"/>
                  </a:moveTo>
                  <a:lnTo>
                    <a:pt x="47" y="35"/>
                  </a:lnTo>
                  <a:lnTo>
                    <a:pt x="61" y="35"/>
                  </a:lnTo>
                  <a:lnTo>
                    <a:pt x="32" y="78"/>
                  </a:lnTo>
                  <a:lnTo>
                    <a:pt x="47" y="94"/>
                  </a:lnTo>
                  <a:lnTo>
                    <a:pt x="18" y="115"/>
                  </a:lnTo>
                  <a:lnTo>
                    <a:pt x="71" y="147"/>
                  </a:lnTo>
                  <a:lnTo>
                    <a:pt x="55" y="188"/>
                  </a:lnTo>
                  <a:lnTo>
                    <a:pt x="63" y="204"/>
                  </a:lnTo>
                  <a:lnTo>
                    <a:pt x="32" y="225"/>
                  </a:lnTo>
                  <a:lnTo>
                    <a:pt x="69" y="258"/>
                  </a:lnTo>
                  <a:lnTo>
                    <a:pt x="47" y="274"/>
                  </a:lnTo>
                  <a:lnTo>
                    <a:pt x="63" y="290"/>
                  </a:lnTo>
                  <a:lnTo>
                    <a:pt x="55" y="303"/>
                  </a:lnTo>
                  <a:lnTo>
                    <a:pt x="81" y="319"/>
                  </a:lnTo>
                  <a:lnTo>
                    <a:pt x="38" y="307"/>
                  </a:lnTo>
                  <a:lnTo>
                    <a:pt x="0" y="235"/>
                  </a:lnTo>
                  <a:lnTo>
                    <a:pt x="4" y="157"/>
                  </a:lnTo>
                  <a:lnTo>
                    <a:pt x="12" y="57"/>
                  </a:lnTo>
                  <a:lnTo>
                    <a:pt x="36" y="20"/>
                  </a:lnTo>
                  <a:lnTo>
                    <a:pt x="71" y="0"/>
                  </a:lnTo>
                </a:path>
              </a:pathLst>
            </a:custGeom>
            <a:solidFill>
              <a:srgbClr val="232323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532" name="Freeform 12"/>
            <p:cNvSpPr>
              <a:spLocks/>
            </p:cNvSpPr>
            <p:nvPr/>
          </p:nvSpPr>
          <p:spPr bwMode="auto">
            <a:xfrm>
              <a:off x="3708" y="3268"/>
              <a:ext cx="52" cy="49"/>
            </a:xfrm>
            <a:custGeom>
              <a:avLst/>
              <a:gdLst/>
              <a:ahLst/>
              <a:cxnLst>
                <a:cxn ang="0">
                  <a:pos x="51" y="10"/>
                </a:cxn>
                <a:cxn ang="0">
                  <a:pos x="47" y="4"/>
                </a:cxn>
                <a:cxn ang="0">
                  <a:pos x="41" y="2"/>
                </a:cxn>
                <a:cxn ang="0">
                  <a:pos x="35" y="0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8"/>
                </a:cxn>
                <a:cxn ang="0">
                  <a:pos x="51" y="10"/>
                </a:cxn>
              </a:cxnLst>
              <a:rect l="0" t="0" r="r" b="b"/>
              <a:pathLst>
                <a:path w="52" h="49">
                  <a:moveTo>
                    <a:pt x="51" y="10"/>
                  </a:moveTo>
                  <a:lnTo>
                    <a:pt x="47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8"/>
                  </a:lnTo>
                  <a:lnTo>
                    <a:pt x="51" y="10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533" name="Freeform 13"/>
            <p:cNvSpPr>
              <a:spLocks/>
            </p:cNvSpPr>
            <p:nvPr/>
          </p:nvSpPr>
          <p:spPr bwMode="auto">
            <a:xfrm>
              <a:off x="3699" y="3567"/>
              <a:ext cx="73" cy="38"/>
            </a:xfrm>
            <a:custGeom>
              <a:avLst/>
              <a:gdLst/>
              <a:ahLst/>
              <a:cxnLst>
                <a:cxn ang="0">
                  <a:pos x="72" y="35"/>
                </a:cxn>
                <a:cxn ang="0">
                  <a:pos x="66" y="35"/>
                </a:cxn>
                <a:cxn ang="0">
                  <a:pos x="60" y="35"/>
                </a:cxn>
                <a:cxn ang="0">
                  <a:pos x="53" y="35"/>
                </a:cxn>
                <a:cxn ang="0">
                  <a:pos x="47" y="37"/>
                </a:cxn>
                <a:cxn ang="0">
                  <a:pos x="41" y="35"/>
                </a:cxn>
                <a:cxn ang="0">
                  <a:pos x="35" y="33"/>
                </a:cxn>
                <a:cxn ang="0">
                  <a:pos x="29" y="33"/>
                </a:cxn>
                <a:cxn ang="0">
                  <a:pos x="23" y="31"/>
                </a:cxn>
                <a:cxn ang="0">
                  <a:pos x="16" y="29"/>
                </a:cxn>
                <a:cxn ang="0">
                  <a:pos x="10" y="27"/>
                </a:cxn>
                <a:cxn ang="0">
                  <a:pos x="4" y="25"/>
                </a:cxn>
                <a:cxn ang="0">
                  <a:pos x="0" y="19"/>
                </a:cxn>
                <a:cxn ang="0">
                  <a:pos x="4" y="12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9" y="2"/>
                </a:cxn>
                <a:cxn ang="0">
                  <a:pos x="25" y="4"/>
                </a:cxn>
                <a:cxn ang="0">
                  <a:pos x="31" y="10"/>
                </a:cxn>
                <a:cxn ang="0">
                  <a:pos x="35" y="16"/>
                </a:cxn>
                <a:cxn ang="0">
                  <a:pos x="41" y="21"/>
                </a:cxn>
                <a:cxn ang="0">
                  <a:pos x="45" y="27"/>
                </a:cxn>
                <a:cxn ang="0">
                  <a:pos x="51" y="33"/>
                </a:cxn>
                <a:cxn ang="0">
                  <a:pos x="58" y="37"/>
                </a:cxn>
                <a:cxn ang="0">
                  <a:pos x="64" y="35"/>
                </a:cxn>
                <a:cxn ang="0">
                  <a:pos x="58" y="31"/>
                </a:cxn>
              </a:cxnLst>
              <a:rect l="0" t="0" r="r" b="b"/>
              <a:pathLst>
                <a:path w="73" h="38">
                  <a:moveTo>
                    <a:pt x="72" y="35"/>
                  </a:moveTo>
                  <a:lnTo>
                    <a:pt x="66" y="35"/>
                  </a:lnTo>
                  <a:lnTo>
                    <a:pt x="60" y="35"/>
                  </a:lnTo>
                  <a:lnTo>
                    <a:pt x="53" y="35"/>
                  </a:lnTo>
                  <a:lnTo>
                    <a:pt x="47" y="37"/>
                  </a:lnTo>
                  <a:lnTo>
                    <a:pt x="41" y="35"/>
                  </a:lnTo>
                  <a:lnTo>
                    <a:pt x="35" y="33"/>
                  </a:lnTo>
                  <a:lnTo>
                    <a:pt x="29" y="33"/>
                  </a:lnTo>
                  <a:lnTo>
                    <a:pt x="23" y="31"/>
                  </a:lnTo>
                  <a:lnTo>
                    <a:pt x="16" y="29"/>
                  </a:lnTo>
                  <a:lnTo>
                    <a:pt x="10" y="27"/>
                  </a:lnTo>
                  <a:lnTo>
                    <a:pt x="4" y="25"/>
                  </a:lnTo>
                  <a:lnTo>
                    <a:pt x="0" y="19"/>
                  </a:lnTo>
                  <a:lnTo>
                    <a:pt x="4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9" y="2"/>
                  </a:lnTo>
                  <a:lnTo>
                    <a:pt x="25" y="4"/>
                  </a:lnTo>
                  <a:lnTo>
                    <a:pt x="31" y="10"/>
                  </a:lnTo>
                  <a:lnTo>
                    <a:pt x="35" y="16"/>
                  </a:lnTo>
                  <a:lnTo>
                    <a:pt x="41" y="21"/>
                  </a:lnTo>
                  <a:lnTo>
                    <a:pt x="45" y="27"/>
                  </a:lnTo>
                  <a:lnTo>
                    <a:pt x="51" y="33"/>
                  </a:lnTo>
                  <a:lnTo>
                    <a:pt x="58" y="37"/>
                  </a:lnTo>
                  <a:lnTo>
                    <a:pt x="64" y="35"/>
                  </a:lnTo>
                  <a:lnTo>
                    <a:pt x="58" y="31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35534" name="Object 1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553" y="3273"/>
            <a:ext cx="166" cy="328"/>
          </p:xfrm>
          <a:graphic>
            <a:graphicData uri="http://schemas.openxmlformats.org/presentationml/2006/ole">
              <p:oleObj spid="_x0000_s235534" name="Clip" r:id="rId6" imgW="2436480" imgH="4410000" progId="">
                <p:embed/>
              </p:oleObj>
            </a:graphicData>
          </a:graphic>
        </p:graphicFrame>
        <p:sp>
          <p:nvSpPr>
            <p:cNvPr id="235535" name="Line 15"/>
            <p:cNvSpPr>
              <a:spLocks noChangeShapeType="1"/>
            </p:cNvSpPr>
            <p:nvPr/>
          </p:nvSpPr>
          <p:spPr bwMode="auto">
            <a:xfrm flipH="1">
              <a:off x="3056" y="3440"/>
              <a:ext cx="4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36" name="Line 16"/>
            <p:cNvSpPr>
              <a:spLocks noChangeShapeType="1"/>
            </p:cNvSpPr>
            <p:nvPr/>
          </p:nvSpPr>
          <p:spPr bwMode="auto">
            <a:xfrm flipH="1">
              <a:off x="4614" y="3434"/>
              <a:ext cx="4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37" name="Rectangle 17"/>
            <p:cNvSpPr>
              <a:spLocks noChangeArrowheads="1"/>
            </p:cNvSpPr>
            <p:nvPr/>
          </p:nvSpPr>
          <p:spPr bwMode="auto">
            <a:xfrm>
              <a:off x="3582" y="3656"/>
              <a:ext cx="305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  <a:r>
                <a:rPr lang="en-US" sz="2000" i="1" baseline="-2500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235538" name="Rectangle 18"/>
            <p:cNvSpPr>
              <a:spLocks noChangeArrowheads="1"/>
            </p:cNvSpPr>
            <p:nvPr/>
          </p:nvSpPr>
          <p:spPr bwMode="auto">
            <a:xfrm>
              <a:off x="4364" y="3656"/>
              <a:ext cx="305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  <a:r>
                <a:rPr lang="en-US" sz="2000" i="1" baseline="-250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235539" name="Rectangle 19"/>
            <p:cNvSpPr>
              <a:spLocks noChangeArrowheads="1"/>
            </p:cNvSpPr>
            <p:nvPr/>
          </p:nvSpPr>
          <p:spPr bwMode="auto">
            <a:xfrm>
              <a:off x="3194" y="3439"/>
              <a:ext cx="26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v</a:t>
              </a:r>
              <a:r>
                <a:rPr lang="en-US" sz="2000" i="1" baseline="-25000"/>
                <a:t>1</a:t>
              </a:r>
            </a:p>
          </p:txBody>
        </p:sp>
        <p:sp>
          <p:nvSpPr>
            <p:cNvPr id="235540" name="Rectangle 20"/>
            <p:cNvSpPr>
              <a:spLocks noChangeArrowheads="1"/>
            </p:cNvSpPr>
            <p:nvPr/>
          </p:nvSpPr>
          <p:spPr bwMode="auto">
            <a:xfrm>
              <a:off x="4693" y="3446"/>
              <a:ext cx="29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v</a:t>
              </a:r>
              <a:r>
                <a:rPr lang="en-US" sz="2000" i="1" baseline="-25000"/>
                <a:t>2 </a:t>
              </a:r>
            </a:p>
          </p:txBody>
        </p:sp>
        <p:sp>
          <p:nvSpPr>
            <p:cNvPr id="235541" name="AutoShape 21"/>
            <p:cNvSpPr>
              <a:spLocks noChangeArrowheads="1"/>
            </p:cNvSpPr>
            <p:nvPr/>
          </p:nvSpPr>
          <p:spPr bwMode="auto">
            <a:xfrm>
              <a:off x="3932" y="3263"/>
              <a:ext cx="328" cy="288"/>
            </a:xfrm>
            <a:prstGeom prst="star5">
              <a:avLst/>
            </a:prstGeom>
            <a:solidFill>
              <a:srgbClr val="FE9B03"/>
            </a:solidFill>
            <a:ln w="12700">
              <a:solidFill>
                <a:srgbClr val="FE9B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42" name="AutoShape 22"/>
            <p:cNvSpPr>
              <a:spLocks noChangeArrowheads="1"/>
            </p:cNvSpPr>
            <p:nvPr/>
          </p:nvSpPr>
          <p:spPr bwMode="auto">
            <a:xfrm rot="19620000">
              <a:off x="3930" y="3266"/>
              <a:ext cx="328" cy="289"/>
            </a:xfrm>
            <a:prstGeom prst="star5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43" name="AutoShape 23"/>
            <p:cNvSpPr>
              <a:spLocks noChangeArrowheads="1"/>
            </p:cNvSpPr>
            <p:nvPr/>
          </p:nvSpPr>
          <p:spPr bwMode="auto">
            <a:xfrm>
              <a:off x="4036" y="3347"/>
              <a:ext cx="115" cy="125"/>
            </a:xfrm>
            <a:prstGeom prst="star5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44" name="AutoShape 24"/>
          <p:cNvSpPr>
            <a:spLocks noChangeArrowheads="1"/>
          </p:cNvSpPr>
          <p:nvPr/>
        </p:nvSpPr>
        <p:spPr bwMode="auto">
          <a:xfrm>
            <a:off x="2706688" y="3863975"/>
            <a:ext cx="1930400" cy="587375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33375"/>
            <a:ext cx="7467600" cy="719138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600">
                <a:solidFill>
                  <a:schemeClr val="accent1"/>
                </a:solidFill>
              </a:rPr>
              <a:t>Contoh: </a:t>
            </a:r>
            <a:r>
              <a:rPr lang="en-US" sz="3600" i="1"/>
              <a:t>Ledakan</a:t>
            </a:r>
            <a:endParaRPr lang="en-US" sz="3600">
              <a:solidFill>
                <a:srgbClr val="FC0128"/>
              </a:solidFill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95413"/>
            <a:ext cx="7772400" cy="649287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2000"/>
              <a:t>Sebuah bom meledak menjadi 3 bagian yg indentik.  Mana diantara konfigurasi kecepatan berikut yang mungkin?</a:t>
            </a:r>
            <a:r>
              <a:rPr lang="en-US"/>
              <a:t>  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1614488" y="2362200"/>
            <a:ext cx="705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(a)</a:t>
            </a: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</a:rPr>
              <a:t>1</a:t>
            </a: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	 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(b)</a:t>
            </a: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000" b="1" i="1">
                <a:solidFill>
                  <a:schemeClr val="tx2"/>
                </a:solidFill>
              </a:rPr>
              <a:t>2</a:t>
            </a: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 	      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(c)</a:t>
            </a: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000" b="1" i="1">
                <a:solidFill>
                  <a:schemeClr val="tx2"/>
                </a:solidFill>
              </a:rPr>
              <a:t>kedua-duanya</a:t>
            </a:r>
            <a:r>
              <a:rPr lang="en-US" sz="2000" i="1">
                <a:solidFill>
                  <a:schemeClr val="tx2"/>
                </a:solidFill>
              </a:rPr>
              <a:t>    </a:t>
            </a:r>
            <a:r>
              <a:rPr lang="en-US" sz="2000" b="1" i="1" baseline="-25000">
                <a:solidFill>
                  <a:schemeClr val="accent2"/>
                </a:solidFill>
              </a:rPr>
              <a:t>     </a:t>
            </a: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706438" y="2976563"/>
            <a:ext cx="3735387" cy="2932112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6550" name="Group 6"/>
          <p:cNvGrpSpPr>
            <a:grpSpLocks/>
          </p:cNvGrpSpPr>
          <p:nvPr/>
        </p:nvGrpSpPr>
        <p:grpSpPr bwMode="auto">
          <a:xfrm>
            <a:off x="985838" y="3236913"/>
            <a:ext cx="3175000" cy="2270125"/>
            <a:chOff x="539" y="2039"/>
            <a:chExt cx="2000" cy="1430"/>
          </a:xfrm>
        </p:grpSpPr>
        <p:grpSp>
          <p:nvGrpSpPr>
            <p:cNvPr id="236551" name="Group 7"/>
            <p:cNvGrpSpPr>
              <a:grpSpLocks/>
            </p:cNvGrpSpPr>
            <p:nvPr/>
          </p:nvGrpSpPr>
          <p:grpSpPr bwMode="auto">
            <a:xfrm>
              <a:off x="1388" y="2555"/>
              <a:ext cx="437" cy="444"/>
              <a:chOff x="1356" y="2659"/>
              <a:chExt cx="437" cy="444"/>
            </a:xfrm>
          </p:grpSpPr>
          <p:graphicFrame>
            <p:nvGraphicFramePr>
              <p:cNvPr id="236552" name="Object 8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97" y="2659"/>
              <a:ext cx="171" cy="348"/>
            </p:xfrm>
            <a:graphic>
              <a:graphicData uri="http://schemas.openxmlformats.org/presentationml/2006/ole">
                <p:oleObj spid="_x0000_s236552" name="Clip" r:id="rId7" imgW="2436480" imgH="4410000" progId="">
                  <p:embed/>
                </p:oleObj>
              </a:graphicData>
            </a:graphic>
          </p:graphicFrame>
          <p:graphicFrame>
            <p:nvGraphicFramePr>
              <p:cNvPr id="236553" name="Object 9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12" y="2671"/>
              <a:ext cx="166" cy="328"/>
            </p:xfrm>
            <a:graphic>
              <a:graphicData uri="http://schemas.openxmlformats.org/presentationml/2006/ole">
                <p:oleObj spid="_x0000_s236553" name="Clip" r:id="rId8" imgW="2436480" imgH="4410000" progId="">
                  <p:embed/>
                </p:oleObj>
              </a:graphicData>
            </a:graphic>
          </p:graphicFrame>
          <p:sp>
            <p:nvSpPr>
              <p:cNvPr id="236554" name="Freeform 10"/>
              <p:cNvSpPr>
                <a:spLocks/>
              </p:cNvSpPr>
              <p:nvPr/>
            </p:nvSpPr>
            <p:spPr bwMode="auto">
              <a:xfrm>
                <a:off x="1356" y="2800"/>
                <a:ext cx="437" cy="303"/>
              </a:xfrm>
              <a:custGeom>
                <a:avLst/>
                <a:gdLst/>
                <a:ahLst/>
                <a:cxnLst>
                  <a:cxn ang="0">
                    <a:pos x="324" y="3"/>
                  </a:cxn>
                  <a:cxn ang="0">
                    <a:pos x="264" y="47"/>
                  </a:cxn>
                  <a:cxn ang="0">
                    <a:pos x="240" y="63"/>
                  </a:cxn>
                  <a:cxn ang="0">
                    <a:pos x="228" y="55"/>
                  </a:cxn>
                  <a:cxn ang="0">
                    <a:pos x="216" y="67"/>
                  </a:cxn>
                  <a:cxn ang="0">
                    <a:pos x="176" y="91"/>
                  </a:cxn>
                  <a:cxn ang="0">
                    <a:pos x="168" y="75"/>
                  </a:cxn>
                  <a:cxn ang="0">
                    <a:pos x="156" y="79"/>
                  </a:cxn>
                  <a:cxn ang="0">
                    <a:pos x="152" y="67"/>
                  </a:cxn>
                  <a:cxn ang="0">
                    <a:pos x="120" y="55"/>
                  </a:cxn>
                  <a:cxn ang="0">
                    <a:pos x="100" y="35"/>
                  </a:cxn>
                  <a:cxn ang="0">
                    <a:pos x="80" y="31"/>
                  </a:cxn>
                  <a:cxn ang="0">
                    <a:pos x="68" y="19"/>
                  </a:cxn>
                  <a:cxn ang="0">
                    <a:pos x="24" y="47"/>
                  </a:cxn>
                  <a:cxn ang="0">
                    <a:pos x="0" y="119"/>
                  </a:cxn>
                  <a:cxn ang="0">
                    <a:pos x="20" y="207"/>
                  </a:cxn>
                  <a:cxn ang="0">
                    <a:pos x="296" y="295"/>
                  </a:cxn>
                  <a:cxn ang="0">
                    <a:pos x="384" y="303"/>
                  </a:cxn>
                  <a:cxn ang="0">
                    <a:pos x="428" y="239"/>
                  </a:cxn>
                  <a:cxn ang="0">
                    <a:pos x="372" y="47"/>
                  </a:cxn>
                  <a:cxn ang="0">
                    <a:pos x="324" y="3"/>
                  </a:cxn>
                </a:cxnLst>
                <a:rect l="0" t="0" r="r" b="b"/>
                <a:pathLst>
                  <a:path w="437" h="303">
                    <a:moveTo>
                      <a:pt x="324" y="3"/>
                    </a:moveTo>
                    <a:cubicBezTo>
                      <a:pt x="313" y="26"/>
                      <a:pt x="286" y="35"/>
                      <a:pt x="264" y="47"/>
                    </a:cubicBezTo>
                    <a:cubicBezTo>
                      <a:pt x="256" y="52"/>
                      <a:pt x="240" y="63"/>
                      <a:pt x="240" y="63"/>
                    </a:cubicBezTo>
                    <a:cubicBezTo>
                      <a:pt x="236" y="60"/>
                      <a:pt x="233" y="54"/>
                      <a:pt x="228" y="55"/>
                    </a:cubicBezTo>
                    <a:cubicBezTo>
                      <a:pt x="222" y="56"/>
                      <a:pt x="221" y="64"/>
                      <a:pt x="216" y="67"/>
                    </a:cubicBezTo>
                    <a:cubicBezTo>
                      <a:pt x="202" y="76"/>
                      <a:pt x="189" y="78"/>
                      <a:pt x="176" y="91"/>
                    </a:cubicBezTo>
                    <a:cubicBezTo>
                      <a:pt x="173" y="86"/>
                      <a:pt x="173" y="78"/>
                      <a:pt x="168" y="75"/>
                    </a:cubicBezTo>
                    <a:cubicBezTo>
                      <a:pt x="164" y="73"/>
                      <a:pt x="160" y="81"/>
                      <a:pt x="156" y="79"/>
                    </a:cubicBezTo>
                    <a:cubicBezTo>
                      <a:pt x="152" y="77"/>
                      <a:pt x="153" y="71"/>
                      <a:pt x="152" y="67"/>
                    </a:cubicBezTo>
                    <a:cubicBezTo>
                      <a:pt x="133" y="73"/>
                      <a:pt x="138" y="61"/>
                      <a:pt x="120" y="55"/>
                    </a:cubicBezTo>
                    <a:cubicBezTo>
                      <a:pt x="111" y="27"/>
                      <a:pt x="120" y="28"/>
                      <a:pt x="100" y="35"/>
                    </a:cubicBezTo>
                    <a:cubicBezTo>
                      <a:pt x="91" y="0"/>
                      <a:pt x="104" y="31"/>
                      <a:pt x="80" y="31"/>
                    </a:cubicBezTo>
                    <a:cubicBezTo>
                      <a:pt x="74" y="31"/>
                      <a:pt x="72" y="23"/>
                      <a:pt x="68" y="19"/>
                    </a:cubicBezTo>
                    <a:cubicBezTo>
                      <a:pt x="52" y="30"/>
                      <a:pt x="40" y="34"/>
                      <a:pt x="24" y="47"/>
                    </a:cubicBezTo>
                    <a:cubicBezTo>
                      <a:pt x="10" y="75"/>
                      <a:pt x="7" y="90"/>
                      <a:pt x="0" y="119"/>
                    </a:cubicBezTo>
                    <a:cubicBezTo>
                      <a:pt x="4" y="149"/>
                      <a:pt x="5" y="180"/>
                      <a:pt x="20" y="207"/>
                    </a:cubicBezTo>
                    <a:cubicBezTo>
                      <a:pt x="73" y="299"/>
                      <a:pt x="209" y="289"/>
                      <a:pt x="296" y="295"/>
                    </a:cubicBezTo>
                    <a:cubicBezTo>
                      <a:pt x="325" y="297"/>
                      <a:pt x="355" y="300"/>
                      <a:pt x="384" y="303"/>
                    </a:cubicBezTo>
                    <a:cubicBezTo>
                      <a:pt x="428" y="296"/>
                      <a:pt x="416" y="274"/>
                      <a:pt x="428" y="239"/>
                    </a:cubicBezTo>
                    <a:cubicBezTo>
                      <a:pt x="437" y="144"/>
                      <a:pt x="436" y="111"/>
                      <a:pt x="372" y="47"/>
                    </a:cubicBezTo>
                    <a:cubicBezTo>
                      <a:pt x="357" y="32"/>
                      <a:pt x="351" y="3"/>
                      <a:pt x="324" y="3"/>
                    </a:cubicBez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6555" name="Line 11"/>
            <p:cNvSpPr>
              <a:spLocks noChangeShapeType="1"/>
            </p:cNvSpPr>
            <p:nvPr/>
          </p:nvSpPr>
          <p:spPr bwMode="auto">
            <a:xfrm rot="16200000" flipH="1">
              <a:off x="1343" y="2260"/>
              <a:ext cx="4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56" name="Line 12"/>
            <p:cNvSpPr>
              <a:spLocks noChangeShapeType="1"/>
            </p:cNvSpPr>
            <p:nvPr/>
          </p:nvSpPr>
          <p:spPr bwMode="auto">
            <a:xfrm flipH="1">
              <a:off x="539" y="3024"/>
              <a:ext cx="4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57" name="Line 13"/>
            <p:cNvSpPr>
              <a:spLocks noChangeShapeType="1"/>
            </p:cNvSpPr>
            <p:nvPr/>
          </p:nvSpPr>
          <p:spPr bwMode="auto">
            <a:xfrm flipH="1">
              <a:off x="2097" y="3018"/>
              <a:ext cx="4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58" name="Rectangle 14"/>
            <p:cNvSpPr>
              <a:spLocks noChangeArrowheads="1"/>
            </p:cNvSpPr>
            <p:nvPr/>
          </p:nvSpPr>
          <p:spPr bwMode="auto">
            <a:xfrm>
              <a:off x="1065" y="3240"/>
              <a:ext cx="2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  <a:endParaRPr lang="en-US" sz="2000" i="1" baseline="-25000">
                <a:solidFill>
                  <a:schemeClr val="tx2"/>
                </a:solidFill>
              </a:endParaRPr>
            </a:p>
          </p:txBody>
        </p:sp>
        <p:sp>
          <p:nvSpPr>
            <p:cNvPr id="236559" name="Rectangle 15"/>
            <p:cNvSpPr>
              <a:spLocks noChangeArrowheads="1"/>
            </p:cNvSpPr>
            <p:nvPr/>
          </p:nvSpPr>
          <p:spPr bwMode="auto">
            <a:xfrm>
              <a:off x="1847" y="3240"/>
              <a:ext cx="2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  <a:endParaRPr lang="en-US" sz="2000" i="1" baseline="-25000">
                <a:solidFill>
                  <a:schemeClr val="tx2"/>
                </a:solidFill>
              </a:endParaRPr>
            </a:p>
          </p:txBody>
        </p:sp>
        <p:sp>
          <p:nvSpPr>
            <p:cNvPr id="236560" name="Rectangle 16"/>
            <p:cNvSpPr>
              <a:spLocks noChangeArrowheads="1"/>
            </p:cNvSpPr>
            <p:nvPr/>
          </p:nvSpPr>
          <p:spPr bwMode="auto">
            <a:xfrm>
              <a:off x="677" y="3023"/>
              <a:ext cx="20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endParaRPr lang="en-US" sz="2000" i="1" baseline="-25000">
                <a:solidFill>
                  <a:schemeClr val="accent1"/>
                </a:solidFill>
              </a:endParaRPr>
            </a:p>
          </p:txBody>
        </p:sp>
        <p:sp>
          <p:nvSpPr>
            <p:cNvPr id="236561" name="Rectangle 17"/>
            <p:cNvSpPr>
              <a:spLocks noChangeArrowheads="1"/>
            </p:cNvSpPr>
            <p:nvPr/>
          </p:nvSpPr>
          <p:spPr bwMode="auto">
            <a:xfrm>
              <a:off x="2176" y="3030"/>
              <a:ext cx="25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sz="2000" i="1" baseline="-25000">
                  <a:solidFill>
                    <a:schemeClr val="accent1"/>
                  </a:solidFill>
                </a:rPr>
                <a:t> </a:t>
              </a:r>
            </a:p>
          </p:txBody>
        </p:sp>
        <p:sp>
          <p:nvSpPr>
            <p:cNvPr id="236562" name="AutoShape 18"/>
            <p:cNvSpPr>
              <a:spLocks noChangeArrowheads="1"/>
            </p:cNvSpPr>
            <p:nvPr/>
          </p:nvSpPr>
          <p:spPr bwMode="auto">
            <a:xfrm>
              <a:off x="1415" y="2847"/>
              <a:ext cx="328" cy="288"/>
            </a:xfrm>
            <a:prstGeom prst="star5">
              <a:avLst/>
            </a:prstGeom>
            <a:solidFill>
              <a:srgbClr val="FE9B03"/>
            </a:solidFill>
            <a:ln w="12700">
              <a:solidFill>
                <a:srgbClr val="FE9B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63" name="AutoShape 19"/>
            <p:cNvSpPr>
              <a:spLocks noChangeArrowheads="1"/>
            </p:cNvSpPr>
            <p:nvPr/>
          </p:nvSpPr>
          <p:spPr bwMode="auto">
            <a:xfrm rot="19620000">
              <a:off x="1413" y="2850"/>
              <a:ext cx="328" cy="289"/>
            </a:xfrm>
            <a:prstGeom prst="star5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64" name="AutoShape 20"/>
            <p:cNvSpPr>
              <a:spLocks noChangeArrowheads="1"/>
            </p:cNvSpPr>
            <p:nvPr/>
          </p:nvSpPr>
          <p:spPr bwMode="auto">
            <a:xfrm>
              <a:off x="1519" y="2931"/>
              <a:ext cx="115" cy="125"/>
            </a:xfrm>
            <a:prstGeom prst="star5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565" name="Group 21"/>
            <p:cNvGrpSpPr>
              <a:grpSpLocks/>
            </p:cNvGrpSpPr>
            <p:nvPr/>
          </p:nvGrpSpPr>
          <p:grpSpPr bwMode="auto">
            <a:xfrm>
              <a:off x="1773" y="2729"/>
              <a:ext cx="274" cy="420"/>
              <a:chOff x="1741" y="2833"/>
              <a:chExt cx="274" cy="420"/>
            </a:xfrm>
          </p:grpSpPr>
          <p:graphicFrame>
            <p:nvGraphicFramePr>
              <p:cNvPr id="236566" name="Object 2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844" y="2905"/>
              <a:ext cx="171" cy="348"/>
            </p:xfrm>
            <a:graphic>
              <a:graphicData uri="http://schemas.openxmlformats.org/presentationml/2006/ole">
                <p:oleObj spid="_x0000_s236566" name="Clip" r:id="rId9" imgW="2436480" imgH="4410000" progId="">
                  <p:embed/>
                </p:oleObj>
              </a:graphicData>
            </a:graphic>
          </p:graphicFrame>
          <p:sp>
            <p:nvSpPr>
              <p:cNvPr id="236567" name="Freeform 23"/>
              <p:cNvSpPr>
                <a:spLocks/>
              </p:cNvSpPr>
              <p:nvPr/>
            </p:nvSpPr>
            <p:spPr bwMode="auto">
              <a:xfrm>
                <a:off x="1787" y="2927"/>
                <a:ext cx="67" cy="320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31" y="35"/>
                  </a:cxn>
                  <a:cxn ang="0">
                    <a:pos x="52" y="35"/>
                  </a:cxn>
                  <a:cxn ang="0">
                    <a:pos x="17" y="78"/>
                  </a:cxn>
                  <a:cxn ang="0">
                    <a:pos x="37" y="102"/>
                  </a:cxn>
                  <a:cxn ang="0">
                    <a:pos x="0" y="112"/>
                  </a:cxn>
                  <a:cxn ang="0">
                    <a:pos x="58" y="149"/>
                  </a:cxn>
                  <a:cxn ang="0">
                    <a:pos x="37" y="190"/>
                  </a:cxn>
                  <a:cxn ang="0">
                    <a:pos x="54" y="211"/>
                  </a:cxn>
                  <a:cxn ang="0">
                    <a:pos x="17" y="227"/>
                  </a:cxn>
                  <a:cxn ang="0">
                    <a:pos x="47" y="254"/>
                  </a:cxn>
                  <a:cxn ang="0">
                    <a:pos x="62" y="260"/>
                  </a:cxn>
                  <a:cxn ang="0">
                    <a:pos x="31" y="276"/>
                  </a:cxn>
                  <a:cxn ang="0">
                    <a:pos x="54" y="297"/>
                  </a:cxn>
                  <a:cxn ang="0">
                    <a:pos x="39" y="303"/>
                  </a:cxn>
                  <a:cxn ang="0">
                    <a:pos x="64" y="319"/>
                  </a:cxn>
                  <a:cxn ang="0">
                    <a:pos x="66" y="317"/>
                  </a:cxn>
                  <a:cxn ang="0">
                    <a:pos x="66" y="315"/>
                  </a:cxn>
                </a:cxnLst>
                <a:rect l="0" t="0" r="r" b="b"/>
                <a:pathLst>
                  <a:path w="67" h="320">
                    <a:moveTo>
                      <a:pt x="58" y="0"/>
                    </a:moveTo>
                    <a:lnTo>
                      <a:pt x="31" y="35"/>
                    </a:lnTo>
                    <a:lnTo>
                      <a:pt x="52" y="35"/>
                    </a:lnTo>
                    <a:lnTo>
                      <a:pt x="17" y="78"/>
                    </a:lnTo>
                    <a:lnTo>
                      <a:pt x="37" y="102"/>
                    </a:lnTo>
                    <a:lnTo>
                      <a:pt x="0" y="112"/>
                    </a:lnTo>
                    <a:lnTo>
                      <a:pt x="58" y="149"/>
                    </a:lnTo>
                    <a:lnTo>
                      <a:pt x="37" y="190"/>
                    </a:lnTo>
                    <a:lnTo>
                      <a:pt x="54" y="211"/>
                    </a:lnTo>
                    <a:lnTo>
                      <a:pt x="17" y="227"/>
                    </a:lnTo>
                    <a:lnTo>
                      <a:pt x="47" y="254"/>
                    </a:lnTo>
                    <a:lnTo>
                      <a:pt x="62" y="260"/>
                    </a:lnTo>
                    <a:lnTo>
                      <a:pt x="31" y="276"/>
                    </a:lnTo>
                    <a:lnTo>
                      <a:pt x="54" y="297"/>
                    </a:lnTo>
                    <a:lnTo>
                      <a:pt x="39" y="303"/>
                    </a:lnTo>
                    <a:lnTo>
                      <a:pt x="64" y="319"/>
                    </a:lnTo>
                    <a:lnTo>
                      <a:pt x="66" y="317"/>
                    </a:lnTo>
                    <a:lnTo>
                      <a:pt x="66" y="315"/>
                    </a:lnTo>
                  </a:path>
                </a:pathLst>
              </a:custGeom>
              <a:solidFill>
                <a:srgbClr val="232323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68" name="Freeform 24"/>
              <p:cNvSpPr>
                <a:spLocks/>
              </p:cNvSpPr>
              <p:nvPr/>
            </p:nvSpPr>
            <p:spPr bwMode="auto">
              <a:xfrm>
                <a:off x="1741" y="2833"/>
                <a:ext cx="256" cy="298"/>
              </a:xfrm>
              <a:custGeom>
                <a:avLst/>
                <a:gdLst/>
                <a:ahLst/>
                <a:cxnLst>
                  <a:cxn ang="0">
                    <a:pos x="46" y="288"/>
                  </a:cxn>
                  <a:cxn ang="0">
                    <a:pos x="130" y="260"/>
                  </a:cxn>
                  <a:cxn ang="0">
                    <a:pos x="162" y="224"/>
                  </a:cxn>
                  <a:cxn ang="0">
                    <a:pos x="202" y="212"/>
                  </a:cxn>
                  <a:cxn ang="0">
                    <a:pos x="254" y="180"/>
                  </a:cxn>
                  <a:cxn ang="0">
                    <a:pos x="246" y="120"/>
                  </a:cxn>
                  <a:cxn ang="0">
                    <a:pos x="162" y="20"/>
                  </a:cxn>
                  <a:cxn ang="0">
                    <a:pos x="114" y="0"/>
                  </a:cxn>
                  <a:cxn ang="0">
                    <a:pos x="54" y="36"/>
                  </a:cxn>
                  <a:cxn ang="0">
                    <a:pos x="34" y="60"/>
                  </a:cxn>
                  <a:cxn ang="0">
                    <a:pos x="18" y="92"/>
                  </a:cxn>
                  <a:cxn ang="0">
                    <a:pos x="10" y="108"/>
                  </a:cxn>
                  <a:cxn ang="0">
                    <a:pos x="34" y="268"/>
                  </a:cxn>
                  <a:cxn ang="0">
                    <a:pos x="46" y="288"/>
                  </a:cxn>
                </a:cxnLst>
                <a:rect l="0" t="0" r="r" b="b"/>
                <a:pathLst>
                  <a:path w="256" h="298">
                    <a:moveTo>
                      <a:pt x="46" y="288"/>
                    </a:moveTo>
                    <a:cubicBezTo>
                      <a:pt x="71" y="272"/>
                      <a:pt x="101" y="265"/>
                      <a:pt x="130" y="260"/>
                    </a:cubicBezTo>
                    <a:cubicBezTo>
                      <a:pt x="143" y="247"/>
                      <a:pt x="147" y="234"/>
                      <a:pt x="162" y="224"/>
                    </a:cubicBezTo>
                    <a:cubicBezTo>
                      <a:pt x="182" y="237"/>
                      <a:pt x="188" y="230"/>
                      <a:pt x="202" y="212"/>
                    </a:cubicBezTo>
                    <a:cubicBezTo>
                      <a:pt x="237" y="229"/>
                      <a:pt x="228" y="197"/>
                      <a:pt x="254" y="180"/>
                    </a:cubicBezTo>
                    <a:cubicBezTo>
                      <a:pt x="252" y="160"/>
                      <a:pt x="256" y="137"/>
                      <a:pt x="246" y="120"/>
                    </a:cubicBezTo>
                    <a:cubicBezTo>
                      <a:pt x="237" y="105"/>
                      <a:pt x="179" y="27"/>
                      <a:pt x="162" y="20"/>
                    </a:cubicBezTo>
                    <a:cubicBezTo>
                      <a:pt x="146" y="13"/>
                      <a:pt x="130" y="8"/>
                      <a:pt x="114" y="0"/>
                    </a:cubicBezTo>
                    <a:cubicBezTo>
                      <a:pt x="68" y="5"/>
                      <a:pt x="78" y="4"/>
                      <a:pt x="54" y="36"/>
                    </a:cubicBezTo>
                    <a:cubicBezTo>
                      <a:pt x="37" y="59"/>
                      <a:pt x="46" y="37"/>
                      <a:pt x="34" y="60"/>
                    </a:cubicBezTo>
                    <a:cubicBezTo>
                      <a:pt x="28" y="70"/>
                      <a:pt x="23" y="81"/>
                      <a:pt x="18" y="92"/>
                    </a:cubicBezTo>
                    <a:cubicBezTo>
                      <a:pt x="15" y="97"/>
                      <a:pt x="10" y="108"/>
                      <a:pt x="10" y="108"/>
                    </a:cubicBezTo>
                    <a:cubicBezTo>
                      <a:pt x="12" y="163"/>
                      <a:pt x="0" y="222"/>
                      <a:pt x="34" y="268"/>
                    </a:cubicBezTo>
                    <a:cubicBezTo>
                      <a:pt x="43" y="294"/>
                      <a:pt x="36" y="298"/>
                      <a:pt x="46" y="288"/>
                    </a:cubicBez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569" name="Group 25"/>
            <p:cNvGrpSpPr>
              <a:grpSpLocks/>
            </p:cNvGrpSpPr>
            <p:nvPr/>
          </p:nvGrpSpPr>
          <p:grpSpPr bwMode="auto">
            <a:xfrm>
              <a:off x="1100" y="2753"/>
              <a:ext cx="310" cy="396"/>
              <a:chOff x="1068" y="2857"/>
              <a:chExt cx="310" cy="396"/>
            </a:xfrm>
          </p:grpSpPr>
          <p:grpSp>
            <p:nvGrpSpPr>
              <p:cNvPr id="236570" name="Group 26"/>
              <p:cNvGrpSpPr>
                <a:grpSpLocks/>
              </p:cNvGrpSpPr>
              <p:nvPr/>
            </p:nvGrpSpPr>
            <p:grpSpPr bwMode="auto">
              <a:xfrm>
                <a:off x="1068" y="2916"/>
                <a:ext cx="219" cy="337"/>
                <a:chOff x="993" y="2351"/>
                <a:chExt cx="219" cy="337"/>
              </a:xfrm>
            </p:grpSpPr>
            <p:sp>
              <p:nvSpPr>
                <p:cNvPr id="236571" name="Freeform 27"/>
                <p:cNvSpPr>
                  <a:spLocks/>
                </p:cNvSpPr>
                <p:nvPr/>
              </p:nvSpPr>
              <p:spPr bwMode="auto">
                <a:xfrm>
                  <a:off x="1130" y="2365"/>
                  <a:ext cx="82" cy="320"/>
                </a:xfrm>
                <a:custGeom>
                  <a:avLst/>
                  <a:gdLst/>
                  <a:ahLst/>
                  <a:cxnLst>
                    <a:cxn ang="0">
                      <a:pos x="71" y="0"/>
                    </a:cxn>
                    <a:cxn ang="0">
                      <a:pos x="47" y="35"/>
                    </a:cxn>
                    <a:cxn ang="0">
                      <a:pos x="61" y="35"/>
                    </a:cxn>
                    <a:cxn ang="0">
                      <a:pos x="32" y="78"/>
                    </a:cxn>
                    <a:cxn ang="0">
                      <a:pos x="47" y="94"/>
                    </a:cxn>
                    <a:cxn ang="0">
                      <a:pos x="18" y="115"/>
                    </a:cxn>
                    <a:cxn ang="0">
                      <a:pos x="71" y="147"/>
                    </a:cxn>
                    <a:cxn ang="0">
                      <a:pos x="55" y="188"/>
                    </a:cxn>
                    <a:cxn ang="0">
                      <a:pos x="63" y="204"/>
                    </a:cxn>
                    <a:cxn ang="0">
                      <a:pos x="32" y="225"/>
                    </a:cxn>
                    <a:cxn ang="0">
                      <a:pos x="69" y="258"/>
                    </a:cxn>
                    <a:cxn ang="0">
                      <a:pos x="47" y="274"/>
                    </a:cxn>
                    <a:cxn ang="0">
                      <a:pos x="63" y="290"/>
                    </a:cxn>
                    <a:cxn ang="0">
                      <a:pos x="55" y="303"/>
                    </a:cxn>
                    <a:cxn ang="0">
                      <a:pos x="81" y="319"/>
                    </a:cxn>
                    <a:cxn ang="0">
                      <a:pos x="38" y="307"/>
                    </a:cxn>
                    <a:cxn ang="0">
                      <a:pos x="0" y="235"/>
                    </a:cxn>
                    <a:cxn ang="0">
                      <a:pos x="4" y="157"/>
                    </a:cxn>
                    <a:cxn ang="0">
                      <a:pos x="12" y="57"/>
                    </a:cxn>
                    <a:cxn ang="0">
                      <a:pos x="36" y="20"/>
                    </a:cxn>
                    <a:cxn ang="0">
                      <a:pos x="71" y="0"/>
                    </a:cxn>
                  </a:cxnLst>
                  <a:rect l="0" t="0" r="r" b="b"/>
                  <a:pathLst>
                    <a:path w="82" h="320">
                      <a:moveTo>
                        <a:pt x="71" y="0"/>
                      </a:moveTo>
                      <a:lnTo>
                        <a:pt x="47" y="35"/>
                      </a:lnTo>
                      <a:lnTo>
                        <a:pt x="61" y="35"/>
                      </a:lnTo>
                      <a:lnTo>
                        <a:pt x="32" y="78"/>
                      </a:lnTo>
                      <a:lnTo>
                        <a:pt x="47" y="94"/>
                      </a:lnTo>
                      <a:lnTo>
                        <a:pt x="18" y="115"/>
                      </a:lnTo>
                      <a:lnTo>
                        <a:pt x="71" y="147"/>
                      </a:lnTo>
                      <a:lnTo>
                        <a:pt x="55" y="188"/>
                      </a:lnTo>
                      <a:lnTo>
                        <a:pt x="63" y="204"/>
                      </a:lnTo>
                      <a:lnTo>
                        <a:pt x="32" y="225"/>
                      </a:lnTo>
                      <a:lnTo>
                        <a:pt x="69" y="258"/>
                      </a:lnTo>
                      <a:lnTo>
                        <a:pt x="47" y="274"/>
                      </a:lnTo>
                      <a:lnTo>
                        <a:pt x="63" y="290"/>
                      </a:lnTo>
                      <a:lnTo>
                        <a:pt x="55" y="303"/>
                      </a:lnTo>
                      <a:lnTo>
                        <a:pt x="81" y="319"/>
                      </a:lnTo>
                      <a:lnTo>
                        <a:pt x="38" y="307"/>
                      </a:lnTo>
                      <a:lnTo>
                        <a:pt x="0" y="235"/>
                      </a:lnTo>
                      <a:lnTo>
                        <a:pt x="4" y="157"/>
                      </a:lnTo>
                      <a:lnTo>
                        <a:pt x="12" y="57"/>
                      </a:lnTo>
                      <a:lnTo>
                        <a:pt x="36" y="20"/>
                      </a:lnTo>
                      <a:lnTo>
                        <a:pt x="71" y="0"/>
                      </a:lnTo>
                    </a:path>
                  </a:pathLst>
                </a:custGeom>
                <a:solidFill>
                  <a:srgbClr val="232323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572" name="Freeform 28"/>
                <p:cNvSpPr>
                  <a:spLocks/>
                </p:cNvSpPr>
                <p:nvPr/>
              </p:nvSpPr>
              <p:spPr bwMode="auto">
                <a:xfrm>
                  <a:off x="1148" y="2351"/>
                  <a:ext cx="52" cy="49"/>
                </a:xfrm>
                <a:custGeom>
                  <a:avLst/>
                  <a:gdLst/>
                  <a:ahLst/>
                  <a:cxnLst>
                    <a:cxn ang="0">
                      <a:pos x="51" y="10"/>
                    </a:cxn>
                    <a:cxn ang="0">
                      <a:pos x="47" y="4"/>
                    </a:cxn>
                    <a:cxn ang="0">
                      <a:pos x="41" y="2"/>
                    </a:cxn>
                    <a:cxn ang="0">
                      <a:pos x="35" y="0"/>
                    </a:cxn>
                    <a:cxn ang="0">
                      <a:pos x="29" y="0"/>
                    </a:cxn>
                    <a:cxn ang="0">
                      <a:pos x="22" y="0"/>
                    </a:cxn>
                    <a:cxn ang="0">
                      <a:pos x="16" y="0"/>
                    </a:cxn>
                    <a:cxn ang="0">
                      <a:pos x="10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48"/>
                    </a:cxn>
                    <a:cxn ang="0">
                      <a:pos x="51" y="10"/>
                    </a:cxn>
                  </a:cxnLst>
                  <a:rect l="0" t="0" r="r" b="b"/>
                  <a:pathLst>
                    <a:path w="52" h="49">
                      <a:moveTo>
                        <a:pt x="51" y="10"/>
                      </a:moveTo>
                      <a:lnTo>
                        <a:pt x="47" y="4"/>
                      </a:lnTo>
                      <a:lnTo>
                        <a:pt x="41" y="2"/>
                      </a:lnTo>
                      <a:lnTo>
                        <a:pt x="35" y="0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48"/>
                      </a:lnTo>
                      <a:lnTo>
                        <a:pt x="51" y="1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573" name="Freeform 29"/>
                <p:cNvSpPr>
                  <a:spLocks/>
                </p:cNvSpPr>
                <p:nvPr/>
              </p:nvSpPr>
              <p:spPr bwMode="auto">
                <a:xfrm>
                  <a:off x="1139" y="2650"/>
                  <a:ext cx="73" cy="38"/>
                </a:xfrm>
                <a:custGeom>
                  <a:avLst/>
                  <a:gdLst/>
                  <a:ahLst/>
                  <a:cxnLst>
                    <a:cxn ang="0">
                      <a:pos x="72" y="35"/>
                    </a:cxn>
                    <a:cxn ang="0">
                      <a:pos x="66" y="35"/>
                    </a:cxn>
                    <a:cxn ang="0">
                      <a:pos x="60" y="35"/>
                    </a:cxn>
                    <a:cxn ang="0">
                      <a:pos x="53" y="35"/>
                    </a:cxn>
                    <a:cxn ang="0">
                      <a:pos x="47" y="37"/>
                    </a:cxn>
                    <a:cxn ang="0">
                      <a:pos x="41" y="35"/>
                    </a:cxn>
                    <a:cxn ang="0">
                      <a:pos x="35" y="33"/>
                    </a:cxn>
                    <a:cxn ang="0">
                      <a:pos x="29" y="33"/>
                    </a:cxn>
                    <a:cxn ang="0">
                      <a:pos x="23" y="31"/>
                    </a:cxn>
                    <a:cxn ang="0">
                      <a:pos x="16" y="29"/>
                    </a:cxn>
                    <a:cxn ang="0">
                      <a:pos x="10" y="27"/>
                    </a:cxn>
                    <a:cxn ang="0">
                      <a:pos x="4" y="25"/>
                    </a:cxn>
                    <a:cxn ang="0">
                      <a:pos x="0" y="19"/>
                    </a:cxn>
                    <a:cxn ang="0">
                      <a:pos x="4" y="12"/>
                    </a:cxn>
                    <a:cxn ang="0">
                      <a:pos x="6" y="6"/>
                    </a:cxn>
                    <a:cxn ang="0">
                      <a:pos x="12" y="0"/>
                    </a:cxn>
                    <a:cxn ang="0">
                      <a:pos x="19" y="2"/>
                    </a:cxn>
                    <a:cxn ang="0">
                      <a:pos x="25" y="4"/>
                    </a:cxn>
                    <a:cxn ang="0">
                      <a:pos x="31" y="10"/>
                    </a:cxn>
                    <a:cxn ang="0">
                      <a:pos x="35" y="16"/>
                    </a:cxn>
                    <a:cxn ang="0">
                      <a:pos x="41" y="21"/>
                    </a:cxn>
                    <a:cxn ang="0">
                      <a:pos x="45" y="27"/>
                    </a:cxn>
                    <a:cxn ang="0">
                      <a:pos x="51" y="33"/>
                    </a:cxn>
                    <a:cxn ang="0">
                      <a:pos x="58" y="37"/>
                    </a:cxn>
                    <a:cxn ang="0">
                      <a:pos x="64" y="35"/>
                    </a:cxn>
                    <a:cxn ang="0">
                      <a:pos x="58" y="31"/>
                    </a:cxn>
                  </a:cxnLst>
                  <a:rect l="0" t="0" r="r" b="b"/>
                  <a:pathLst>
                    <a:path w="73" h="38">
                      <a:moveTo>
                        <a:pt x="72" y="35"/>
                      </a:moveTo>
                      <a:lnTo>
                        <a:pt x="66" y="35"/>
                      </a:lnTo>
                      <a:lnTo>
                        <a:pt x="60" y="35"/>
                      </a:lnTo>
                      <a:lnTo>
                        <a:pt x="53" y="35"/>
                      </a:lnTo>
                      <a:lnTo>
                        <a:pt x="47" y="37"/>
                      </a:lnTo>
                      <a:lnTo>
                        <a:pt x="41" y="35"/>
                      </a:lnTo>
                      <a:lnTo>
                        <a:pt x="35" y="33"/>
                      </a:lnTo>
                      <a:lnTo>
                        <a:pt x="29" y="33"/>
                      </a:lnTo>
                      <a:lnTo>
                        <a:pt x="23" y="31"/>
                      </a:lnTo>
                      <a:lnTo>
                        <a:pt x="16" y="29"/>
                      </a:lnTo>
                      <a:lnTo>
                        <a:pt x="10" y="27"/>
                      </a:lnTo>
                      <a:lnTo>
                        <a:pt x="4" y="25"/>
                      </a:lnTo>
                      <a:lnTo>
                        <a:pt x="0" y="19"/>
                      </a:lnTo>
                      <a:lnTo>
                        <a:pt x="4" y="12"/>
                      </a:lnTo>
                      <a:lnTo>
                        <a:pt x="6" y="6"/>
                      </a:lnTo>
                      <a:lnTo>
                        <a:pt x="12" y="0"/>
                      </a:lnTo>
                      <a:lnTo>
                        <a:pt x="19" y="2"/>
                      </a:lnTo>
                      <a:lnTo>
                        <a:pt x="25" y="4"/>
                      </a:lnTo>
                      <a:lnTo>
                        <a:pt x="31" y="10"/>
                      </a:lnTo>
                      <a:lnTo>
                        <a:pt x="35" y="16"/>
                      </a:lnTo>
                      <a:lnTo>
                        <a:pt x="41" y="21"/>
                      </a:lnTo>
                      <a:lnTo>
                        <a:pt x="45" y="27"/>
                      </a:lnTo>
                      <a:lnTo>
                        <a:pt x="51" y="33"/>
                      </a:lnTo>
                      <a:lnTo>
                        <a:pt x="58" y="37"/>
                      </a:lnTo>
                      <a:lnTo>
                        <a:pt x="64" y="35"/>
                      </a:lnTo>
                      <a:lnTo>
                        <a:pt x="58" y="31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236574" name="Object 30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993" y="2356"/>
                <a:ext cx="166" cy="328"/>
              </p:xfrm>
              <a:graphic>
                <a:graphicData uri="http://schemas.openxmlformats.org/presentationml/2006/ole">
                  <p:oleObj spid="_x0000_s236574" name="Clip" r:id="rId10" imgW="2436480" imgH="4410000" progId="">
                    <p:embed/>
                  </p:oleObj>
                </a:graphicData>
              </a:graphic>
            </p:graphicFrame>
          </p:grpSp>
          <p:sp>
            <p:nvSpPr>
              <p:cNvPr id="236575" name="Freeform 31"/>
              <p:cNvSpPr>
                <a:spLocks/>
              </p:cNvSpPr>
              <p:nvPr/>
            </p:nvSpPr>
            <p:spPr bwMode="auto">
              <a:xfrm>
                <a:off x="1070" y="2857"/>
                <a:ext cx="308" cy="280"/>
              </a:xfrm>
              <a:custGeom>
                <a:avLst/>
                <a:gdLst/>
                <a:ahLst/>
                <a:cxnLst>
                  <a:cxn ang="0">
                    <a:pos x="221" y="252"/>
                  </a:cxn>
                  <a:cxn ang="0">
                    <a:pos x="173" y="232"/>
                  </a:cxn>
                  <a:cxn ang="0">
                    <a:pos x="129" y="208"/>
                  </a:cxn>
                  <a:cxn ang="0">
                    <a:pos x="109" y="204"/>
                  </a:cxn>
                  <a:cxn ang="0">
                    <a:pos x="93" y="208"/>
                  </a:cxn>
                  <a:cxn ang="0">
                    <a:pos x="33" y="176"/>
                  </a:cxn>
                  <a:cxn ang="0">
                    <a:pos x="17" y="112"/>
                  </a:cxn>
                  <a:cxn ang="0">
                    <a:pos x="5" y="76"/>
                  </a:cxn>
                  <a:cxn ang="0">
                    <a:pos x="1" y="64"/>
                  </a:cxn>
                  <a:cxn ang="0">
                    <a:pos x="5" y="36"/>
                  </a:cxn>
                  <a:cxn ang="0">
                    <a:pos x="165" y="0"/>
                  </a:cxn>
                  <a:cxn ang="0">
                    <a:pos x="281" y="44"/>
                  </a:cxn>
                  <a:cxn ang="0">
                    <a:pos x="217" y="280"/>
                  </a:cxn>
                  <a:cxn ang="0">
                    <a:pos x="157" y="228"/>
                  </a:cxn>
                  <a:cxn ang="0">
                    <a:pos x="221" y="252"/>
                  </a:cxn>
                </a:cxnLst>
                <a:rect l="0" t="0" r="r" b="b"/>
                <a:pathLst>
                  <a:path w="308" h="280">
                    <a:moveTo>
                      <a:pt x="221" y="252"/>
                    </a:moveTo>
                    <a:cubicBezTo>
                      <a:pt x="206" y="237"/>
                      <a:pt x="193" y="237"/>
                      <a:pt x="173" y="232"/>
                    </a:cubicBezTo>
                    <a:cubicBezTo>
                      <a:pt x="160" y="206"/>
                      <a:pt x="159" y="203"/>
                      <a:pt x="129" y="208"/>
                    </a:cubicBezTo>
                    <a:cubicBezTo>
                      <a:pt x="101" y="227"/>
                      <a:pt x="132" y="212"/>
                      <a:pt x="109" y="204"/>
                    </a:cubicBezTo>
                    <a:cubicBezTo>
                      <a:pt x="104" y="202"/>
                      <a:pt x="98" y="207"/>
                      <a:pt x="93" y="208"/>
                    </a:cubicBezTo>
                    <a:cubicBezTo>
                      <a:pt x="75" y="196"/>
                      <a:pt x="54" y="183"/>
                      <a:pt x="33" y="176"/>
                    </a:cubicBezTo>
                    <a:cubicBezTo>
                      <a:pt x="26" y="155"/>
                      <a:pt x="23" y="133"/>
                      <a:pt x="17" y="112"/>
                    </a:cubicBezTo>
                    <a:cubicBezTo>
                      <a:pt x="17" y="112"/>
                      <a:pt x="7" y="82"/>
                      <a:pt x="5" y="76"/>
                    </a:cubicBezTo>
                    <a:cubicBezTo>
                      <a:pt x="4" y="72"/>
                      <a:pt x="1" y="64"/>
                      <a:pt x="1" y="64"/>
                    </a:cubicBezTo>
                    <a:cubicBezTo>
                      <a:pt x="2" y="55"/>
                      <a:pt x="0" y="44"/>
                      <a:pt x="5" y="36"/>
                    </a:cubicBezTo>
                    <a:cubicBezTo>
                      <a:pt x="26" y="2"/>
                      <a:pt x="144" y="1"/>
                      <a:pt x="165" y="0"/>
                    </a:cubicBezTo>
                    <a:cubicBezTo>
                      <a:pt x="249" y="10"/>
                      <a:pt x="225" y="6"/>
                      <a:pt x="281" y="44"/>
                    </a:cubicBezTo>
                    <a:cubicBezTo>
                      <a:pt x="308" y="124"/>
                      <a:pt x="291" y="231"/>
                      <a:pt x="217" y="280"/>
                    </a:cubicBezTo>
                    <a:cubicBezTo>
                      <a:pt x="211" y="241"/>
                      <a:pt x="198" y="228"/>
                      <a:pt x="157" y="228"/>
                    </a:cubicBezTo>
                    <a:lnTo>
                      <a:pt x="221" y="25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6576" name="Rectangle 32"/>
            <p:cNvSpPr>
              <a:spLocks noChangeArrowheads="1"/>
            </p:cNvSpPr>
            <p:nvPr/>
          </p:nvSpPr>
          <p:spPr bwMode="auto">
            <a:xfrm>
              <a:off x="1648" y="2120"/>
              <a:ext cx="23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sz="2000" i="1" baseline="-25000">
                  <a:solidFill>
                    <a:schemeClr val="accent1"/>
                  </a:solidFill>
                </a:rPr>
                <a:t> </a:t>
              </a:r>
            </a:p>
          </p:txBody>
        </p:sp>
        <p:sp>
          <p:nvSpPr>
            <p:cNvPr id="236577" name="Rectangle 33"/>
            <p:cNvSpPr>
              <a:spLocks noChangeArrowheads="1"/>
            </p:cNvSpPr>
            <p:nvPr/>
          </p:nvSpPr>
          <p:spPr bwMode="auto">
            <a:xfrm>
              <a:off x="1661" y="2494"/>
              <a:ext cx="2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  <a:endParaRPr lang="en-US" sz="2000" i="1" baseline="-25000">
                <a:solidFill>
                  <a:schemeClr val="tx2"/>
                </a:solidFill>
              </a:endParaRPr>
            </a:p>
          </p:txBody>
        </p:sp>
      </p:grpSp>
      <p:sp>
        <p:nvSpPr>
          <p:cNvPr id="236578" name="Rectangle 34"/>
          <p:cNvSpPr>
            <a:spLocks noChangeArrowheads="1"/>
          </p:cNvSpPr>
          <p:nvPr/>
        </p:nvSpPr>
        <p:spPr bwMode="auto">
          <a:xfrm>
            <a:off x="4681538" y="2979738"/>
            <a:ext cx="3735387" cy="2932112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6579" name="Group 35"/>
          <p:cNvGrpSpPr>
            <a:grpSpLocks/>
          </p:cNvGrpSpPr>
          <p:nvPr/>
        </p:nvGrpSpPr>
        <p:grpSpPr bwMode="auto">
          <a:xfrm>
            <a:off x="5192713" y="3240088"/>
            <a:ext cx="2624137" cy="2368550"/>
            <a:chOff x="3213" y="2041"/>
            <a:chExt cx="1653" cy="1492"/>
          </a:xfrm>
        </p:grpSpPr>
        <p:grpSp>
          <p:nvGrpSpPr>
            <p:cNvPr id="236580" name="Group 36"/>
            <p:cNvGrpSpPr>
              <a:grpSpLocks/>
            </p:cNvGrpSpPr>
            <p:nvPr/>
          </p:nvGrpSpPr>
          <p:grpSpPr bwMode="auto">
            <a:xfrm>
              <a:off x="3706" y="2896"/>
              <a:ext cx="310" cy="396"/>
              <a:chOff x="1068" y="2857"/>
              <a:chExt cx="310" cy="396"/>
            </a:xfrm>
          </p:grpSpPr>
          <p:grpSp>
            <p:nvGrpSpPr>
              <p:cNvPr id="236581" name="Group 37"/>
              <p:cNvGrpSpPr>
                <a:grpSpLocks/>
              </p:cNvGrpSpPr>
              <p:nvPr/>
            </p:nvGrpSpPr>
            <p:grpSpPr bwMode="auto">
              <a:xfrm>
                <a:off x="1068" y="2916"/>
                <a:ext cx="219" cy="337"/>
                <a:chOff x="993" y="2351"/>
                <a:chExt cx="219" cy="337"/>
              </a:xfrm>
            </p:grpSpPr>
            <p:sp>
              <p:nvSpPr>
                <p:cNvPr id="236582" name="Freeform 38"/>
                <p:cNvSpPr>
                  <a:spLocks/>
                </p:cNvSpPr>
                <p:nvPr/>
              </p:nvSpPr>
              <p:spPr bwMode="auto">
                <a:xfrm>
                  <a:off x="1130" y="2365"/>
                  <a:ext cx="82" cy="320"/>
                </a:xfrm>
                <a:custGeom>
                  <a:avLst/>
                  <a:gdLst/>
                  <a:ahLst/>
                  <a:cxnLst>
                    <a:cxn ang="0">
                      <a:pos x="71" y="0"/>
                    </a:cxn>
                    <a:cxn ang="0">
                      <a:pos x="47" y="35"/>
                    </a:cxn>
                    <a:cxn ang="0">
                      <a:pos x="61" y="35"/>
                    </a:cxn>
                    <a:cxn ang="0">
                      <a:pos x="32" y="78"/>
                    </a:cxn>
                    <a:cxn ang="0">
                      <a:pos x="47" y="94"/>
                    </a:cxn>
                    <a:cxn ang="0">
                      <a:pos x="18" y="115"/>
                    </a:cxn>
                    <a:cxn ang="0">
                      <a:pos x="71" y="147"/>
                    </a:cxn>
                    <a:cxn ang="0">
                      <a:pos x="55" y="188"/>
                    </a:cxn>
                    <a:cxn ang="0">
                      <a:pos x="63" y="204"/>
                    </a:cxn>
                    <a:cxn ang="0">
                      <a:pos x="32" y="225"/>
                    </a:cxn>
                    <a:cxn ang="0">
                      <a:pos x="69" y="258"/>
                    </a:cxn>
                    <a:cxn ang="0">
                      <a:pos x="47" y="274"/>
                    </a:cxn>
                    <a:cxn ang="0">
                      <a:pos x="63" y="290"/>
                    </a:cxn>
                    <a:cxn ang="0">
                      <a:pos x="55" y="303"/>
                    </a:cxn>
                    <a:cxn ang="0">
                      <a:pos x="81" y="319"/>
                    </a:cxn>
                    <a:cxn ang="0">
                      <a:pos x="38" y="307"/>
                    </a:cxn>
                    <a:cxn ang="0">
                      <a:pos x="0" y="235"/>
                    </a:cxn>
                    <a:cxn ang="0">
                      <a:pos x="4" y="157"/>
                    </a:cxn>
                    <a:cxn ang="0">
                      <a:pos x="12" y="57"/>
                    </a:cxn>
                    <a:cxn ang="0">
                      <a:pos x="36" y="20"/>
                    </a:cxn>
                    <a:cxn ang="0">
                      <a:pos x="71" y="0"/>
                    </a:cxn>
                  </a:cxnLst>
                  <a:rect l="0" t="0" r="r" b="b"/>
                  <a:pathLst>
                    <a:path w="82" h="320">
                      <a:moveTo>
                        <a:pt x="71" y="0"/>
                      </a:moveTo>
                      <a:lnTo>
                        <a:pt x="47" y="35"/>
                      </a:lnTo>
                      <a:lnTo>
                        <a:pt x="61" y="35"/>
                      </a:lnTo>
                      <a:lnTo>
                        <a:pt x="32" y="78"/>
                      </a:lnTo>
                      <a:lnTo>
                        <a:pt x="47" y="94"/>
                      </a:lnTo>
                      <a:lnTo>
                        <a:pt x="18" y="115"/>
                      </a:lnTo>
                      <a:lnTo>
                        <a:pt x="71" y="147"/>
                      </a:lnTo>
                      <a:lnTo>
                        <a:pt x="55" y="188"/>
                      </a:lnTo>
                      <a:lnTo>
                        <a:pt x="63" y="204"/>
                      </a:lnTo>
                      <a:lnTo>
                        <a:pt x="32" y="225"/>
                      </a:lnTo>
                      <a:lnTo>
                        <a:pt x="69" y="258"/>
                      </a:lnTo>
                      <a:lnTo>
                        <a:pt x="47" y="274"/>
                      </a:lnTo>
                      <a:lnTo>
                        <a:pt x="63" y="290"/>
                      </a:lnTo>
                      <a:lnTo>
                        <a:pt x="55" y="303"/>
                      </a:lnTo>
                      <a:lnTo>
                        <a:pt x="81" y="319"/>
                      </a:lnTo>
                      <a:lnTo>
                        <a:pt x="38" y="307"/>
                      </a:lnTo>
                      <a:lnTo>
                        <a:pt x="0" y="235"/>
                      </a:lnTo>
                      <a:lnTo>
                        <a:pt x="4" y="157"/>
                      </a:lnTo>
                      <a:lnTo>
                        <a:pt x="12" y="57"/>
                      </a:lnTo>
                      <a:lnTo>
                        <a:pt x="36" y="20"/>
                      </a:lnTo>
                      <a:lnTo>
                        <a:pt x="71" y="0"/>
                      </a:lnTo>
                    </a:path>
                  </a:pathLst>
                </a:custGeom>
                <a:solidFill>
                  <a:srgbClr val="232323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583" name="Freeform 39"/>
                <p:cNvSpPr>
                  <a:spLocks/>
                </p:cNvSpPr>
                <p:nvPr/>
              </p:nvSpPr>
              <p:spPr bwMode="auto">
                <a:xfrm>
                  <a:off x="1148" y="2351"/>
                  <a:ext cx="52" cy="49"/>
                </a:xfrm>
                <a:custGeom>
                  <a:avLst/>
                  <a:gdLst/>
                  <a:ahLst/>
                  <a:cxnLst>
                    <a:cxn ang="0">
                      <a:pos x="51" y="10"/>
                    </a:cxn>
                    <a:cxn ang="0">
                      <a:pos x="47" y="4"/>
                    </a:cxn>
                    <a:cxn ang="0">
                      <a:pos x="41" y="2"/>
                    </a:cxn>
                    <a:cxn ang="0">
                      <a:pos x="35" y="0"/>
                    </a:cxn>
                    <a:cxn ang="0">
                      <a:pos x="29" y="0"/>
                    </a:cxn>
                    <a:cxn ang="0">
                      <a:pos x="22" y="0"/>
                    </a:cxn>
                    <a:cxn ang="0">
                      <a:pos x="16" y="0"/>
                    </a:cxn>
                    <a:cxn ang="0">
                      <a:pos x="10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48"/>
                    </a:cxn>
                    <a:cxn ang="0">
                      <a:pos x="51" y="10"/>
                    </a:cxn>
                  </a:cxnLst>
                  <a:rect l="0" t="0" r="r" b="b"/>
                  <a:pathLst>
                    <a:path w="52" h="49">
                      <a:moveTo>
                        <a:pt x="51" y="10"/>
                      </a:moveTo>
                      <a:lnTo>
                        <a:pt x="47" y="4"/>
                      </a:lnTo>
                      <a:lnTo>
                        <a:pt x="41" y="2"/>
                      </a:lnTo>
                      <a:lnTo>
                        <a:pt x="35" y="0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48"/>
                      </a:lnTo>
                      <a:lnTo>
                        <a:pt x="51" y="1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584" name="Freeform 40"/>
                <p:cNvSpPr>
                  <a:spLocks/>
                </p:cNvSpPr>
                <p:nvPr/>
              </p:nvSpPr>
              <p:spPr bwMode="auto">
                <a:xfrm>
                  <a:off x="1139" y="2650"/>
                  <a:ext cx="73" cy="38"/>
                </a:xfrm>
                <a:custGeom>
                  <a:avLst/>
                  <a:gdLst/>
                  <a:ahLst/>
                  <a:cxnLst>
                    <a:cxn ang="0">
                      <a:pos x="72" y="35"/>
                    </a:cxn>
                    <a:cxn ang="0">
                      <a:pos x="66" y="35"/>
                    </a:cxn>
                    <a:cxn ang="0">
                      <a:pos x="60" y="35"/>
                    </a:cxn>
                    <a:cxn ang="0">
                      <a:pos x="53" y="35"/>
                    </a:cxn>
                    <a:cxn ang="0">
                      <a:pos x="47" y="37"/>
                    </a:cxn>
                    <a:cxn ang="0">
                      <a:pos x="41" y="35"/>
                    </a:cxn>
                    <a:cxn ang="0">
                      <a:pos x="35" y="33"/>
                    </a:cxn>
                    <a:cxn ang="0">
                      <a:pos x="29" y="33"/>
                    </a:cxn>
                    <a:cxn ang="0">
                      <a:pos x="23" y="31"/>
                    </a:cxn>
                    <a:cxn ang="0">
                      <a:pos x="16" y="29"/>
                    </a:cxn>
                    <a:cxn ang="0">
                      <a:pos x="10" y="27"/>
                    </a:cxn>
                    <a:cxn ang="0">
                      <a:pos x="4" y="25"/>
                    </a:cxn>
                    <a:cxn ang="0">
                      <a:pos x="0" y="19"/>
                    </a:cxn>
                    <a:cxn ang="0">
                      <a:pos x="4" y="12"/>
                    </a:cxn>
                    <a:cxn ang="0">
                      <a:pos x="6" y="6"/>
                    </a:cxn>
                    <a:cxn ang="0">
                      <a:pos x="12" y="0"/>
                    </a:cxn>
                    <a:cxn ang="0">
                      <a:pos x="19" y="2"/>
                    </a:cxn>
                    <a:cxn ang="0">
                      <a:pos x="25" y="4"/>
                    </a:cxn>
                    <a:cxn ang="0">
                      <a:pos x="31" y="10"/>
                    </a:cxn>
                    <a:cxn ang="0">
                      <a:pos x="35" y="16"/>
                    </a:cxn>
                    <a:cxn ang="0">
                      <a:pos x="41" y="21"/>
                    </a:cxn>
                    <a:cxn ang="0">
                      <a:pos x="45" y="27"/>
                    </a:cxn>
                    <a:cxn ang="0">
                      <a:pos x="51" y="33"/>
                    </a:cxn>
                    <a:cxn ang="0">
                      <a:pos x="58" y="37"/>
                    </a:cxn>
                    <a:cxn ang="0">
                      <a:pos x="64" y="35"/>
                    </a:cxn>
                    <a:cxn ang="0">
                      <a:pos x="58" y="31"/>
                    </a:cxn>
                  </a:cxnLst>
                  <a:rect l="0" t="0" r="r" b="b"/>
                  <a:pathLst>
                    <a:path w="73" h="38">
                      <a:moveTo>
                        <a:pt x="72" y="35"/>
                      </a:moveTo>
                      <a:lnTo>
                        <a:pt x="66" y="35"/>
                      </a:lnTo>
                      <a:lnTo>
                        <a:pt x="60" y="35"/>
                      </a:lnTo>
                      <a:lnTo>
                        <a:pt x="53" y="35"/>
                      </a:lnTo>
                      <a:lnTo>
                        <a:pt x="47" y="37"/>
                      </a:lnTo>
                      <a:lnTo>
                        <a:pt x="41" y="35"/>
                      </a:lnTo>
                      <a:lnTo>
                        <a:pt x="35" y="33"/>
                      </a:lnTo>
                      <a:lnTo>
                        <a:pt x="29" y="33"/>
                      </a:lnTo>
                      <a:lnTo>
                        <a:pt x="23" y="31"/>
                      </a:lnTo>
                      <a:lnTo>
                        <a:pt x="16" y="29"/>
                      </a:lnTo>
                      <a:lnTo>
                        <a:pt x="10" y="27"/>
                      </a:lnTo>
                      <a:lnTo>
                        <a:pt x="4" y="25"/>
                      </a:lnTo>
                      <a:lnTo>
                        <a:pt x="0" y="19"/>
                      </a:lnTo>
                      <a:lnTo>
                        <a:pt x="4" y="12"/>
                      </a:lnTo>
                      <a:lnTo>
                        <a:pt x="6" y="6"/>
                      </a:lnTo>
                      <a:lnTo>
                        <a:pt x="12" y="0"/>
                      </a:lnTo>
                      <a:lnTo>
                        <a:pt x="19" y="2"/>
                      </a:lnTo>
                      <a:lnTo>
                        <a:pt x="25" y="4"/>
                      </a:lnTo>
                      <a:lnTo>
                        <a:pt x="31" y="10"/>
                      </a:lnTo>
                      <a:lnTo>
                        <a:pt x="35" y="16"/>
                      </a:lnTo>
                      <a:lnTo>
                        <a:pt x="41" y="21"/>
                      </a:lnTo>
                      <a:lnTo>
                        <a:pt x="45" y="27"/>
                      </a:lnTo>
                      <a:lnTo>
                        <a:pt x="51" y="33"/>
                      </a:lnTo>
                      <a:lnTo>
                        <a:pt x="58" y="37"/>
                      </a:lnTo>
                      <a:lnTo>
                        <a:pt x="64" y="35"/>
                      </a:lnTo>
                      <a:lnTo>
                        <a:pt x="58" y="31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236585" name="Object 41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993" y="2356"/>
                <a:ext cx="166" cy="328"/>
              </p:xfrm>
              <a:graphic>
                <a:graphicData uri="http://schemas.openxmlformats.org/presentationml/2006/ole">
                  <p:oleObj spid="_x0000_s236585" name="Clip" r:id="rId11" imgW="2436480" imgH="4410000" progId="">
                    <p:embed/>
                  </p:oleObj>
                </a:graphicData>
              </a:graphic>
            </p:graphicFrame>
          </p:grpSp>
          <p:sp>
            <p:nvSpPr>
              <p:cNvPr id="236586" name="Freeform 42"/>
              <p:cNvSpPr>
                <a:spLocks/>
              </p:cNvSpPr>
              <p:nvPr/>
            </p:nvSpPr>
            <p:spPr bwMode="auto">
              <a:xfrm>
                <a:off x="1070" y="2857"/>
                <a:ext cx="308" cy="280"/>
              </a:xfrm>
              <a:custGeom>
                <a:avLst/>
                <a:gdLst/>
                <a:ahLst/>
                <a:cxnLst>
                  <a:cxn ang="0">
                    <a:pos x="221" y="252"/>
                  </a:cxn>
                  <a:cxn ang="0">
                    <a:pos x="173" y="232"/>
                  </a:cxn>
                  <a:cxn ang="0">
                    <a:pos x="129" y="208"/>
                  </a:cxn>
                  <a:cxn ang="0">
                    <a:pos x="109" y="204"/>
                  </a:cxn>
                  <a:cxn ang="0">
                    <a:pos x="93" y="208"/>
                  </a:cxn>
                  <a:cxn ang="0">
                    <a:pos x="33" y="176"/>
                  </a:cxn>
                  <a:cxn ang="0">
                    <a:pos x="17" y="112"/>
                  </a:cxn>
                  <a:cxn ang="0">
                    <a:pos x="5" y="76"/>
                  </a:cxn>
                  <a:cxn ang="0">
                    <a:pos x="1" y="64"/>
                  </a:cxn>
                  <a:cxn ang="0">
                    <a:pos x="5" y="36"/>
                  </a:cxn>
                  <a:cxn ang="0">
                    <a:pos x="165" y="0"/>
                  </a:cxn>
                  <a:cxn ang="0">
                    <a:pos x="281" y="44"/>
                  </a:cxn>
                  <a:cxn ang="0">
                    <a:pos x="217" y="280"/>
                  </a:cxn>
                  <a:cxn ang="0">
                    <a:pos x="157" y="228"/>
                  </a:cxn>
                  <a:cxn ang="0">
                    <a:pos x="221" y="252"/>
                  </a:cxn>
                </a:cxnLst>
                <a:rect l="0" t="0" r="r" b="b"/>
                <a:pathLst>
                  <a:path w="308" h="280">
                    <a:moveTo>
                      <a:pt x="221" y="252"/>
                    </a:moveTo>
                    <a:cubicBezTo>
                      <a:pt x="206" y="237"/>
                      <a:pt x="193" y="237"/>
                      <a:pt x="173" y="232"/>
                    </a:cubicBezTo>
                    <a:cubicBezTo>
                      <a:pt x="160" y="206"/>
                      <a:pt x="159" y="203"/>
                      <a:pt x="129" y="208"/>
                    </a:cubicBezTo>
                    <a:cubicBezTo>
                      <a:pt x="101" y="227"/>
                      <a:pt x="132" y="212"/>
                      <a:pt x="109" y="204"/>
                    </a:cubicBezTo>
                    <a:cubicBezTo>
                      <a:pt x="104" y="202"/>
                      <a:pt x="98" y="207"/>
                      <a:pt x="93" y="208"/>
                    </a:cubicBezTo>
                    <a:cubicBezTo>
                      <a:pt x="75" y="196"/>
                      <a:pt x="54" y="183"/>
                      <a:pt x="33" y="176"/>
                    </a:cubicBezTo>
                    <a:cubicBezTo>
                      <a:pt x="26" y="155"/>
                      <a:pt x="23" y="133"/>
                      <a:pt x="17" y="112"/>
                    </a:cubicBezTo>
                    <a:cubicBezTo>
                      <a:pt x="17" y="112"/>
                      <a:pt x="7" y="82"/>
                      <a:pt x="5" y="76"/>
                    </a:cubicBezTo>
                    <a:cubicBezTo>
                      <a:pt x="4" y="72"/>
                      <a:pt x="1" y="64"/>
                      <a:pt x="1" y="64"/>
                    </a:cubicBezTo>
                    <a:cubicBezTo>
                      <a:pt x="2" y="55"/>
                      <a:pt x="0" y="44"/>
                      <a:pt x="5" y="36"/>
                    </a:cubicBezTo>
                    <a:cubicBezTo>
                      <a:pt x="26" y="2"/>
                      <a:pt x="144" y="1"/>
                      <a:pt x="165" y="0"/>
                    </a:cubicBezTo>
                    <a:cubicBezTo>
                      <a:pt x="249" y="10"/>
                      <a:pt x="225" y="6"/>
                      <a:pt x="281" y="44"/>
                    </a:cubicBezTo>
                    <a:cubicBezTo>
                      <a:pt x="308" y="124"/>
                      <a:pt x="291" y="231"/>
                      <a:pt x="217" y="280"/>
                    </a:cubicBezTo>
                    <a:cubicBezTo>
                      <a:pt x="211" y="241"/>
                      <a:pt x="198" y="228"/>
                      <a:pt x="157" y="228"/>
                    </a:cubicBezTo>
                    <a:lnTo>
                      <a:pt x="221" y="25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587" name="Group 43"/>
            <p:cNvGrpSpPr>
              <a:grpSpLocks/>
            </p:cNvGrpSpPr>
            <p:nvPr/>
          </p:nvGrpSpPr>
          <p:grpSpPr bwMode="auto">
            <a:xfrm>
              <a:off x="3892" y="2557"/>
              <a:ext cx="437" cy="444"/>
              <a:chOff x="1356" y="2659"/>
              <a:chExt cx="437" cy="444"/>
            </a:xfrm>
          </p:grpSpPr>
          <p:graphicFrame>
            <p:nvGraphicFramePr>
              <p:cNvPr id="236588" name="Object 44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97" y="2659"/>
              <a:ext cx="171" cy="348"/>
            </p:xfrm>
            <a:graphic>
              <a:graphicData uri="http://schemas.openxmlformats.org/presentationml/2006/ole">
                <p:oleObj spid="_x0000_s236588" name="Clip" r:id="rId12" imgW="2436480" imgH="4410000" progId="">
                  <p:embed/>
                </p:oleObj>
              </a:graphicData>
            </a:graphic>
          </p:graphicFrame>
          <p:graphicFrame>
            <p:nvGraphicFramePr>
              <p:cNvPr id="236589" name="Object 4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12" y="2671"/>
              <a:ext cx="166" cy="328"/>
            </p:xfrm>
            <a:graphic>
              <a:graphicData uri="http://schemas.openxmlformats.org/presentationml/2006/ole">
                <p:oleObj spid="_x0000_s236589" name="Clip" r:id="rId13" imgW="2436480" imgH="4410000" progId="">
                  <p:embed/>
                </p:oleObj>
              </a:graphicData>
            </a:graphic>
          </p:graphicFrame>
          <p:sp>
            <p:nvSpPr>
              <p:cNvPr id="236590" name="Freeform 46"/>
              <p:cNvSpPr>
                <a:spLocks/>
              </p:cNvSpPr>
              <p:nvPr/>
            </p:nvSpPr>
            <p:spPr bwMode="auto">
              <a:xfrm>
                <a:off x="1356" y="2800"/>
                <a:ext cx="437" cy="303"/>
              </a:xfrm>
              <a:custGeom>
                <a:avLst/>
                <a:gdLst/>
                <a:ahLst/>
                <a:cxnLst>
                  <a:cxn ang="0">
                    <a:pos x="324" y="3"/>
                  </a:cxn>
                  <a:cxn ang="0">
                    <a:pos x="264" y="47"/>
                  </a:cxn>
                  <a:cxn ang="0">
                    <a:pos x="240" y="63"/>
                  </a:cxn>
                  <a:cxn ang="0">
                    <a:pos x="228" y="55"/>
                  </a:cxn>
                  <a:cxn ang="0">
                    <a:pos x="216" y="67"/>
                  </a:cxn>
                  <a:cxn ang="0">
                    <a:pos x="176" y="91"/>
                  </a:cxn>
                  <a:cxn ang="0">
                    <a:pos x="168" y="75"/>
                  </a:cxn>
                  <a:cxn ang="0">
                    <a:pos x="156" y="79"/>
                  </a:cxn>
                  <a:cxn ang="0">
                    <a:pos x="152" y="67"/>
                  </a:cxn>
                  <a:cxn ang="0">
                    <a:pos x="120" y="55"/>
                  </a:cxn>
                  <a:cxn ang="0">
                    <a:pos x="100" y="35"/>
                  </a:cxn>
                  <a:cxn ang="0">
                    <a:pos x="80" y="31"/>
                  </a:cxn>
                  <a:cxn ang="0">
                    <a:pos x="68" y="19"/>
                  </a:cxn>
                  <a:cxn ang="0">
                    <a:pos x="24" y="47"/>
                  </a:cxn>
                  <a:cxn ang="0">
                    <a:pos x="0" y="119"/>
                  </a:cxn>
                  <a:cxn ang="0">
                    <a:pos x="20" y="207"/>
                  </a:cxn>
                  <a:cxn ang="0">
                    <a:pos x="296" y="295"/>
                  </a:cxn>
                  <a:cxn ang="0">
                    <a:pos x="384" y="303"/>
                  </a:cxn>
                  <a:cxn ang="0">
                    <a:pos x="428" y="239"/>
                  </a:cxn>
                  <a:cxn ang="0">
                    <a:pos x="372" y="47"/>
                  </a:cxn>
                  <a:cxn ang="0">
                    <a:pos x="324" y="3"/>
                  </a:cxn>
                </a:cxnLst>
                <a:rect l="0" t="0" r="r" b="b"/>
                <a:pathLst>
                  <a:path w="437" h="303">
                    <a:moveTo>
                      <a:pt x="324" y="3"/>
                    </a:moveTo>
                    <a:cubicBezTo>
                      <a:pt x="313" y="26"/>
                      <a:pt x="286" y="35"/>
                      <a:pt x="264" y="47"/>
                    </a:cubicBezTo>
                    <a:cubicBezTo>
                      <a:pt x="256" y="52"/>
                      <a:pt x="240" y="63"/>
                      <a:pt x="240" y="63"/>
                    </a:cubicBezTo>
                    <a:cubicBezTo>
                      <a:pt x="236" y="60"/>
                      <a:pt x="233" y="54"/>
                      <a:pt x="228" y="55"/>
                    </a:cubicBezTo>
                    <a:cubicBezTo>
                      <a:pt x="222" y="56"/>
                      <a:pt x="221" y="64"/>
                      <a:pt x="216" y="67"/>
                    </a:cubicBezTo>
                    <a:cubicBezTo>
                      <a:pt x="202" y="76"/>
                      <a:pt x="189" y="78"/>
                      <a:pt x="176" y="91"/>
                    </a:cubicBezTo>
                    <a:cubicBezTo>
                      <a:pt x="173" y="86"/>
                      <a:pt x="173" y="78"/>
                      <a:pt x="168" y="75"/>
                    </a:cubicBezTo>
                    <a:cubicBezTo>
                      <a:pt x="164" y="73"/>
                      <a:pt x="160" y="81"/>
                      <a:pt x="156" y="79"/>
                    </a:cubicBezTo>
                    <a:cubicBezTo>
                      <a:pt x="152" y="77"/>
                      <a:pt x="153" y="71"/>
                      <a:pt x="152" y="67"/>
                    </a:cubicBezTo>
                    <a:cubicBezTo>
                      <a:pt x="133" y="73"/>
                      <a:pt x="138" y="61"/>
                      <a:pt x="120" y="55"/>
                    </a:cubicBezTo>
                    <a:cubicBezTo>
                      <a:pt x="111" y="27"/>
                      <a:pt x="120" y="28"/>
                      <a:pt x="100" y="35"/>
                    </a:cubicBezTo>
                    <a:cubicBezTo>
                      <a:pt x="91" y="0"/>
                      <a:pt x="104" y="31"/>
                      <a:pt x="80" y="31"/>
                    </a:cubicBezTo>
                    <a:cubicBezTo>
                      <a:pt x="74" y="31"/>
                      <a:pt x="72" y="23"/>
                      <a:pt x="68" y="19"/>
                    </a:cubicBezTo>
                    <a:cubicBezTo>
                      <a:pt x="52" y="30"/>
                      <a:pt x="40" y="34"/>
                      <a:pt x="24" y="47"/>
                    </a:cubicBezTo>
                    <a:cubicBezTo>
                      <a:pt x="10" y="75"/>
                      <a:pt x="7" y="90"/>
                      <a:pt x="0" y="119"/>
                    </a:cubicBezTo>
                    <a:cubicBezTo>
                      <a:pt x="4" y="149"/>
                      <a:pt x="5" y="180"/>
                      <a:pt x="20" y="207"/>
                    </a:cubicBezTo>
                    <a:cubicBezTo>
                      <a:pt x="73" y="299"/>
                      <a:pt x="209" y="289"/>
                      <a:pt x="296" y="295"/>
                    </a:cubicBezTo>
                    <a:cubicBezTo>
                      <a:pt x="325" y="297"/>
                      <a:pt x="355" y="300"/>
                      <a:pt x="384" y="303"/>
                    </a:cubicBezTo>
                    <a:cubicBezTo>
                      <a:pt x="428" y="296"/>
                      <a:pt x="416" y="274"/>
                      <a:pt x="428" y="239"/>
                    </a:cubicBezTo>
                    <a:cubicBezTo>
                      <a:pt x="437" y="144"/>
                      <a:pt x="436" y="111"/>
                      <a:pt x="372" y="47"/>
                    </a:cubicBezTo>
                    <a:cubicBezTo>
                      <a:pt x="357" y="32"/>
                      <a:pt x="351" y="3"/>
                      <a:pt x="324" y="3"/>
                    </a:cubicBez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6591" name="Line 47"/>
            <p:cNvSpPr>
              <a:spLocks noChangeShapeType="1"/>
            </p:cNvSpPr>
            <p:nvPr/>
          </p:nvSpPr>
          <p:spPr bwMode="auto">
            <a:xfrm rot="16200000" flipH="1">
              <a:off x="3847" y="2262"/>
              <a:ext cx="4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92" name="Line 48"/>
            <p:cNvSpPr>
              <a:spLocks noChangeShapeType="1"/>
            </p:cNvSpPr>
            <p:nvPr/>
          </p:nvSpPr>
          <p:spPr bwMode="auto">
            <a:xfrm flipH="1">
              <a:off x="3335" y="3284"/>
              <a:ext cx="364" cy="24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93" name="Rectangle 49"/>
            <p:cNvSpPr>
              <a:spLocks noChangeArrowheads="1"/>
            </p:cNvSpPr>
            <p:nvPr/>
          </p:nvSpPr>
          <p:spPr bwMode="auto">
            <a:xfrm>
              <a:off x="3639" y="3304"/>
              <a:ext cx="2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  <a:endParaRPr lang="en-US" sz="2000" i="1" baseline="-25000">
                <a:solidFill>
                  <a:schemeClr val="tx2"/>
                </a:solidFill>
              </a:endParaRPr>
            </a:p>
          </p:txBody>
        </p:sp>
        <p:sp>
          <p:nvSpPr>
            <p:cNvPr id="236594" name="Rectangle 50"/>
            <p:cNvSpPr>
              <a:spLocks noChangeArrowheads="1"/>
            </p:cNvSpPr>
            <p:nvPr/>
          </p:nvSpPr>
          <p:spPr bwMode="auto">
            <a:xfrm>
              <a:off x="4257" y="3297"/>
              <a:ext cx="2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  <a:endParaRPr lang="en-US" sz="2000" i="1" baseline="-25000">
                <a:solidFill>
                  <a:schemeClr val="tx2"/>
                </a:solidFill>
              </a:endParaRPr>
            </a:p>
          </p:txBody>
        </p:sp>
        <p:sp>
          <p:nvSpPr>
            <p:cNvPr id="236595" name="Rectangle 51"/>
            <p:cNvSpPr>
              <a:spLocks noChangeArrowheads="1"/>
            </p:cNvSpPr>
            <p:nvPr/>
          </p:nvSpPr>
          <p:spPr bwMode="auto">
            <a:xfrm>
              <a:off x="3213" y="3111"/>
              <a:ext cx="20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endParaRPr lang="en-US" sz="2000" i="1" baseline="-25000">
                <a:solidFill>
                  <a:schemeClr val="accent1"/>
                </a:solidFill>
              </a:endParaRPr>
            </a:p>
          </p:txBody>
        </p:sp>
        <p:sp>
          <p:nvSpPr>
            <p:cNvPr id="236596" name="Rectangle 52"/>
            <p:cNvSpPr>
              <a:spLocks noChangeArrowheads="1"/>
            </p:cNvSpPr>
            <p:nvPr/>
          </p:nvSpPr>
          <p:spPr bwMode="auto">
            <a:xfrm>
              <a:off x="4632" y="3125"/>
              <a:ext cx="23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sz="2000" i="1" baseline="-25000">
                  <a:solidFill>
                    <a:schemeClr val="accent1"/>
                  </a:solidFill>
                </a:rPr>
                <a:t> </a:t>
              </a:r>
            </a:p>
          </p:txBody>
        </p:sp>
        <p:sp>
          <p:nvSpPr>
            <p:cNvPr id="236597" name="AutoShape 53"/>
            <p:cNvSpPr>
              <a:spLocks noChangeArrowheads="1"/>
            </p:cNvSpPr>
            <p:nvPr/>
          </p:nvSpPr>
          <p:spPr bwMode="auto">
            <a:xfrm>
              <a:off x="3919" y="2849"/>
              <a:ext cx="328" cy="288"/>
            </a:xfrm>
            <a:prstGeom prst="star5">
              <a:avLst/>
            </a:prstGeom>
            <a:solidFill>
              <a:srgbClr val="FE9B03"/>
            </a:solidFill>
            <a:ln w="12700">
              <a:solidFill>
                <a:srgbClr val="FE9B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98" name="AutoShape 54"/>
            <p:cNvSpPr>
              <a:spLocks noChangeArrowheads="1"/>
            </p:cNvSpPr>
            <p:nvPr/>
          </p:nvSpPr>
          <p:spPr bwMode="auto">
            <a:xfrm rot="19620000">
              <a:off x="3917" y="2852"/>
              <a:ext cx="328" cy="289"/>
            </a:xfrm>
            <a:prstGeom prst="star5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99" name="AutoShape 55"/>
            <p:cNvSpPr>
              <a:spLocks noChangeArrowheads="1"/>
            </p:cNvSpPr>
            <p:nvPr/>
          </p:nvSpPr>
          <p:spPr bwMode="auto">
            <a:xfrm>
              <a:off x="4023" y="2933"/>
              <a:ext cx="115" cy="125"/>
            </a:xfrm>
            <a:prstGeom prst="star5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600" name="Group 56"/>
            <p:cNvGrpSpPr>
              <a:grpSpLocks/>
            </p:cNvGrpSpPr>
            <p:nvPr/>
          </p:nvGrpSpPr>
          <p:grpSpPr bwMode="auto">
            <a:xfrm>
              <a:off x="4189" y="2848"/>
              <a:ext cx="274" cy="420"/>
              <a:chOff x="1741" y="2833"/>
              <a:chExt cx="274" cy="420"/>
            </a:xfrm>
          </p:grpSpPr>
          <p:graphicFrame>
            <p:nvGraphicFramePr>
              <p:cNvPr id="236601" name="Object 57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844" y="2905"/>
              <a:ext cx="171" cy="348"/>
            </p:xfrm>
            <a:graphic>
              <a:graphicData uri="http://schemas.openxmlformats.org/presentationml/2006/ole">
                <p:oleObj spid="_x0000_s236601" name="Clip" r:id="rId14" imgW="2436480" imgH="4410000" progId="">
                  <p:embed/>
                </p:oleObj>
              </a:graphicData>
            </a:graphic>
          </p:graphicFrame>
          <p:sp>
            <p:nvSpPr>
              <p:cNvPr id="236602" name="Freeform 58"/>
              <p:cNvSpPr>
                <a:spLocks/>
              </p:cNvSpPr>
              <p:nvPr/>
            </p:nvSpPr>
            <p:spPr bwMode="auto">
              <a:xfrm>
                <a:off x="1787" y="2927"/>
                <a:ext cx="67" cy="320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31" y="35"/>
                  </a:cxn>
                  <a:cxn ang="0">
                    <a:pos x="52" y="35"/>
                  </a:cxn>
                  <a:cxn ang="0">
                    <a:pos x="17" y="78"/>
                  </a:cxn>
                  <a:cxn ang="0">
                    <a:pos x="37" y="102"/>
                  </a:cxn>
                  <a:cxn ang="0">
                    <a:pos x="0" y="112"/>
                  </a:cxn>
                  <a:cxn ang="0">
                    <a:pos x="58" y="149"/>
                  </a:cxn>
                  <a:cxn ang="0">
                    <a:pos x="37" y="190"/>
                  </a:cxn>
                  <a:cxn ang="0">
                    <a:pos x="54" y="211"/>
                  </a:cxn>
                  <a:cxn ang="0">
                    <a:pos x="17" y="227"/>
                  </a:cxn>
                  <a:cxn ang="0">
                    <a:pos x="47" y="254"/>
                  </a:cxn>
                  <a:cxn ang="0">
                    <a:pos x="62" y="260"/>
                  </a:cxn>
                  <a:cxn ang="0">
                    <a:pos x="31" y="276"/>
                  </a:cxn>
                  <a:cxn ang="0">
                    <a:pos x="54" y="297"/>
                  </a:cxn>
                  <a:cxn ang="0">
                    <a:pos x="39" y="303"/>
                  </a:cxn>
                  <a:cxn ang="0">
                    <a:pos x="64" y="319"/>
                  </a:cxn>
                  <a:cxn ang="0">
                    <a:pos x="66" y="317"/>
                  </a:cxn>
                  <a:cxn ang="0">
                    <a:pos x="66" y="315"/>
                  </a:cxn>
                </a:cxnLst>
                <a:rect l="0" t="0" r="r" b="b"/>
                <a:pathLst>
                  <a:path w="67" h="320">
                    <a:moveTo>
                      <a:pt x="58" y="0"/>
                    </a:moveTo>
                    <a:lnTo>
                      <a:pt x="31" y="35"/>
                    </a:lnTo>
                    <a:lnTo>
                      <a:pt x="52" y="35"/>
                    </a:lnTo>
                    <a:lnTo>
                      <a:pt x="17" y="78"/>
                    </a:lnTo>
                    <a:lnTo>
                      <a:pt x="37" y="102"/>
                    </a:lnTo>
                    <a:lnTo>
                      <a:pt x="0" y="112"/>
                    </a:lnTo>
                    <a:lnTo>
                      <a:pt x="58" y="149"/>
                    </a:lnTo>
                    <a:lnTo>
                      <a:pt x="37" y="190"/>
                    </a:lnTo>
                    <a:lnTo>
                      <a:pt x="54" y="211"/>
                    </a:lnTo>
                    <a:lnTo>
                      <a:pt x="17" y="227"/>
                    </a:lnTo>
                    <a:lnTo>
                      <a:pt x="47" y="254"/>
                    </a:lnTo>
                    <a:lnTo>
                      <a:pt x="62" y="260"/>
                    </a:lnTo>
                    <a:lnTo>
                      <a:pt x="31" y="276"/>
                    </a:lnTo>
                    <a:lnTo>
                      <a:pt x="54" y="297"/>
                    </a:lnTo>
                    <a:lnTo>
                      <a:pt x="39" y="303"/>
                    </a:lnTo>
                    <a:lnTo>
                      <a:pt x="64" y="319"/>
                    </a:lnTo>
                    <a:lnTo>
                      <a:pt x="66" y="317"/>
                    </a:lnTo>
                    <a:lnTo>
                      <a:pt x="66" y="315"/>
                    </a:lnTo>
                  </a:path>
                </a:pathLst>
              </a:custGeom>
              <a:solidFill>
                <a:srgbClr val="232323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603" name="Freeform 59"/>
              <p:cNvSpPr>
                <a:spLocks/>
              </p:cNvSpPr>
              <p:nvPr/>
            </p:nvSpPr>
            <p:spPr bwMode="auto">
              <a:xfrm>
                <a:off x="1741" y="2833"/>
                <a:ext cx="256" cy="298"/>
              </a:xfrm>
              <a:custGeom>
                <a:avLst/>
                <a:gdLst/>
                <a:ahLst/>
                <a:cxnLst>
                  <a:cxn ang="0">
                    <a:pos x="46" y="288"/>
                  </a:cxn>
                  <a:cxn ang="0">
                    <a:pos x="130" y="260"/>
                  </a:cxn>
                  <a:cxn ang="0">
                    <a:pos x="162" y="224"/>
                  </a:cxn>
                  <a:cxn ang="0">
                    <a:pos x="202" y="212"/>
                  </a:cxn>
                  <a:cxn ang="0">
                    <a:pos x="254" y="180"/>
                  </a:cxn>
                  <a:cxn ang="0">
                    <a:pos x="246" y="120"/>
                  </a:cxn>
                  <a:cxn ang="0">
                    <a:pos x="162" y="20"/>
                  </a:cxn>
                  <a:cxn ang="0">
                    <a:pos x="114" y="0"/>
                  </a:cxn>
                  <a:cxn ang="0">
                    <a:pos x="54" y="36"/>
                  </a:cxn>
                  <a:cxn ang="0">
                    <a:pos x="34" y="60"/>
                  </a:cxn>
                  <a:cxn ang="0">
                    <a:pos x="18" y="92"/>
                  </a:cxn>
                  <a:cxn ang="0">
                    <a:pos x="10" y="108"/>
                  </a:cxn>
                  <a:cxn ang="0">
                    <a:pos x="34" y="268"/>
                  </a:cxn>
                  <a:cxn ang="0">
                    <a:pos x="46" y="288"/>
                  </a:cxn>
                </a:cxnLst>
                <a:rect l="0" t="0" r="r" b="b"/>
                <a:pathLst>
                  <a:path w="256" h="298">
                    <a:moveTo>
                      <a:pt x="46" y="288"/>
                    </a:moveTo>
                    <a:cubicBezTo>
                      <a:pt x="71" y="272"/>
                      <a:pt x="101" y="265"/>
                      <a:pt x="130" y="260"/>
                    </a:cubicBezTo>
                    <a:cubicBezTo>
                      <a:pt x="143" y="247"/>
                      <a:pt x="147" y="234"/>
                      <a:pt x="162" y="224"/>
                    </a:cubicBezTo>
                    <a:cubicBezTo>
                      <a:pt x="182" y="237"/>
                      <a:pt x="188" y="230"/>
                      <a:pt x="202" y="212"/>
                    </a:cubicBezTo>
                    <a:cubicBezTo>
                      <a:pt x="237" y="229"/>
                      <a:pt x="228" y="197"/>
                      <a:pt x="254" y="180"/>
                    </a:cubicBezTo>
                    <a:cubicBezTo>
                      <a:pt x="252" y="160"/>
                      <a:pt x="256" y="137"/>
                      <a:pt x="246" y="120"/>
                    </a:cubicBezTo>
                    <a:cubicBezTo>
                      <a:pt x="237" y="105"/>
                      <a:pt x="179" y="27"/>
                      <a:pt x="162" y="20"/>
                    </a:cubicBezTo>
                    <a:cubicBezTo>
                      <a:pt x="146" y="13"/>
                      <a:pt x="130" y="8"/>
                      <a:pt x="114" y="0"/>
                    </a:cubicBezTo>
                    <a:cubicBezTo>
                      <a:pt x="68" y="5"/>
                      <a:pt x="78" y="4"/>
                      <a:pt x="54" y="36"/>
                    </a:cubicBezTo>
                    <a:cubicBezTo>
                      <a:pt x="37" y="59"/>
                      <a:pt x="46" y="37"/>
                      <a:pt x="34" y="60"/>
                    </a:cubicBezTo>
                    <a:cubicBezTo>
                      <a:pt x="28" y="70"/>
                      <a:pt x="23" y="81"/>
                      <a:pt x="18" y="92"/>
                    </a:cubicBezTo>
                    <a:cubicBezTo>
                      <a:pt x="15" y="97"/>
                      <a:pt x="10" y="108"/>
                      <a:pt x="10" y="108"/>
                    </a:cubicBezTo>
                    <a:cubicBezTo>
                      <a:pt x="12" y="163"/>
                      <a:pt x="0" y="222"/>
                      <a:pt x="34" y="268"/>
                    </a:cubicBezTo>
                    <a:cubicBezTo>
                      <a:pt x="43" y="294"/>
                      <a:pt x="36" y="298"/>
                      <a:pt x="46" y="288"/>
                    </a:cubicBez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6604" name="Rectangle 60"/>
            <p:cNvSpPr>
              <a:spLocks noChangeArrowheads="1"/>
            </p:cNvSpPr>
            <p:nvPr/>
          </p:nvSpPr>
          <p:spPr bwMode="auto">
            <a:xfrm>
              <a:off x="4152" y="2122"/>
              <a:ext cx="23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sz="2000" i="1" baseline="-25000">
                  <a:solidFill>
                    <a:schemeClr val="accent1"/>
                  </a:solidFill>
                </a:rPr>
                <a:t> </a:t>
              </a:r>
            </a:p>
          </p:txBody>
        </p:sp>
        <p:sp>
          <p:nvSpPr>
            <p:cNvPr id="236605" name="Rectangle 61"/>
            <p:cNvSpPr>
              <a:spLocks noChangeArrowheads="1"/>
            </p:cNvSpPr>
            <p:nvPr/>
          </p:nvSpPr>
          <p:spPr bwMode="auto">
            <a:xfrm>
              <a:off x="4165" y="2496"/>
              <a:ext cx="2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  <a:endParaRPr lang="en-US" sz="2000" i="1" baseline="-25000">
                <a:solidFill>
                  <a:schemeClr val="tx2"/>
                </a:solidFill>
              </a:endParaRPr>
            </a:p>
          </p:txBody>
        </p:sp>
        <p:sp>
          <p:nvSpPr>
            <p:cNvPr id="236606" name="Line 62"/>
            <p:cNvSpPr>
              <a:spLocks noChangeShapeType="1"/>
            </p:cNvSpPr>
            <p:nvPr/>
          </p:nvSpPr>
          <p:spPr bwMode="auto">
            <a:xfrm>
              <a:off x="4502" y="3284"/>
              <a:ext cx="364" cy="24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6607" name="Text Box 63"/>
          <p:cNvSpPr txBox="1">
            <a:spLocks noChangeArrowheads="1"/>
          </p:cNvSpPr>
          <p:nvPr/>
        </p:nvSpPr>
        <p:spPr bwMode="auto">
          <a:xfrm>
            <a:off x="2270125" y="5978525"/>
            <a:ext cx="493713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(1)</a:t>
            </a:r>
            <a:endParaRPr lang="en-US" sz="2000"/>
          </a:p>
        </p:txBody>
      </p:sp>
      <p:sp>
        <p:nvSpPr>
          <p:cNvPr id="236608" name="Text Box 64"/>
          <p:cNvSpPr txBox="1">
            <a:spLocks noChangeArrowheads="1"/>
          </p:cNvSpPr>
          <p:nvPr/>
        </p:nvSpPr>
        <p:spPr bwMode="auto">
          <a:xfrm>
            <a:off x="6245225" y="5978525"/>
            <a:ext cx="493713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(2)</a:t>
            </a:r>
            <a:endParaRPr lang="en-US" sz="2000"/>
          </a:p>
        </p:txBody>
      </p:sp>
      <p:graphicFrame>
        <p:nvGraphicFramePr>
          <p:cNvPr id="236609" name="Object 6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381250" y="4075113"/>
          <a:ext cx="519113" cy="939800"/>
        </p:xfrm>
        <a:graphic>
          <a:graphicData uri="http://schemas.openxmlformats.org/presentationml/2006/ole">
            <p:oleObj spid="_x0000_s236609" name="Clip" r:id="rId15" imgW="2436480" imgH="4410000" progId="">
              <p:embed/>
            </p:oleObj>
          </a:graphicData>
        </a:graphic>
      </p:graphicFrame>
      <p:graphicFrame>
        <p:nvGraphicFramePr>
          <p:cNvPr id="236610" name="Object 66">
            <a:hlinkClick r:id="" action="ppaction://ole?verb=0"/>
          </p:cNvPr>
          <p:cNvGraphicFramePr>
            <a:graphicFrameLocks/>
          </p:cNvGraphicFramePr>
          <p:nvPr/>
        </p:nvGraphicFramePr>
        <p:xfrm>
          <a:off x="6289675" y="4092575"/>
          <a:ext cx="519113" cy="939800"/>
        </p:xfrm>
        <a:graphic>
          <a:graphicData uri="http://schemas.openxmlformats.org/presentationml/2006/ole">
            <p:oleObj spid="_x0000_s236610" name="Clip" r:id="rId16" imgW="2436480" imgH="44100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365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6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6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467600" cy="587375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600">
                <a:solidFill>
                  <a:schemeClr val="accent1"/>
                </a:solidFill>
              </a:rPr>
              <a:t>Contoh: </a:t>
            </a:r>
            <a:r>
              <a:rPr lang="en-US" sz="3600" i="1"/>
              <a:t>Ledakan…</a:t>
            </a:r>
            <a:endParaRPr lang="en-US" sz="3600">
              <a:solidFill>
                <a:srgbClr val="FC0128"/>
              </a:solidFill>
            </a:endParaRPr>
          </a:p>
        </p:txBody>
      </p:sp>
      <p:grpSp>
        <p:nvGrpSpPr>
          <p:cNvPr id="238595" name="Group 3"/>
          <p:cNvGrpSpPr>
            <a:grpSpLocks/>
          </p:cNvGrpSpPr>
          <p:nvPr/>
        </p:nvGrpSpPr>
        <p:grpSpPr bwMode="auto">
          <a:xfrm>
            <a:off x="2822575" y="3128963"/>
            <a:ext cx="3735388" cy="2932112"/>
            <a:chOff x="1778" y="1875"/>
            <a:chExt cx="2353" cy="1847"/>
          </a:xfrm>
        </p:grpSpPr>
        <p:sp>
          <p:nvSpPr>
            <p:cNvPr id="238596" name="Rectangle 4"/>
            <p:cNvSpPr>
              <a:spLocks noChangeArrowheads="1"/>
            </p:cNvSpPr>
            <p:nvPr/>
          </p:nvSpPr>
          <p:spPr bwMode="auto">
            <a:xfrm>
              <a:off x="1778" y="1875"/>
              <a:ext cx="2353" cy="1847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8597" name="Group 5"/>
            <p:cNvGrpSpPr>
              <a:grpSpLocks/>
            </p:cNvGrpSpPr>
            <p:nvPr/>
          </p:nvGrpSpPr>
          <p:grpSpPr bwMode="auto">
            <a:xfrm>
              <a:off x="1954" y="2039"/>
              <a:ext cx="2000" cy="1430"/>
              <a:chOff x="1872" y="2039"/>
              <a:chExt cx="2000" cy="1430"/>
            </a:xfrm>
          </p:grpSpPr>
          <p:grpSp>
            <p:nvGrpSpPr>
              <p:cNvPr id="238598" name="Group 6"/>
              <p:cNvGrpSpPr>
                <a:grpSpLocks/>
              </p:cNvGrpSpPr>
              <p:nvPr/>
            </p:nvGrpSpPr>
            <p:grpSpPr bwMode="auto">
              <a:xfrm>
                <a:off x="2721" y="2555"/>
                <a:ext cx="437" cy="444"/>
                <a:chOff x="1356" y="2659"/>
                <a:chExt cx="437" cy="444"/>
              </a:xfrm>
            </p:grpSpPr>
            <p:graphicFrame>
              <p:nvGraphicFramePr>
                <p:cNvPr id="238599" name="Object 7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497" y="2659"/>
                <a:ext cx="171" cy="348"/>
              </p:xfrm>
              <a:graphic>
                <a:graphicData uri="http://schemas.openxmlformats.org/presentationml/2006/ole">
                  <p:oleObj spid="_x0000_s238599" name="Clip" r:id="rId4" imgW="2436480" imgH="4410000" progId="">
                    <p:embed/>
                  </p:oleObj>
                </a:graphicData>
              </a:graphic>
            </p:graphicFrame>
            <p:graphicFrame>
              <p:nvGraphicFramePr>
                <p:cNvPr id="238600" name="Object 8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412" y="2671"/>
                <a:ext cx="166" cy="328"/>
              </p:xfrm>
              <a:graphic>
                <a:graphicData uri="http://schemas.openxmlformats.org/presentationml/2006/ole">
                  <p:oleObj spid="_x0000_s238600" name="Clip" r:id="rId5" imgW="2436480" imgH="4410000" progId="">
                    <p:embed/>
                  </p:oleObj>
                </a:graphicData>
              </a:graphic>
            </p:graphicFrame>
            <p:sp>
              <p:nvSpPr>
                <p:cNvPr id="238601" name="Freeform 9"/>
                <p:cNvSpPr>
                  <a:spLocks/>
                </p:cNvSpPr>
                <p:nvPr/>
              </p:nvSpPr>
              <p:spPr bwMode="auto">
                <a:xfrm>
                  <a:off x="1356" y="2800"/>
                  <a:ext cx="437" cy="303"/>
                </a:xfrm>
                <a:custGeom>
                  <a:avLst/>
                  <a:gdLst/>
                  <a:ahLst/>
                  <a:cxnLst>
                    <a:cxn ang="0">
                      <a:pos x="324" y="3"/>
                    </a:cxn>
                    <a:cxn ang="0">
                      <a:pos x="264" y="47"/>
                    </a:cxn>
                    <a:cxn ang="0">
                      <a:pos x="240" y="63"/>
                    </a:cxn>
                    <a:cxn ang="0">
                      <a:pos x="228" y="55"/>
                    </a:cxn>
                    <a:cxn ang="0">
                      <a:pos x="216" y="67"/>
                    </a:cxn>
                    <a:cxn ang="0">
                      <a:pos x="176" y="91"/>
                    </a:cxn>
                    <a:cxn ang="0">
                      <a:pos x="168" y="75"/>
                    </a:cxn>
                    <a:cxn ang="0">
                      <a:pos x="156" y="79"/>
                    </a:cxn>
                    <a:cxn ang="0">
                      <a:pos x="152" y="67"/>
                    </a:cxn>
                    <a:cxn ang="0">
                      <a:pos x="120" y="55"/>
                    </a:cxn>
                    <a:cxn ang="0">
                      <a:pos x="100" y="35"/>
                    </a:cxn>
                    <a:cxn ang="0">
                      <a:pos x="80" y="31"/>
                    </a:cxn>
                    <a:cxn ang="0">
                      <a:pos x="68" y="19"/>
                    </a:cxn>
                    <a:cxn ang="0">
                      <a:pos x="24" y="47"/>
                    </a:cxn>
                    <a:cxn ang="0">
                      <a:pos x="0" y="119"/>
                    </a:cxn>
                    <a:cxn ang="0">
                      <a:pos x="20" y="207"/>
                    </a:cxn>
                    <a:cxn ang="0">
                      <a:pos x="296" y="295"/>
                    </a:cxn>
                    <a:cxn ang="0">
                      <a:pos x="384" y="303"/>
                    </a:cxn>
                    <a:cxn ang="0">
                      <a:pos x="428" y="239"/>
                    </a:cxn>
                    <a:cxn ang="0">
                      <a:pos x="372" y="47"/>
                    </a:cxn>
                    <a:cxn ang="0">
                      <a:pos x="324" y="3"/>
                    </a:cxn>
                  </a:cxnLst>
                  <a:rect l="0" t="0" r="r" b="b"/>
                  <a:pathLst>
                    <a:path w="437" h="303">
                      <a:moveTo>
                        <a:pt x="324" y="3"/>
                      </a:moveTo>
                      <a:cubicBezTo>
                        <a:pt x="313" y="26"/>
                        <a:pt x="286" y="35"/>
                        <a:pt x="264" y="47"/>
                      </a:cubicBezTo>
                      <a:cubicBezTo>
                        <a:pt x="256" y="52"/>
                        <a:pt x="240" y="63"/>
                        <a:pt x="240" y="63"/>
                      </a:cubicBezTo>
                      <a:cubicBezTo>
                        <a:pt x="236" y="60"/>
                        <a:pt x="233" y="54"/>
                        <a:pt x="228" y="55"/>
                      </a:cubicBezTo>
                      <a:cubicBezTo>
                        <a:pt x="222" y="56"/>
                        <a:pt x="221" y="64"/>
                        <a:pt x="216" y="67"/>
                      </a:cubicBezTo>
                      <a:cubicBezTo>
                        <a:pt x="202" y="76"/>
                        <a:pt x="189" y="78"/>
                        <a:pt x="176" y="91"/>
                      </a:cubicBezTo>
                      <a:cubicBezTo>
                        <a:pt x="173" y="86"/>
                        <a:pt x="173" y="78"/>
                        <a:pt x="168" y="75"/>
                      </a:cubicBezTo>
                      <a:cubicBezTo>
                        <a:pt x="164" y="73"/>
                        <a:pt x="160" y="81"/>
                        <a:pt x="156" y="79"/>
                      </a:cubicBezTo>
                      <a:cubicBezTo>
                        <a:pt x="152" y="77"/>
                        <a:pt x="153" y="71"/>
                        <a:pt x="152" y="67"/>
                      </a:cubicBezTo>
                      <a:cubicBezTo>
                        <a:pt x="133" y="73"/>
                        <a:pt x="138" y="61"/>
                        <a:pt x="120" y="55"/>
                      </a:cubicBezTo>
                      <a:cubicBezTo>
                        <a:pt x="111" y="27"/>
                        <a:pt x="120" y="28"/>
                        <a:pt x="100" y="35"/>
                      </a:cubicBezTo>
                      <a:cubicBezTo>
                        <a:pt x="91" y="0"/>
                        <a:pt x="104" y="31"/>
                        <a:pt x="80" y="31"/>
                      </a:cubicBezTo>
                      <a:cubicBezTo>
                        <a:pt x="74" y="31"/>
                        <a:pt x="72" y="23"/>
                        <a:pt x="68" y="19"/>
                      </a:cubicBezTo>
                      <a:cubicBezTo>
                        <a:pt x="52" y="30"/>
                        <a:pt x="40" y="34"/>
                        <a:pt x="24" y="47"/>
                      </a:cubicBezTo>
                      <a:cubicBezTo>
                        <a:pt x="10" y="75"/>
                        <a:pt x="7" y="90"/>
                        <a:pt x="0" y="119"/>
                      </a:cubicBezTo>
                      <a:cubicBezTo>
                        <a:pt x="4" y="149"/>
                        <a:pt x="5" y="180"/>
                        <a:pt x="20" y="207"/>
                      </a:cubicBezTo>
                      <a:cubicBezTo>
                        <a:pt x="73" y="299"/>
                        <a:pt x="209" y="289"/>
                        <a:pt x="296" y="295"/>
                      </a:cubicBezTo>
                      <a:cubicBezTo>
                        <a:pt x="325" y="297"/>
                        <a:pt x="355" y="300"/>
                        <a:pt x="384" y="303"/>
                      </a:cubicBezTo>
                      <a:cubicBezTo>
                        <a:pt x="428" y="296"/>
                        <a:pt x="416" y="274"/>
                        <a:pt x="428" y="239"/>
                      </a:cubicBezTo>
                      <a:cubicBezTo>
                        <a:pt x="437" y="144"/>
                        <a:pt x="436" y="111"/>
                        <a:pt x="372" y="47"/>
                      </a:cubicBezTo>
                      <a:cubicBezTo>
                        <a:pt x="357" y="32"/>
                        <a:pt x="351" y="3"/>
                        <a:pt x="324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38602" name="Line 10"/>
              <p:cNvSpPr>
                <a:spLocks noChangeShapeType="1"/>
              </p:cNvSpPr>
              <p:nvPr/>
            </p:nvSpPr>
            <p:spPr bwMode="auto">
              <a:xfrm rot="16200000" flipH="1">
                <a:off x="2676" y="2260"/>
                <a:ext cx="442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603" name="Line 11"/>
              <p:cNvSpPr>
                <a:spLocks noChangeShapeType="1"/>
              </p:cNvSpPr>
              <p:nvPr/>
            </p:nvSpPr>
            <p:spPr bwMode="auto">
              <a:xfrm flipH="1">
                <a:off x="1872" y="3024"/>
                <a:ext cx="442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604" name="Line 12"/>
              <p:cNvSpPr>
                <a:spLocks noChangeShapeType="1"/>
              </p:cNvSpPr>
              <p:nvPr/>
            </p:nvSpPr>
            <p:spPr bwMode="auto">
              <a:xfrm flipH="1">
                <a:off x="3430" y="3018"/>
                <a:ext cx="442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605" name="Rectangle 13"/>
              <p:cNvSpPr>
                <a:spLocks noChangeArrowheads="1"/>
              </p:cNvSpPr>
              <p:nvPr/>
            </p:nvSpPr>
            <p:spPr bwMode="auto">
              <a:xfrm>
                <a:off x="2398" y="3240"/>
                <a:ext cx="247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sz="2000" i="1">
                    <a:solidFill>
                      <a:schemeClr val="tx2"/>
                    </a:solidFill>
                  </a:rPr>
                  <a:t>m</a:t>
                </a:r>
                <a:endParaRPr lang="en-US" sz="2000" i="1" baseline="-25000">
                  <a:solidFill>
                    <a:schemeClr val="tx2"/>
                  </a:solidFill>
                </a:endParaRPr>
              </a:p>
            </p:txBody>
          </p:sp>
          <p:sp>
            <p:nvSpPr>
              <p:cNvPr id="238606" name="Rectangle 14"/>
              <p:cNvSpPr>
                <a:spLocks noChangeArrowheads="1"/>
              </p:cNvSpPr>
              <p:nvPr/>
            </p:nvSpPr>
            <p:spPr bwMode="auto">
              <a:xfrm>
                <a:off x="3180" y="3240"/>
                <a:ext cx="247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sz="2000" i="1">
                    <a:solidFill>
                      <a:schemeClr val="tx2"/>
                    </a:solidFill>
                  </a:rPr>
                  <a:t>m</a:t>
                </a:r>
                <a:endParaRPr lang="en-US" sz="2000" i="1" baseline="-25000">
                  <a:solidFill>
                    <a:schemeClr val="tx2"/>
                  </a:solidFill>
                </a:endParaRPr>
              </a:p>
            </p:txBody>
          </p:sp>
          <p:sp>
            <p:nvSpPr>
              <p:cNvPr id="238607" name="Rectangle 15"/>
              <p:cNvSpPr>
                <a:spLocks noChangeArrowheads="1"/>
              </p:cNvSpPr>
              <p:nvPr/>
            </p:nvSpPr>
            <p:spPr bwMode="auto">
              <a:xfrm>
                <a:off x="2010" y="3023"/>
                <a:ext cx="203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sz="2000" b="1" i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endParaRPr lang="en-US" sz="2000" i="1" baseline="-250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38608" name="Rectangle 16"/>
              <p:cNvSpPr>
                <a:spLocks noChangeArrowheads="1"/>
              </p:cNvSpPr>
              <p:nvPr/>
            </p:nvSpPr>
            <p:spPr bwMode="auto">
              <a:xfrm>
                <a:off x="3509" y="3030"/>
                <a:ext cx="232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sz="2000" b="1" i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r>
                  <a:rPr lang="en-US" sz="2000" i="1" baseline="-25000">
                    <a:solidFill>
                      <a:schemeClr val="accent1"/>
                    </a:solidFill>
                  </a:rPr>
                  <a:t> </a:t>
                </a:r>
              </a:p>
            </p:txBody>
          </p:sp>
          <p:sp>
            <p:nvSpPr>
              <p:cNvPr id="238609" name="AutoShape 17"/>
              <p:cNvSpPr>
                <a:spLocks noChangeArrowheads="1"/>
              </p:cNvSpPr>
              <p:nvPr/>
            </p:nvSpPr>
            <p:spPr bwMode="auto">
              <a:xfrm>
                <a:off x="2748" y="2847"/>
                <a:ext cx="328" cy="288"/>
              </a:xfrm>
              <a:prstGeom prst="star5">
                <a:avLst/>
              </a:prstGeom>
              <a:solidFill>
                <a:srgbClr val="FE9B03"/>
              </a:solidFill>
              <a:ln w="12700">
                <a:solidFill>
                  <a:srgbClr val="FE9B0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610" name="AutoShape 18"/>
              <p:cNvSpPr>
                <a:spLocks noChangeArrowheads="1"/>
              </p:cNvSpPr>
              <p:nvPr/>
            </p:nvSpPr>
            <p:spPr bwMode="auto">
              <a:xfrm rot="19620000">
                <a:off x="2746" y="2850"/>
                <a:ext cx="328" cy="289"/>
              </a:xfrm>
              <a:prstGeom prst="star5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611" name="AutoShape 19"/>
              <p:cNvSpPr>
                <a:spLocks noChangeArrowheads="1"/>
              </p:cNvSpPr>
              <p:nvPr/>
            </p:nvSpPr>
            <p:spPr bwMode="auto">
              <a:xfrm>
                <a:off x="2852" y="2931"/>
                <a:ext cx="115" cy="125"/>
              </a:xfrm>
              <a:prstGeom prst="star5">
                <a:avLst/>
              </a:prstGeom>
              <a:solidFill>
                <a:srgbClr val="FC0000"/>
              </a:solidFill>
              <a:ln w="12700">
                <a:solidFill>
                  <a:srgbClr val="FC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8612" name="Group 20"/>
              <p:cNvGrpSpPr>
                <a:grpSpLocks/>
              </p:cNvGrpSpPr>
              <p:nvPr/>
            </p:nvGrpSpPr>
            <p:grpSpPr bwMode="auto">
              <a:xfrm>
                <a:off x="3106" y="2729"/>
                <a:ext cx="274" cy="420"/>
                <a:chOff x="1741" y="2833"/>
                <a:chExt cx="274" cy="420"/>
              </a:xfrm>
            </p:grpSpPr>
            <p:graphicFrame>
              <p:nvGraphicFramePr>
                <p:cNvPr id="238613" name="Object 21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844" y="2905"/>
                <a:ext cx="171" cy="348"/>
              </p:xfrm>
              <a:graphic>
                <a:graphicData uri="http://schemas.openxmlformats.org/presentationml/2006/ole">
                  <p:oleObj spid="_x0000_s238613" name="Clip" r:id="rId6" imgW="2436480" imgH="4410000" progId="">
                    <p:embed/>
                  </p:oleObj>
                </a:graphicData>
              </a:graphic>
            </p:graphicFrame>
            <p:sp>
              <p:nvSpPr>
                <p:cNvPr id="238614" name="Freeform 22"/>
                <p:cNvSpPr>
                  <a:spLocks/>
                </p:cNvSpPr>
                <p:nvPr/>
              </p:nvSpPr>
              <p:spPr bwMode="auto">
                <a:xfrm>
                  <a:off x="1787" y="2927"/>
                  <a:ext cx="67" cy="320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31" y="35"/>
                    </a:cxn>
                    <a:cxn ang="0">
                      <a:pos x="52" y="35"/>
                    </a:cxn>
                    <a:cxn ang="0">
                      <a:pos x="17" y="78"/>
                    </a:cxn>
                    <a:cxn ang="0">
                      <a:pos x="37" y="102"/>
                    </a:cxn>
                    <a:cxn ang="0">
                      <a:pos x="0" y="112"/>
                    </a:cxn>
                    <a:cxn ang="0">
                      <a:pos x="58" y="149"/>
                    </a:cxn>
                    <a:cxn ang="0">
                      <a:pos x="37" y="190"/>
                    </a:cxn>
                    <a:cxn ang="0">
                      <a:pos x="54" y="211"/>
                    </a:cxn>
                    <a:cxn ang="0">
                      <a:pos x="17" y="227"/>
                    </a:cxn>
                    <a:cxn ang="0">
                      <a:pos x="47" y="254"/>
                    </a:cxn>
                    <a:cxn ang="0">
                      <a:pos x="62" y="260"/>
                    </a:cxn>
                    <a:cxn ang="0">
                      <a:pos x="31" y="276"/>
                    </a:cxn>
                    <a:cxn ang="0">
                      <a:pos x="54" y="297"/>
                    </a:cxn>
                    <a:cxn ang="0">
                      <a:pos x="39" y="303"/>
                    </a:cxn>
                    <a:cxn ang="0">
                      <a:pos x="64" y="319"/>
                    </a:cxn>
                    <a:cxn ang="0">
                      <a:pos x="66" y="317"/>
                    </a:cxn>
                    <a:cxn ang="0">
                      <a:pos x="66" y="315"/>
                    </a:cxn>
                  </a:cxnLst>
                  <a:rect l="0" t="0" r="r" b="b"/>
                  <a:pathLst>
                    <a:path w="67" h="320">
                      <a:moveTo>
                        <a:pt x="58" y="0"/>
                      </a:moveTo>
                      <a:lnTo>
                        <a:pt x="31" y="35"/>
                      </a:lnTo>
                      <a:lnTo>
                        <a:pt x="52" y="35"/>
                      </a:lnTo>
                      <a:lnTo>
                        <a:pt x="17" y="78"/>
                      </a:lnTo>
                      <a:lnTo>
                        <a:pt x="37" y="102"/>
                      </a:lnTo>
                      <a:lnTo>
                        <a:pt x="0" y="112"/>
                      </a:lnTo>
                      <a:lnTo>
                        <a:pt x="58" y="149"/>
                      </a:lnTo>
                      <a:lnTo>
                        <a:pt x="37" y="190"/>
                      </a:lnTo>
                      <a:lnTo>
                        <a:pt x="54" y="211"/>
                      </a:lnTo>
                      <a:lnTo>
                        <a:pt x="17" y="227"/>
                      </a:lnTo>
                      <a:lnTo>
                        <a:pt x="47" y="254"/>
                      </a:lnTo>
                      <a:lnTo>
                        <a:pt x="62" y="260"/>
                      </a:lnTo>
                      <a:lnTo>
                        <a:pt x="31" y="276"/>
                      </a:lnTo>
                      <a:lnTo>
                        <a:pt x="54" y="297"/>
                      </a:lnTo>
                      <a:lnTo>
                        <a:pt x="39" y="303"/>
                      </a:lnTo>
                      <a:lnTo>
                        <a:pt x="64" y="319"/>
                      </a:lnTo>
                      <a:lnTo>
                        <a:pt x="66" y="317"/>
                      </a:lnTo>
                      <a:lnTo>
                        <a:pt x="66" y="315"/>
                      </a:lnTo>
                    </a:path>
                  </a:pathLst>
                </a:custGeom>
                <a:solidFill>
                  <a:srgbClr val="232323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8615" name="Freeform 23"/>
                <p:cNvSpPr>
                  <a:spLocks/>
                </p:cNvSpPr>
                <p:nvPr/>
              </p:nvSpPr>
              <p:spPr bwMode="auto">
                <a:xfrm>
                  <a:off x="1741" y="2833"/>
                  <a:ext cx="256" cy="298"/>
                </a:xfrm>
                <a:custGeom>
                  <a:avLst/>
                  <a:gdLst/>
                  <a:ahLst/>
                  <a:cxnLst>
                    <a:cxn ang="0">
                      <a:pos x="46" y="288"/>
                    </a:cxn>
                    <a:cxn ang="0">
                      <a:pos x="130" y="260"/>
                    </a:cxn>
                    <a:cxn ang="0">
                      <a:pos x="162" y="224"/>
                    </a:cxn>
                    <a:cxn ang="0">
                      <a:pos x="202" y="212"/>
                    </a:cxn>
                    <a:cxn ang="0">
                      <a:pos x="254" y="180"/>
                    </a:cxn>
                    <a:cxn ang="0">
                      <a:pos x="246" y="120"/>
                    </a:cxn>
                    <a:cxn ang="0">
                      <a:pos x="162" y="20"/>
                    </a:cxn>
                    <a:cxn ang="0">
                      <a:pos x="114" y="0"/>
                    </a:cxn>
                    <a:cxn ang="0">
                      <a:pos x="54" y="36"/>
                    </a:cxn>
                    <a:cxn ang="0">
                      <a:pos x="34" y="60"/>
                    </a:cxn>
                    <a:cxn ang="0">
                      <a:pos x="18" y="92"/>
                    </a:cxn>
                    <a:cxn ang="0">
                      <a:pos x="10" y="108"/>
                    </a:cxn>
                    <a:cxn ang="0">
                      <a:pos x="34" y="268"/>
                    </a:cxn>
                    <a:cxn ang="0">
                      <a:pos x="46" y="288"/>
                    </a:cxn>
                  </a:cxnLst>
                  <a:rect l="0" t="0" r="r" b="b"/>
                  <a:pathLst>
                    <a:path w="256" h="298">
                      <a:moveTo>
                        <a:pt x="46" y="288"/>
                      </a:moveTo>
                      <a:cubicBezTo>
                        <a:pt x="71" y="272"/>
                        <a:pt x="101" y="265"/>
                        <a:pt x="130" y="260"/>
                      </a:cubicBezTo>
                      <a:cubicBezTo>
                        <a:pt x="143" y="247"/>
                        <a:pt x="147" y="234"/>
                        <a:pt x="162" y="224"/>
                      </a:cubicBezTo>
                      <a:cubicBezTo>
                        <a:pt x="182" y="237"/>
                        <a:pt x="188" y="230"/>
                        <a:pt x="202" y="212"/>
                      </a:cubicBezTo>
                      <a:cubicBezTo>
                        <a:pt x="237" y="229"/>
                        <a:pt x="228" y="197"/>
                        <a:pt x="254" y="180"/>
                      </a:cubicBezTo>
                      <a:cubicBezTo>
                        <a:pt x="252" y="160"/>
                        <a:pt x="256" y="137"/>
                        <a:pt x="246" y="120"/>
                      </a:cubicBezTo>
                      <a:cubicBezTo>
                        <a:pt x="237" y="105"/>
                        <a:pt x="179" y="27"/>
                        <a:pt x="162" y="20"/>
                      </a:cubicBezTo>
                      <a:cubicBezTo>
                        <a:pt x="146" y="13"/>
                        <a:pt x="130" y="8"/>
                        <a:pt x="114" y="0"/>
                      </a:cubicBezTo>
                      <a:cubicBezTo>
                        <a:pt x="68" y="5"/>
                        <a:pt x="78" y="4"/>
                        <a:pt x="54" y="36"/>
                      </a:cubicBezTo>
                      <a:cubicBezTo>
                        <a:pt x="37" y="59"/>
                        <a:pt x="46" y="37"/>
                        <a:pt x="34" y="60"/>
                      </a:cubicBezTo>
                      <a:cubicBezTo>
                        <a:pt x="28" y="70"/>
                        <a:pt x="23" y="81"/>
                        <a:pt x="18" y="92"/>
                      </a:cubicBezTo>
                      <a:cubicBezTo>
                        <a:pt x="15" y="97"/>
                        <a:pt x="10" y="108"/>
                        <a:pt x="10" y="108"/>
                      </a:cubicBezTo>
                      <a:cubicBezTo>
                        <a:pt x="12" y="163"/>
                        <a:pt x="0" y="222"/>
                        <a:pt x="34" y="268"/>
                      </a:cubicBezTo>
                      <a:cubicBezTo>
                        <a:pt x="43" y="294"/>
                        <a:pt x="36" y="298"/>
                        <a:pt x="46" y="288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8616" name="Group 24"/>
              <p:cNvGrpSpPr>
                <a:grpSpLocks/>
              </p:cNvGrpSpPr>
              <p:nvPr/>
            </p:nvGrpSpPr>
            <p:grpSpPr bwMode="auto">
              <a:xfrm>
                <a:off x="2433" y="2753"/>
                <a:ext cx="310" cy="396"/>
                <a:chOff x="1068" y="2857"/>
                <a:chExt cx="310" cy="396"/>
              </a:xfrm>
            </p:grpSpPr>
            <p:grpSp>
              <p:nvGrpSpPr>
                <p:cNvPr id="238617" name="Group 25"/>
                <p:cNvGrpSpPr>
                  <a:grpSpLocks/>
                </p:cNvGrpSpPr>
                <p:nvPr/>
              </p:nvGrpSpPr>
              <p:grpSpPr bwMode="auto">
                <a:xfrm>
                  <a:off x="1068" y="2916"/>
                  <a:ext cx="219" cy="337"/>
                  <a:chOff x="993" y="2351"/>
                  <a:chExt cx="219" cy="337"/>
                </a:xfrm>
              </p:grpSpPr>
              <p:sp>
                <p:nvSpPr>
                  <p:cNvPr id="238618" name="Freeform 26"/>
                  <p:cNvSpPr>
                    <a:spLocks/>
                  </p:cNvSpPr>
                  <p:nvPr/>
                </p:nvSpPr>
                <p:spPr bwMode="auto">
                  <a:xfrm>
                    <a:off x="1130" y="2365"/>
                    <a:ext cx="82" cy="320"/>
                  </a:xfrm>
                  <a:custGeom>
                    <a:avLst/>
                    <a:gdLst/>
                    <a:ahLst/>
                    <a:cxnLst>
                      <a:cxn ang="0">
                        <a:pos x="71" y="0"/>
                      </a:cxn>
                      <a:cxn ang="0">
                        <a:pos x="47" y="35"/>
                      </a:cxn>
                      <a:cxn ang="0">
                        <a:pos x="61" y="35"/>
                      </a:cxn>
                      <a:cxn ang="0">
                        <a:pos x="32" y="78"/>
                      </a:cxn>
                      <a:cxn ang="0">
                        <a:pos x="47" y="94"/>
                      </a:cxn>
                      <a:cxn ang="0">
                        <a:pos x="18" y="115"/>
                      </a:cxn>
                      <a:cxn ang="0">
                        <a:pos x="71" y="147"/>
                      </a:cxn>
                      <a:cxn ang="0">
                        <a:pos x="55" y="188"/>
                      </a:cxn>
                      <a:cxn ang="0">
                        <a:pos x="63" y="204"/>
                      </a:cxn>
                      <a:cxn ang="0">
                        <a:pos x="32" y="225"/>
                      </a:cxn>
                      <a:cxn ang="0">
                        <a:pos x="69" y="258"/>
                      </a:cxn>
                      <a:cxn ang="0">
                        <a:pos x="47" y="274"/>
                      </a:cxn>
                      <a:cxn ang="0">
                        <a:pos x="63" y="290"/>
                      </a:cxn>
                      <a:cxn ang="0">
                        <a:pos x="55" y="303"/>
                      </a:cxn>
                      <a:cxn ang="0">
                        <a:pos x="81" y="319"/>
                      </a:cxn>
                      <a:cxn ang="0">
                        <a:pos x="38" y="307"/>
                      </a:cxn>
                      <a:cxn ang="0">
                        <a:pos x="0" y="235"/>
                      </a:cxn>
                      <a:cxn ang="0">
                        <a:pos x="4" y="157"/>
                      </a:cxn>
                      <a:cxn ang="0">
                        <a:pos x="12" y="57"/>
                      </a:cxn>
                      <a:cxn ang="0">
                        <a:pos x="36" y="20"/>
                      </a:cxn>
                      <a:cxn ang="0">
                        <a:pos x="71" y="0"/>
                      </a:cxn>
                    </a:cxnLst>
                    <a:rect l="0" t="0" r="r" b="b"/>
                    <a:pathLst>
                      <a:path w="82" h="320">
                        <a:moveTo>
                          <a:pt x="71" y="0"/>
                        </a:moveTo>
                        <a:lnTo>
                          <a:pt x="47" y="35"/>
                        </a:lnTo>
                        <a:lnTo>
                          <a:pt x="61" y="35"/>
                        </a:lnTo>
                        <a:lnTo>
                          <a:pt x="32" y="78"/>
                        </a:lnTo>
                        <a:lnTo>
                          <a:pt x="47" y="94"/>
                        </a:lnTo>
                        <a:lnTo>
                          <a:pt x="18" y="115"/>
                        </a:lnTo>
                        <a:lnTo>
                          <a:pt x="71" y="147"/>
                        </a:lnTo>
                        <a:lnTo>
                          <a:pt x="55" y="188"/>
                        </a:lnTo>
                        <a:lnTo>
                          <a:pt x="63" y="204"/>
                        </a:lnTo>
                        <a:lnTo>
                          <a:pt x="32" y="225"/>
                        </a:lnTo>
                        <a:lnTo>
                          <a:pt x="69" y="258"/>
                        </a:lnTo>
                        <a:lnTo>
                          <a:pt x="47" y="274"/>
                        </a:lnTo>
                        <a:lnTo>
                          <a:pt x="63" y="290"/>
                        </a:lnTo>
                        <a:lnTo>
                          <a:pt x="55" y="303"/>
                        </a:lnTo>
                        <a:lnTo>
                          <a:pt x="81" y="319"/>
                        </a:lnTo>
                        <a:lnTo>
                          <a:pt x="38" y="307"/>
                        </a:lnTo>
                        <a:lnTo>
                          <a:pt x="0" y="235"/>
                        </a:lnTo>
                        <a:lnTo>
                          <a:pt x="4" y="157"/>
                        </a:lnTo>
                        <a:lnTo>
                          <a:pt x="12" y="57"/>
                        </a:lnTo>
                        <a:lnTo>
                          <a:pt x="36" y="20"/>
                        </a:lnTo>
                        <a:lnTo>
                          <a:pt x="71" y="0"/>
                        </a:lnTo>
                      </a:path>
                    </a:pathLst>
                  </a:custGeom>
                  <a:solidFill>
                    <a:srgbClr val="232323"/>
                  </a:solidFill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619" name="Freeform 27"/>
                  <p:cNvSpPr>
                    <a:spLocks/>
                  </p:cNvSpPr>
                  <p:nvPr/>
                </p:nvSpPr>
                <p:spPr bwMode="auto">
                  <a:xfrm>
                    <a:off x="1148" y="2351"/>
                    <a:ext cx="52" cy="49"/>
                  </a:xfrm>
                  <a:custGeom>
                    <a:avLst/>
                    <a:gdLst/>
                    <a:ahLst/>
                    <a:cxnLst>
                      <a:cxn ang="0">
                        <a:pos x="51" y="10"/>
                      </a:cxn>
                      <a:cxn ang="0">
                        <a:pos x="47" y="4"/>
                      </a:cxn>
                      <a:cxn ang="0">
                        <a:pos x="41" y="2"/>
                      </a:cxn>
                      <a:cxn ang="0">
                        <a:pos x="35" y="0"/>
                      </a:cxn>
                      <a:cxn ang="0">
                        <a:pos x="29" y="0"/>
                      </a:cxn>
                      <a:cxn ang="0">
                        <a:pos x="22" y="0"/>
                      </a:cxn>
                      <a:cxn ang="0">
                        <a:pos x="16" y="0"/>
                      </a:cxn>
                      <a:cxn ang="0">
                        <a:pos x="10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0" y="48"/>
                      </a:cxn>
                      <a:cxn ang="0">
                        <a:pos x="51" y="10"/>
                      </a:cxn>
                    </a:cxnLst>
                    <a:rect l="0" t="0" r="r" b="b"/>
                    <a:pathLst>
                      <a:path w="52" h="49">
                        <a:moveTo>
                          <a:pt x="51" y="10"/>
                        </a:moveTo>
                        <a:lnTo>
                          <a:pt x="47" y="4"/>
                        </a:lnTo>
                        <a:lnTo>
                          <a:pt x="41" y="2"/>
                        </a:lnTo>
                        <a:lnTo>
                          <a:pt x="35" y="0"/>
                        </a:lnTo>
                        <a:lnTo>
                          <a:pt x="29" y="0"/>
                        </a:lnTo>
                        <a:lnTo>
                          <a:pt x="22" y="0"/>
                        </a:lnTo>
                        <a:lnTo>
                          <a:pt x="16" y="0"/>
                        </a:lnTo>
                        <a:lnTo>
                          <a:pt x="10" y="0"/>
                        </a:lnTo>
                        <a:lnTo>
                          <a:pt x="2" y="0"/>
                        </a:lnTo>
                        <a:lnTo>
                          <a:pt x="0" y="2"/>
                        </a:lnTo>
                        <a:lnTo>
                          <a:pt x="0" y="48"/>
                        </a:lnTo>
                        <a:lnTo>
                          <a:pt x="51" y="10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620" name="Freeform 28"/>
                  <p:cNvSpPr>
                    <a:spLocks/>
                  </p:cNvSpPr>
                  <p:nvPr/>
                </p:nvSpPr>
                <p:spPr bwMode="auto">
                  <a:xfrm>
                    <a:off x="1139" y="2650"/>
                    <a:ext cx="73" cy="38"/>
                  </a:xfrm>
                  <a:custGeom>
                    <a:avLst/>
                    <a:gdLst/>
                    <a:ahLst/>
                    <a:cxnLst>
                      <a:cxn ang="0">
                        <a:pos x="72" y="35"/>
                      </a:cxn>
                      <a:cxn ang="0">
                        <a:pos x="66" y="35"/>
                      </a:cxn>
                      <a:cxn ang="0">
                        <a:pos x="60" y="35"/>
                      </a:cxn>
                      <a:cxn ang="0">
                        <a:pos x="53" y="35"/>
                      </a:cxn>
                      <a:cxn ang="0">
                        <a:pos x="47" y="37"/>
                      </a:cxn>
                      <a:cxn ang="0">
                        <a:pos x="41" y="35"/>
                      </a:cxn>
                      <a:cxn ang="0">
                        <a:pos x="35" y="33"/>
                      </a:cxn>
                      <a:cxn ang="0">
                        <a:pos x="29" y="33"/>
                      </a:cxn>
                      <a:cxn ang="0">
                        <a:pos x="23" y="31"/>
                      </a:cxn>
                      <a:cxn ang="0">
                        <a:pos x="16" y="29"/>
                      </a:cxn>
                      <a:cxn ang="0">
                        <a:pos x="10" y="27"/>
                      </a:cxn>
                      <a:cxn ang="0">
                        <a:pos x="4" y="25"/>
                      </a:cxn>
                      <a:cxn ang="0">
                        <a:pos x="0" y="19"/>
                      </a:cxn>
                      <a:cxn ang="0">
                        <a:pos x="4" y="12"/>
                      </a:cxn>
                      <a:cxn ang="0">
                        <a:pos x="6" y="6"/>
                      </a:cxn>
                      <a:cxn ang="0">
                        <a:pos x="12" y="0"/>
                      </a:cxn>
                      <a:cxn ang="0">
                        <a:pos x="19" y="2"/>
                      </a:cxn>
                      <a:cxn ang="0">
                        <a:pos x="25" y="4"/>
                      </a:cxn>
                      <a:cxn ang="0">
                        <a:pos x="31" y="10"/>
                      </a:cxn>
                      <a:cxn ang="0">
                        <a:pos x="35" y="16"/>
                      </a:cxn>
                      <a:cxn ang="0">
                        <a:pos x="41" y="21"/>
                      </a:cxn>
                      <a:cxn ang="0">
                        <a:pos x="45" y="27"/>
                      </a:cxn>
                      <a:cxn ang="0">
                        <a:pos x="51" y="33"/>
                      </a:cxn>
                      <a:cxn ang="0">
                        <a:pos x="58" y="37"/>
                      </a:cxn>
                      <a:cxn ang="0">
                        <a:pos x="64" y="35"/>
                      </a:cxn>
                      <a:cxn ang="0">
                        <a:pos x="58" y="31"/>
                      </a:cxn>
                    </a:cxnLst>
                    <a:rect l="0" t="0" r="r" b="b"/>
                    <a:pathLst>
                      <a:path w="73" h="38">
                        <a:moveTo>
                          <a:pt x="72" y="35"/>
                        </a:moveTo>
                        <a:lnTo>
                          <a:pt x="66" y="35"/>
                        </a:lnTo>
                        <a:lnTo>
                          <a:pt x="60" y="35"/>
                        </a:lnTo>
                        <a:lnTo>
                          <a:pt x="53" y="35"/>
                        </a:lnTo>
                        <a:lnTo>
                          <a:pt x="47" y="37"/>
                        </a:lnTo>
                        <a:lnTo>
                          <a:pt x="41" y="35"/>
                        </a:lnTo>
                        <a:lnTo>
                          <a:pt x="35" y="33"/>
                        </a:lnTo>
                        <a:lnTo>
                          <a:pt x="29" y="33"/>
                        </a:lnTo>
                        <a:lnTo>
                          <a:pt x="23" y="31"/>
                        </a:lnTo>
                        <a:lnTo>
                          <a:pt x="16" y="29"/>
                        </a:lnTo>
                        <a:lnTo>
                          <a:pt x="10" y="27"/>
                        </a:lnTo>
                        <a:lnTo>
                          <a:pt x="4" y="25"/>
                        </a:lnTo>
                        <a:lnTo>
                          <a:pt x="0" y="19"/>
                        </a:lnTo>
                        <a:lnTo>
                          <a:pt x="4" y="12"/>
                        </a:lnTo>
                        <a:lnTo>
                          <a:pt x="6" y="6"/>
                        </a:lnTo>
                        <a:lnTo>
                          <a:pt x="12" y="0"/>
                        </a:lnTo>
                        <a:lnTo>
                          <a:pt x="19" y="2"/>
                        </a:lnTo>
                        <a:lnTo>
                          <a:pt x="25" y="4"/>
                        </a:lnTo>
                        <a:lnTo>
                          <a:pt x="31" y="10"/>
                        </a:lnTo>
                        <a:lnTo>
                          <a:pt x="35" y="16"/>
                        </a:lnTo>
                        <a:lnTo>
                          <a:pt x="41" y="21"/>
                        </a:lnTo>
                        <a:lnTo>
                          <a:pt x="45" y="27"/>
                        </a:lnTo>
                        <a:lnTo>
                          <a:pt x="51" y="33"/>
                        </a:lnTo>
                        <a:lnTo>
                          <a:pt x="58" y="37"/>
                        </a:lnTo>
                        <a:lnTo>
                          <a:pt x="64" y="35"/>
                        </a:lnTo>
                        <a:lnTo>
                          <a:pt x="58" y="31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aphicFrame>
                <p:nvGraphicFramePr>
                  <p:cNvPr id="238621" name="Object 29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993" y="2356"/>
                  <a:ext cx="166" cy="328"/>
                </p:xfrm>
                <a:graphic>
                  <a:graphicData uri="http://schemas.openxmlformats.org/presentationml/2006/ole">
                    <p:oleObj spid="_x0000_s238621" name="Clip" r:id="rId7" imgW="2436480" imgH="4410000" progId="">
                      <p:embed/>
                    </p:oleObj>
                  </a:graphicData>
                </a:graphic>
              </p:graphicFrame>
            </p:grpSp>
            <p:sp>
              <p:nvSpPr>
                <p:cNvPr id="238622" name="Freeform 30"/>
                <p:cNvSpPr>
                  <a:spLocks/>
                </p:cNvSpPr>
                <p:nvPr/>
              </p:nvSpPr>
              <p:spPr bwMode="auto">
                <a:xfrm>
                  <a:off x="1070" y="2857"/>
                  <a:ext cx="308" cy="280"/>
                </a:xfrm>
                <a:custGeom>
                  <a:avLst/>
                  <a:gdLst/>
                  <a:ahLst/>
                  <a:cxnLst>
                    <a:cxn ang="0">
                      <a:pos x="221" y="252"/>
                    </a:cxn>
                    <a:cxn ang="0">
                      <a:pos x="173" y="232"/>
                    </a:cxn>
                    <a:cxn ang="0">
                      <a:pos x="129" y="208"/>
                    </a:cxn>
                    <a:cxn ang="0">
                      <a:pos x="109" y="204"/>
                    </a:cxn>
                    <a:cxn ang="0">
                      <a:pos x="93" y="208"/>
                    </a:cxn>
                    <a:cxn ang="0">
                      <a:pos x="33" y="176"/>
                    </a:cxn>
                    <a:cxn ang="0">
                      <a:pos x="17" y="112"/>
                    </a:cxn>
                    <a:cxn ang="0">
                      <a:pos x="5" y="76"/>
                    </a:cxn>
                    <a:cxn ang="0">
                      <a:pos x="1" y="64"/>
                    </a:cxn>
                    <a:cxn ang="0">
                      <a:pos x="5" y="36"/>
                    </a:cxn>
                    <a:cxn ang="0">
                      <a:pos x="165" y="0"/>
                    </a:cxn>
                    <a:cxn ang="0">
                      <a:pos x="281" y="44"/>
                    </a:cxn>
                    <a:cxn ang="0">
                      <a:pos x="217" y="280"/>
                    </a:cxn>
                    <a:cxn ang="0">
                      <a:pos x="157" y="228"/>
                    </a:cxn>
                    <a:cxn ang="0">
                      <a:pos x="221" y="252"/>
                    </a:cxn>
                  </a:cxnLst>
                  <a:rect l="0" t="0" r="r" b="b"/>
                  <a:pathLst>
                    <a:path w="308" h="280">
                      <a:moveTo>
                        <a:pt x="221" y="252"/>
                      </a:moveTo>
                      <a:cubicBezTo>
                        <a:pt x="206" y="237"/>
                        <a:pt x="193" y="237"/>
                        <a:pt x="173" y="232"/>
                      </a:cubicBezTo>
                      <a:cubicBezTo>
                        <a:pt x="160" y="206"/>
                        <a:pt x="159" y="203"/>
                        <a:pt x="129" y="208"/>
                      </a:cubicBezTo>
                      <a:cubicBezTo>
                        <a:pt x="101" y="227"/>
                        <a:pt x="132" y="212"/>
                        <a:pt x="109" y="204"/>
                      </a:cubicBezTo>
                      <a:cubicBezTo>
                        <a:pt x="104" y="202"/>
                        <a:pt x="98" y="207"/>
                        <a:pt x="93" y="208"/>
                      </a:cubicBezTo>
                      <a:cubicBezTo>
                        <a:pt x="75" y="196"/>
                        <a:pt x="54" y="183"/>
                        <a:pt x="33" y="176"/>
                      </a:cubicBezTo>
                      <a:cubicBezTo>
                        <a:pt x="26" y="155"/>
                        <a:pt x="23" y="133"/>
                        <a:pt x="17" y="112"/>
                      </a:cubicBezTo>
                      <a:cubicBezTo>
                        <a:pt x="17" y="112"/>
                        <a:pt x="7" y="82"/>
                        <a:pt x="5" y="76"/>
                      </a:cubicBezTo>
                      <a:cubicBezTo>
                        <a:pt x="4" y="72"/>
                        <a:pt x="1" y="64"/>
                        <a:pt x="1" y="64"/>
                      </a:cubicBezTo>
                      <a:cubicBezTo>
                        <a:pt x="2" y="55"/>
                        <a:pt x="0" y="44"/>
                        <a:pt x="5" y="36"/>
                      </a:cubicBezTo>
                      <a:cubicBezTo>
                        <a:pt x="26" y="2"/>
                        <a:pt x="144" y="1"/>
                        <a:pt x="165" y="0"/>
                      </a:cubicBezTo>
                      <a:cubicBezTo>
                        <a:pt x="249" y="10"/>
                        <a:pt x="225" y="6"/>
                        <a:pt x="281" y="44"/>
                      </a:cubicBezTo>
                      <a:cubicBezTo>
                        <a:pt x="308" y="124"/>
                        <a:pt x="291" y="231"/>
                        <a:pt x="217" y="280"/>
                      </a:cubicBezTo>
                      <a:cubicBezTo>
                        <a:pt x="211" y="241"/>
                        <a:pt x="198" y="228"/>
                        <a:pt x="157" y="228"/>
                      </a:cubicBezTo>
                      <a:lnTo>
                        <a:pt x="221" y="252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38623" name="Rectangle 31"/>
              <p:cNvSpPr>
                <a:spLocks noChangeArrowheads="1"/>
              </p:cNvSpPr>
              <p:nvPr/>
            </p:nvSpPr>
            <p:spPr bwMode="auto">
              <a:xfrm>
                <a:off x="2981" y="2120"/>
                <a:ext cx="232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sz="2000" b="1" i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r>
                  <a:rPr lang="en-US" sz="2000" i="1" baseline="-25000">
                    <a:solidFill>
                      <a:schemeClr val="accent1"/>
                    </a:solidFill>
                  </a:rPr>
                  <a:t> </a:t>
                </a:r>
              </a:p>
            </p:txBody>
          </p:sp>
          <p:sp>
            <p:nvSpPr>
              <p:cNvPr id="238624" name="Rectangle 32"/>
              <p:cNvSpPr>
                <a:spLocks noChangeArrowheads="1"/>
              </p:cNvSpPr>
              <p:nvPr/>
            </p:nvSpPr>
            <p:spPr bwMode="auto">
              <a:xfrm>
                <a:off x="2994" y="2494"/>
                <a:ext cx="247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sz="2000" i="1">
                    <a:solidFill>
                      <a:schemeClr val="tx2"/>
                    </a:solidFill>
                  </a:rPr>
                  <a:t>m</a:t>
                </a:r>
                <a:endParaRPr lang="en-US" sz="2000" i="1" baseline="-25000">
                  <a:solidFill>
                    <a:schemeClr val="tx2"/>
                  </a:solidFill>
                </a:endParaRPr>
              </a:p>
            </p:txBody>
          </p:sp>
        </p:grpSp>
      </p:grpSp>
      <p:sp>
        <p:nvSpPr>
          <p:cNvPr id="238625" name="Text Box 33"/>
          <p:cNvSpPr txBox="1">
            <a:spLocks noChangeArrowheads="1"/>
          </p:cNvSpPr>
          <p:nvPr/>
        </p:nvSpPr>
        <p:spPr bwMode="auto">
          <a:xfrm>
            <a:off x="4443413" y="6067425"/>
            <a:ext cx="493712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(1)</a:t>
            </a:r>
            <a:endParaRPr lang="en-US" sz="2000"/>
          </a:p>
        </p:txBody>
      </p:sp>
      <p:sp>
        <p:nvSpPr>
          <p:cNvPr id="238626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162800" cy="1338262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2000"/>
              <a:t>Tidak ada gaya eksternal,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/>
              <a:t> harus konstan.</a:t>
            </a:r>
          </a:p>
          <a:p>
            <a:pPr>
              <a:lnSpc>
                <a:spcPct val="80000"/>
              </a:lnSpc>
            </a:pPr>
            <a:r>
              <a:rPr lang="en-US" sz="2000"/>
              <a:t>Awalnya: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>
                <a:solidFill>
                  <a:schemeClr val="tx2"/>
                </a:solidFill>
              </a:rPr>
              <a:t> = 0</a:t>
            </a: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Pad ledakan  </a:t>
            </a:r>
            <a:r>
              <a:rPr lang="en-US" sz="2000" i="1">
                <a:solidFill>
                  <a:schemeClr val="tx2"/>
                </a:solidFill>
              </a:rPr>
              <a:t>(1)</a:t>
            </a:r>
            <a:r>
              <a:rPr lang="en-US" sz="2000"/>
              <a:t> tidak ada sesuatu yang mengimbangi momentum arah ke atas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b="1" i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final</a:t>
            </a:r>
            <a:r>
              <a:rPr lang="en-US" sz="2000" i="1">
                <a:solidFill>
                  <a:schemeClr val="tx2"/>
                </a:solidFill>
              </a:rPr>
              <a:t> </a:t>
            </a:r>
            <a:r>
              <a:rPr lang="en-US" sz="2000" b="1" i="1">
                <a:solidFill>
                  <a:schemeClr val="tx2"/>
                </a:solidFill>
                <a:sym typeface="Symbol" pitchFamily="18" charset="2"/>
              </a:rPr>
              <a:t></a:t>
            </a:r>
            <a:r>
              <a:rPr lang="en-US" sz="2000" i="1">
                <a:solidFill>
                  <a:schemeClr val="tx2"/>
                </a:solidFill>
              </a:rPr>
              <a:t> 0</a:t>
            </a:r>
            <a:r>
              <a:rPr lang="en-US" sz="2000"/>
              <a:t>.</a:t>
            </a:r>
          </a:p>
        </p:txBody>
      </p:sp>
      <p:sp>
        <p:nvSpPr>
          <p:cNvPr id="238628" name="Line 36"/>
          <p:cNvSpPr>
            <a:spLocks noChangeShapeType="1"/>
          </p:cNvSpPr>
          <p:nvPr/>
        </p:nvSpPr>
        <p:spPr bwMode="auto">
          <a:xfrm rot="16200000" flipH="1">
            <a:off x="7226300" y="4103688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629" name="Line 37"/>
          <p:cNvSpPr>
            <a:spLocks noChangeShapeType="1"/>
          </p:cNvSpPr>
          <p:nvPr/>
        </p:nvSpPr>
        <p:spPr bwMode="auto">
          <a:xfrm rot="10800000" flipH="1">
            <a:off x="7581900" y="3743325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630" name="Line 38"/>
          <p:cNvSpPr>
            <a:spLocks noChangeShapeType="1"/>
          </p:cNvSpPr>
          <p:nvPr/>
        </p:nvSpPr>
        <p:spPr bwMode="auto">
          <a:xfrm rot="10800000" flipH="1">
            <a:off x="7594600" y="4465638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631" name="Rectangle 39"/>
          <p:cNvSpPr>
            <a:spLocks noChangeArrowheads="1"/>
          </p:cNvSpPr>
          <p:nvPr/>
        </p:nvSpPr>
        <p:spPr bwMode="auto">
          <a:xfrm>
            <a:off x="7700963" y="3740150"/>
            <a:ext cx="5334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effectLst>
                  <a:outerShdw blurRad="38100" dist="38100" dir="2700000" algn="tl">
                    <a:srgbClr val="FFFFFF"/>
                  </a:outerShdw>
                </a:effectLst>
              </a:rPr>
              <a:t>m</a:t>
            </a:r>
            <a:r>
              <a:rPr lang="en-US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endParaRPr lang="en-US" sz="2000" i="1" baseline="-25000"/>
          </a:p>
        </p:txBody>
      </p:sp>
      <p:sp>
        <p:nvSpPr>
          <p:cNvPr id="238632" name="Rectangle 40"/>
          <p:cNvSpPr>
            <a:spLocks noChangeArrowheads="1"/>
          </p:cNvSpPr>
          <p:nvPr/>
        </p:nvSpPr>
        <p:spPr bwMode="auto">
          <a:xfrm>
            <a:off x="7023100" y="3914775"/>
            <a:ext cx="5334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effectLst>
                  <a:outerShdw blurRad="38100" dist="38100" dir="2700000" algn="tl">
                    <a:srgbClr val="FFFFFF"/>
                  </a:outerShdw>
                </a:effectLst>
              </a:rPr>
              <a:t>m</a:t>
            </a:r>
            <a:r>
              <a:rPr lang="en-US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endParaRPr lang="en-US" sz="2000" i="1" baseline="-25000"/>
          </a:p>
        </p:txBody>
      </p:sp>
      <p:sp>
        <p:nvSpPr>
          <p:cNvPr id="238633" name="Rectangle 41"/>
          <p:cNvSpPr>
            <a:spLocks noChangeArrowheads="1"/>
          </p:cNvSpPr>
          <p:nvPr/>
        </p:nvSpPr>
        <p:spPr bwMode="auto">
          <a:xfrm>
            <a:off x="7635875" y="4475163"/>
            <a:ext cx="5334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effectLst>
                  <a:outerShdw blurRad="38100" dist="38100" dir="2700000" algn="tl">
                    <a:srgbClr val="FFFFFF"/>
                  </a:outerShdw>
                </a:effectLst>
              </a:rPr>
              <a:t>m</a:t>
            </a:r>
            <a:r>
              <a:rPr lang="en-US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endParaRPr lang="en-US" sz="2000" i="1" baseline="-25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26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33375"/>
            <a:ext cx="7467600" cy="6477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600">
                <a:solidFill>
                  <a:schemeClr val="accent1"/>
                </a:solidFill>
              </a:rPr>
              <a:t>Contoh: </a:t>
            </a:r>
            <a:r>
              <a:rPr lang="en-US" sz="3600" i="1"/>
              <a:t>Ledakan…</a:t>
            </a:r>
            <a:endParaRPr lang="en-US" sz="3600">
              <a:solidFill>
                <a:srgbClr val="FC0128"/>
              </a:solidFill>
            </a:endParaRP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413750" cy="1438275"/>
          </a:xfrm>
          <a:noFill/>
          <a:ln/>
        </p:spPr>
        <p:txBody>
          <a:bodyPr lIns="92075" tIns="46038" rIns="92075" bIns="46038"/>
          <a:lstStyle/>
          <a:p>
            <a:r>
              <a:rPr lang="en-US" sz="2000"/>
              <a:t>Tidak ada gaya eksternal,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/>
              <a:t> harus konstan..</a:t>
            </a:r>
          </a:p>
          <a:p>
            <a:r>
              <a:rPr lang="en-US" sz="2000"/>
              <a:t>Semua momentum saling menghilangkan.</a:t>
            </a:r>
          </a:p>
          <a:p>
            <a:r>
              <a:rPr lang="en-US" sz="2000" i="1" baseline="-25000">
                <a:solidFill>
                  <a:schemeClr val="tx2"/>
                </a:solidFill>
              </a:rPr>
              <a:t>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b="1" i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final</a:t>
            </a:r>
            <a:r>
              <a:rPr lang="en-US" sz="2000" i="1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  <a:sym typeface="Symbol" pitchFamily="18" charset="2"/>
              </a:rPr>
              <a:t>=</a:t>
            </a:r>
            <a:r>
              <a:rPr lang="en-US" sz="2000" b="1" i="1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0</a:t>
            </a:r>
            <a:r>
              <a:rPr lang="en-US" sz="2000"/>
              <a:t>.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2703513" y="3144838"/>
            <a:ext cx="3735387" cy="2932112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4324350" y="6092825"/>
            <a:ext cx="493713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(2)</a:t>
            </a:r>
            <a:endParaRPr lang="en-US" sz="2000"/>
          </a:p>
        </p:txBody>
      </p:sp>
      <p:grpSp>
        <p:nvGrpSpPr>
          <p:cNvPr id="240646" name="Group 6"/>
          <p:cNvGrpSpPr>
            <a:grpSpLocks/>
          </p:cNvGrpSpPr>
          <p:nvPr/>
        </p:nvGrpSpPr>
        <p:grpSpPr bwMode="auto">
          <a:xfrm>
            <a:off x="3214688" y="3405188"/>
            <a:ext cx="2624137" cy="2368550"/>
            <a:chOff x="2025" y="2145"/>
            <a:chExt cx="1653" cy="1492"/>
          </a:xfrm>
        </p:grpSpPr>
        <p:grpSp>
          <p:nvGrpSpPr>
            <p:cNvPr id="240647" name="Group 7"/>
            <p:cNvGrpSpPr>
              <a:grpSpLocks/>
            </p:cNvGrpSpPr>
            <p:nvPr/>
          </p:nvGrpSpPr>
          <p:grpSpPr bwMode="auto">
            <a:xfrm>
              <a:off x="2518" y="3000"/>
              <a:ext cx="310" cy="396"/>
              <a:chOff x="1068" y="2857"/>
              <a:chExt cx="310" cy="396"/>
            </a:xfrm>
          </p:grpSpPr>
          <p:grpSp>
            <p:nvGrpSpPr>
              <p:cNvPr id="240648" name="Group 8"/>
              <p:cNvGrpSpPr>
                <a:grpSpLocks/>
              </p:cNvGrpSpPr>
              <p:nvPr/>
            </p:nvGrpSpPr>
            <p:grpSpPr bwMode="auto">
              <a:xfrm>
                <a:off x="1068" y="2916"/>
                <a:ext cx="219" cy="337"/>
                <a:chOff x="993" y="2351"/>
                <a:chExt cx="219" cy="337"/>
              </a:xfrm>
            </p:grpSpPr>
            <p:sp>
              <p:nvSpPr>
                <p:cNvPr id="240649" name="Freeform 9"/>
                <p:cNvSpPr>
                  <a:spLocks/>
                </p:cNvSpPr>
                <p:nvPr/>
              </p:nvSpPr>
              <p:spPr bwMode="auto">
                <a:xfrm>
                  <a:off x="1130" y="2365"/>
                  <a:ext cx="82" cy="320"/>
                </a:xfrm>
                <a:custGeom>
                  <a:avLst/>
                  <a:gdLst/>
                  <a:ahLst/>
                  <a:cxnLst>
                    <a:cxn ang="0">
                      <a:pos x="71" y="0"/>
                    </a:cxn>
                    <a:cxn ang="0">
                      <a:pos x="47" y="35"/>
                    </a:cxn>
                    <a:cxn ang="0">
                      <a:pos x="61" y="35"/>
                    </a:cxn>
                    <a:cxn ang="0">
                      <a:pos x="32" y="78"/>
                    </a:cxn>
                    <a:cxn ang="0">
                      <a:pos x="47" y="94"/>
                    </a:cxn>
                    <a:cxn ang="0">
                      <a:pos x="18" y="115"/>
                    </a:cxn>
                    <a:cxn ang="0">
                      <a:pos x="71" y="147"/>
                    </a:cxn>
                    <a:cxn ang="0">
                      <a:pos x="55" y="188"/>
                    </a:cxn>
                    <a:cxn ang="0">
                      <a:pos x="63" y="204"/>
                    </a:cxn>
                    <a:cxn ang="0">
                      <a:pos x="32" y="225"/>
                    </a:cxn>
                    <a:cxn ang="0">
                      <a:pos x="69" y="258"/>
                    </a:cxn>
                    <a:cxn ang="0">
                      <a:pos x="47" y="274"/>
                    </a:cxn>
                    <a:cxn ang="0">
                      <a:pos x="63" y="290"/>
                    </a:cxn>
                    <a:cxn ang="0">
                      <a:pos x="55" y="303"/>
                    </a:cxn>
                    <a:cxn ang="0">
                      <a:pos x="81" y="319"/>
                    </a:cxn>
                    <a:cxn ang="0">
                      <a:pos x="38" y="307"/>
                    </a:cxn>
                    <a:cxn ang="0">
                      <a:pos x="0" y="235"/>
                    </a:cxn>
                    <a:cxn ang="0">
                      <a:pos x="4" y="157"/>
                    </a:cxn>
                    <a:cxn ang="0">
                      <a:pos x="12" y="57"/>
                    </a:cxn>
                    <a:cxn ang="0">
                      <a:pos x="36" y="20"/>
                    </a:cxn>
                    <a:cxn ang="0">
                      <a:pos x="71" y="0"/>
                    </a:cxn>
                  </a:cxnLst>
                  <a:rect l="0" t="0" r="r" b="b"/>
                  <a:pathLst>
                    <a:path w="82" h="320">
                      <a:moveTo>
                        <a:pt x="71" y="0"/>
                      </a:moveTo>
                      <a:lnTo>
                        <a:pt x="47" y="35"/>
                      </a:lnTo>
                      <a:lnTo>
                        <a:pt x="61" y="35"/>
                      </a:lnTo>
                      <a:lnTo>
                        <a:pt x="32" y="78"/>
                      </a:lnTo>
                      <a:lnTo>
                        <a:pt x="47" y="94"/>
                      </a:lnTo>
                      <a:lnTo>
                        <a:pt x="18" y="115"/>
                      </a:lnTo>
                      <a:lnTo>
                        <a:pt x="71" y="147"/>
                      </a:lnTo>
                      <a:lnTo>
                        <a:pt x="55" y="188"/>
                      </a:lnTo>
                      <a:lnTo>
                        <a:pt x="63" y="204"/>
                      </a:lnTo>
                      <a:lnTo>
                        <a:pt x="32" y="225"/>
                      </a:lnTo>
                      <a:lnTo>
                        <a:pt x="69" y="258"/>
                      </a:lnTo>
                      <a:lnTo>
                        <a:pt x="47" y="274"/>
                      </a:lnTo>
                      <a:lnTo>
                        <a:pt x="63" y="290"/>
                      </a:lnTo>
                      <a:lnTo>
                        <a:pt x="55" y="303"/>
                      </a:lnTo>
                      <a:lnTo>
                        <a:pt x="81" y="319"/>
                      </a:lnTo>
                      <a:lnTo>
                        <a:pt x="38" y="307"/>
                      </a:lnTo>
                      <a:lnTo>
                        <a:pt x="0" y="235"/>
                      </a:lnTo>
                      <a:lnTo>
                        <a:pt x="4" y="157"/>
                      </a:lnTo>
                      <a:lnTo>
                        <a:pt x="12" y="57"/>
                      </a:lnTo>
                      <a:lnTo>
                        <a:pt x="36" y="20"/>
                      </a:lnTo>
                      <a:lnTo>
                        <a:pt x="71" y="0"/>
                      </a:lnTo>
                    </a:path>
                  </a:pathLst>
                </a:custGeom>
                <a:solidFill>
                  <a:srgbClr val="232323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0650" name="Freeform 10"/>
                <p:cNvSpPr>
                  <a:spLocks/>
                </p:cNvSpPr>
                <p:nvPr/>
              </p:nvSpPr>
              <p:spPr bwMode="auto">
                <a:xfrm>
                  <a:off x="1148" y="2351"/>
                  <a:ext cx="52" cy="49"/>
                </a:xfrm>
                <a:custGeom>
                  <a:avLst/>
                  <a:gdLst/>
                  <a:ahLst/>
                  <a:cxnLst>
                    <a:cxn ang="0">
                      <a:pos x="51" y="10"/>
                    </a:cxn>
                    <a:cxn ang="0">
                      <a:pos x="47" y="4"/>
                    </a:cxn>
                    <a:cxn ang="0">
                      <a:pos x="41" y="2"/>
                    </a:cxn>
                    <a:cxn ang="0">
                      <a:pos x="35" y="0"/>
                    </a:cxn>
                    <a:cxn ang="0">
                      <a:pos x="29" y="0"/>
                    </a:cxn>
                    <a:cxn ang="0">
                      <a:pos x="22" y="0"/>
                    </a:cxn>
                    <a:cxn ang="0">
                      <a:pos x="16" y="0"/>
                    </a:cxn>
                    <a:cxn ang="0">
                      <a:pos x="10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48"/>
                    </a:cxn>
                    <a:cxn ang="0">
                      <a:pos x="51" y="10"/>
                    </a:cxn>
                  </a:cxnLst>
                  <a:rect l="0" t="0" r="r" b="b"/>
                  <a:pathLst>
                    <a:path w="52" h="49">
                      <a:moveTo>
                        <a:pt x="51" y="10"/>
                      </a:moveTo>
                      <a:lnTo>
                        <a:pt x="47" y="4"/>
                      </a:lnTo>
                      <a:lnTo>
                        <a:pt x="41" y="2"/>
                      </a:lnTo>
                      <a:lnTo>
                        <a:pt x="35" y="0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48"/>
                      </a:lnTo>
                      <a:lnTo>
                        <a:pt x="51" y="1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0651" name="Freeform 11"/>
                <p:cNvSpPr>
                  <a:spLocks/>
                </p:cNvSpPr>
                <p:nvPr/>
              </p:nvSpPr>
              <p:spPr bwMode="auto">
                <a:xfrm>
                  <a:off x="1139" y="2650"/>
                  <a:ext cx="73" cy="38"/>
                </a:xfrm>
                <a:custGeom>
                  <a:avLst/>
                  <a:gdLst/>
                  <a:ahLst/>
                  <a:cxnLst>
                    <a:cxn ang="0">
                      <a:pos x="72" y="35"/>
                    </a:cxn>
                    <a:cxn ang="0">
                      <a:pos x="66" y="35"/>
                    </a:cxn>
                    <a:cxn ang="0">
                      <a:pos x="60" y="35"/>
                    </a:cxn>
                    <a:cxn ang="0">
                      <a:pos x="53" y="35"/>
                    </a:cxn>
                    <a:cxn ang="0">
                      <a:pos x="47" y="37"/>
                    </a:cxn>
                    <a:cxn ang="0">
                      <a:pos x="41" y="35"/>
                    </a:cxn>
                    <a:cxn ang="0">
                      <a:pos x="35" y="33"/>
                    </a:cxn>
                    <a:cxn ang="0">
                      <a:pos x="29" y="33"/>
                    </a:cxn>
                    <a:cxn ang="0">
                      <a:pos x="23" y="31"/>
                    </a:cxn>
                    <a:cxn ang="0">
                      <a:pos x="16" y="29"/>
                    </a:cxn>
                    <a:cxn ang="0">
                      <a:pos x="10" y="27"/>
                    </a:cxn>
                    <a:cxn ang="0">
                      <a:pos x="4" y="25"/>
                    </a:cxn>
                    <a:cxn ang="0">
                      <a:pos x="0" y="19"/>
                    </a:cxn>
                    <a:cxn ang="0">
                      <a:pos x="4" y="12"/>
                    </a:cxn>
                    <a:cxn ang="0">
                      <a:pos x="6" y="6"/>
                    </a:cxn>
                    <a:cxn ang="0">
                      <a:pos x="12" y="0"/>
                    </a:cxn>
                    <a:cxn ang="0">
                      <a:pos x="19" y="2"/>
                    </a:cxn>
                    <a:cxn ang="0">
                      <a:pos x="25" y="4"/>
                    </a:cxn>
                    <a:cxn ang="0">
                      <a:pos x="31" y="10"/>
                    </a:cxn>
                    <a:cxn ang="0">
                      <a:pos x="35" y="16"/>
                    </a:cxn>
                    <a:cxn ang="0">
                      <a:pos x="41" y="21"/>
                    </a:cxn>
                    <a:cxn ang="0">
                      <a:pos x="45" y="27"/>
                    </a:cxn>
                    <a:cxn ang="0">
                      <a:pos x="51" y="33"/>
                    </a:cxn>
                    <a:cxn ang="0">
                      <a:pos x="58" y="37"/>
                    </a:cxn>
                    <a:cxn ang="0">
                      <a:pos x="64" y="35"/>
                    </a:cxn>
                    <a:cxn ang="0">
                      <a:pos x="58" y="31"/>
                    </a:cxn>
                  </a:cxnLst>
                  <a:rect l="0" t="0" r="r" b="b"/>
                  <a:pathLst>
                    <a:path w="73" h="38">
                      <a:moveTo>
                        <a:pt x="72" y="35"/>
                      </a:moveTo>
                      <a:lnTo>
                        <a:pt x="66" y="35"/>
                      </a:lnTo>
                      <a:lnTo>
                        <a:pt x="60" y="35"/>
                      </a:lnTo>
                      <a:lnTo>
                        <a:pt x="53" y="35"/>
                      </a:lnTo>
                      <a:lnTo>
                        <a:pt x="47" y="37"/>
                      </a:lnTo>
                      <a:lnTo>
                        <a:pt x="41" y="35"/>
                      </a:lnTo>
                      <a:lnTo>
                        <a:pt x="35" y="33"/>
                      </a:lnTo>
                      <a:lnTo>
                        <a:pt x="29" y="33"/>
                      </a:lnTo>
                      <a:lnTo>
                        <a:pt x="23" y="31"/>
                      </a:lnTo>
                      <a:lnTo>
                        <a:pt x="16" y="29"/>
                      </a:lnTo>
                      <a:lnTo>
                        <a:pt x="10" y="27"/>
                      </a:lnTo>
                      <a:lnTo>
                        <a:pt x="4" y="25"/>
                      </a:lnTo>
                      <a:lnTo>
                        <a:pt x="0" y="19"/>
                      </a:lnTo>
                      <a:lnTo>
                        <a:pt x="4" y="12"/>
                      </a:lnTo>
                      <a:lnTo>
                        <a:pt x="6" y="6"/>
                      </a:lnTo>
                      <a:lnTo>
                        <a:pt x="12" y="0"/>
                      </a:lnTo>
                      <a:lnTo>
                        <a:pt x="19" y="2"/>
                      </a:lnTo>
                      <a:lnTo>
                        <a:pt x="25" y="4"/>
                      </a:lnTo>
                      <a:lnTo>
                        <a:pt x="31" y="10"/>
                      </a:lnTo>
                      <a:lnTo>
                        <a:pt x="35" y="16"/>
                      </a:lnTo>
                      <a:lnTo>
                        <a:pt x="41" y="21"/>
                      </a:lnTo>
                      <a:lnTo>
                        <a:pt x="45" y="27"/>
                      </a:lnTo>
                      <a:lnTo>
                        <a:pt x="51" y="33"/>
                      </a:lnTo>
                      <a:lnTo>
                        <a:pt x="58" y="37"/>
                      </a:lnTo>
                      <a:lnTo>
                        <a:pt x="64" y="35"/>
                      </a:lnTo>
                      <a:lnTo>
                        <a:pt x="58" y="31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240652" name="Object 12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993" y="2356"/>
                <a:ext cx="166" cy="328"/>
              </p:xfrm>
              <a:graphic>
                <a:graphicData uri="http://schemas.openxmlformats.org/presentationml/2006/ole">
                  <p:oleObj spid="_x0000_s240652" name="Clip" r:id="rId4" imgW="2436480" imgH="4410000" progId="">
                    <p:embed/>
                  </p:oleObj>
                </a:graphicData>
              </a:graphic>
            </p:graphicFrame>
          </p:grpSp>
          <p:sp>
            <p:nvSpPr>
              <p:cNvPr id="240653" name="Freeform 13"/>
              <p:cNvSpPr>
                <a:spLocks/>
              </p:cNvSpPr>
              <p:nvPr/>
            </p:nvSpPr>
            <p:spPr bwMode="auto">
              <a:xfrm>
                <a:off x="1070" y="2857"/>
                <a:ext cx="308" cy="280"/>
              </a:xfrm>
              <a:custGeom>
                <a:avLst/>
                <a:gdLst/>
                <a:ahLst/>
                <a:cxnLst>
                  <a:cxn ang="0">
                    <a:pos x="221" y="252"/>
                  </a:cxn>
                  <a:cxn ang="0">
                    <a:pos x="173" y="232"/>
                  </a:cxn>
                  <a:cxn ang="0">
                    <a:pos x="129" y="208"/>
                  </a:cxn>
                  <a:cxn ang="0">
                    <a:pos x="109" y="204"/>
                  </a:cxn>
                  <a:cxn ang="0">
                    <a:pos x="93" y="208"/>
                  </a:cxn>
                  <a:cxn ang="0">
                    <a:pos x="33" y="176"/>
                  </a:cxn>
                  <a:cxn ang="0">
                    <a:pos x="17" y="112"/>
                  </a:cxn>
                  <a:cxn ang="0">
                    <a:pos x="5" y="76"/>
                  </a:cxn>
                  <a:cxn ang="0">
                    <a:pos x="1" y="64"/>
                  </a:cxn>
                  <a:cxn ang="0">
                    <a:pos x="5" y="36"/>
                  </a:cxn>
                  <a:cxn ang="0">
                    <a:pos x="165" y="0"/>
                  </a:cxn>
                  <a:cxn ang="0">
                    <a:pos x="281" y="44"/>
                  </a:cxn>
                  <a:cxn ang="0">
                    <a:pos x="217" y="280"/>
                  </a:cxn>
                  <a:cxn ang="0">
                    <a:pos x="157" y="228"/>
                  </a:cxn>
                  <a:cxn ang="0">
                    <a:pos x="221" y="252"/>
                  </a:cxn>
                </a:cxnLst>
                <a:rect l="0" t="0" r="r" b="b"/>
                <a:pathLst>
                  <a:path w="308" h="280">
                    <a:moveTo>
                      <a:pt x="221" y="252"/>
                    </a:moveTo>
                    <a:cubicBezTo>
                      <a:pt x="206" y="237"/>
                      <a:pt x="193" y="237"/>
                      <a:pt x="173" y="232"/>
                    </a:cubicBezTo>
                    <a:cubicBezTo>
                      <a:pt x="160" y="206"/>
                      <a:pt x="159" y="203"/>
                      <a:pt x="129" y="208"/>
                    </a:cubicBezTo>
                    <a:cubicBezTo>
                      <a:pt x="101" y="227"/>
                      <a:pt x="132" y="212"/>
                      <a:pt x="109" y="204"/>
                    </a:cubicBezTo>
                    <a:cubicBezTo>
                      <a:pt x="104" y="202"/>
                      <a:pt x="98" y="207"/>
                      <a:pt x="93" y="208"/>
                    </a:cubicBezTo>
                    <a:cubicBezTo>
                      <a:pt x="75" y="196"/>
                      <a:pt x="54" y="183"/>
                      <a:pt x="33" y="176"/>
                    </a:cubicBezTo>
                    <a:cubicBezTo>
                      <a:pt x="26" y="155"/>
                      <a:pt x="23" y="133"/>
                      <a:pt x="17" y="112"/>
                    </a:cubicBezTo>
                    <a:cubicBezTo>
                      <a:pt x="17" y="112"/>
                      <a:pt x="7" y="82"/>
                      <a:pt x="5" y="76"/>
                    </a:cubicBezTo>
                    <a:cubicBezTo>
                      <a:pt x="4" y="72"/>
                      <a:pt x="1" y="64"/>
                      <a:pt x="1" y="64"/>
                    </a:cubicBezTo>
                    <a:cubicBezTo>
                      <a:pt x="2" y="55"/>
                      <a:pt x="0" y="44"/>
                      <a:pt x="5" y="36"/>
                    </a:cubicBezTo>
                    <a:cubicBezTo>
                      <a:pt x="26" y="2"/>
                      <a:pt x="144" y="1"/>
                      <a:pt x="165" y="0"/>
                    </a:cubicBezTo>
                    <a:cubicBezTo>
                      <a:pt x="249" y="10"/>
                      <a:pt x="225" y="6"/>
                      <a:pt x="281" y="44"/>
                    </a:cubicBezTo>
                    <a:cubicBezTo>
                      <a:pt x="308" y="124"/>
                      <a:pt x="291" y="231"/>
                      <a:pt x="217" y="280"/>
                    </a:cubicBezTo>
                    <a:cubicBezTo>
                      <a:pt x="211" y="241"/>
                      <a:pt x="198" y="228"/>
                      <a:pt x="157" y="228"/>
                    </a:cubicBezTo>
                    <a:lnTo>
                      <a:pt x="221" y="25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0654" name="Group 14"/>
            <p:cNvGrpSpPr>
              <a:grpSpLocks/>
            </p:cNvGrpSpPr>
            <p:nvPr/>
          </p:nvGrpSpPr>
          <p:grpSpPr bwMode="auto">
            <a:xfrm>
              <a:off x="2704" y="2661"/>
              <a:ext cx="437" cy="444"/>
              <a:chOff x="1356" y="2659"/>
              <a:chExt cx="437" cy="444"/>
            </a:xfrm>
          </p:grpSpPr>
          <p:graphicFrame>
            <p:nvGraphicFramePr>
              <p:cNvPr id="240655" name="Object 1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97" y="2659"/>
              <a:ext cx="171" cy="348"/>
            </p:xfrm>
            <a:graphic>
              <a:graphicData uri="http://schemas.openxmlformats.org/presentationml/2006/ole">
                <p:oleObj spid="_x0000_s240655" name="Clip" r:id="rId5" imgW="2436480" imgH="4410000" progId="">
                  <p:embed/>
                </p:oleObj>
              </a:graphicData>
            </a:graphic>
          </p:graphicFrame>
          <p:graphicFrame>
            <p:nvGraphicFramePr>
              <p:cNvPr id="240656" name="Object 16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12" y="2671"/>
              <a:ext cx="166" cy="328"/>
            </p:xfrm>
            <a:graphic>
              <a:graphicData uri="http://schemas.openxmlformats.org/presentationml/2006/ole">
                <p:oleObj spid="_x0000_s240656" name="Clip" r:id="rId6" imgW="2436480" imgH="4410000" progId="">
                  <p:embed/>
                </p:oleObj>
              </a:graphicData>
            </a:graphic>
          </p:graphicFrame>
          <p:sp>
            <p:nvSpPr>
              <p:cNvPr id="240657" name="Freeform 17"/>
              <p:cNvSpPr>
                <a:spLocks/>
              </p:cNvSpPr>
              <p:nvPr/>
            </p:nvSpPr>
            <p:spPr bwMode="auto">
              <a:xfrm>
                <a:off x="1356" y="2800"/>
                <a:ext cx="437" cy="303"/>
              </a:xfrm>
              <a:custGeom>
                <a:avLst/>
                <a:gdLst/>
                <a:ahLst/>
                <a:cxnLst>
                  <a:cxn ang="0">
                    <a:pos x="324" y="3"/>
                  </a:cxn>
                  <a:cxn ang="0">
                    <a:pos x="264" y="47"/>
                  </a:cxn>
                  <a:cxn ang="0">
                    <a:pos x="240" y="63"/>
                  </a:cxn>
                  <a:cxn ang="0">
                    <a:pos x="228" y="55"/>
                  </a:cxn>
                  <a:cxn ang="0">
                    <a:pos x="216" y="67"/>
                  </a:cxn>
                  <a:cxn ang="0">
                    <a:pos x="176" y="91"/>
                  </a:cxn>
                  <a:cxn ang="0">
                    <a:pos x="168" y="75"/>
                  </a:cxn>
                  <a:cxn ang="0">
                    <a:pos x="156" y="79"/>
                  </a:cxn>
                  <a:cxn ang="0">
                    <a:pos x="152" y="67"/>
                  </a:cxn>
                  <a:cxn ang="0">
                    <a:pos x="120" y="55"/>
                  </a:cxn>
                  <a:cxn ang="0">
                    <a:pos x="100" y="35"/>
                  </a:cxn>
                  <a:cxn ang="0">
                    <a:pos x="80" y="31"/>
                  </a:cxn>
                  <a:cxn ang="0">
                    <a:pos x="68" y="19"/>
                  </a:cxn>
                  <a:cxn ang="0">
                    <a:pos x="24" y="47"/>
                  </a:cxn>
                  <a:cxn ang="0">
                    <a:pos x="0" y="119"/>
                  </a:cxn>
                  <a:cxn ang="0">
                    <a:pos x="20" y="207"/>
                  </a:cxn>
                  <a:cxn ang="0">
                    <a:pos x="296" y="295"/>
                  </a:cxn>
                  <a:cxn ang="0">
                    <a:pos x="384" y="303"/>
                  </a:cxn>
                  <a:cxn ang="0">
                    <a:pos x="428" y="239"/>
                  </a:cxn>
                  <a:cxn ang="0">
                    <a:pos x="372" y="47"/>
                  </a:cxn>
                  <a:cxn ang="0">
                    <a:pos x="324" y="3"/>
                  </a:cxn>
                </a:cxnLst>
                <a:rect l="0" t="0" r="r" b="b"/>
                <a:pathLst>
                  <a:path w="437" h="303">
                    <a:moveTo>
                      <a:pt x="324" y="3"/>
                    </a:moveTo>
                    <a:cubicBezTo>
                      <a:pt x="313" y="26"/>
                      <a:pt x="286" y="35"/>
                      <a:pt x="264" y="47"/>
                    </a:cubicBezTo>
                    <a:cubicBezTo>
                      <a:pt x="256" y="52"/>
                      <a:pt x="240" y="63"/>
                      <a:pt x="240" y="63"/>
                    </a:cubicBezTo>
                    <a:cubicBezTo>
                      <a:pt x="236" y="60"/>
                      <a:pt x="233" y="54"/>
                      <a:pt x="228" y="55"/>
                    </a:cubicBezTo>
                    <a:cubicBezTo>
                      <a:pt x="222" y="56"/>
                      <a:pt x="221" y="64"/>
                      <a:pt x="216" y="67"/>
                    </a:cubicBezTo>
                    <a:cubicBezTo>
                      <a:pt x="202" y="76"/>
                      <a:pt x="189" y="78"/>
                      <a:pt x="176" y="91"/>
                    </a:cubicBezTo>
                    <a:cubicBezTo>
                      <a:pt x="173" y="86"/>
                      <a:pt x="173" y="78"/>
                      <a:pt x="168" y="75"/>
                    </a:cubicBezTo>
                    <a:cubicBezTo>
                      <a:pt x="164" y="73"/>
                      <a:pt x="160" y="81"/>
                      <a:pt x="156" y="79"/>
                    </a:cubicBezTo>
                    <a:cubicBezTo>
                      <a:pt x="152" y="77"/>
                      <a:pt x="153" y="71"/>
                      <a:pt x="152" y="67"/>
                    </a:cubicBezTo>
                    <a:cubicBezTo>
                      <a:pt x="133" y="73"/>
                      <a:pt x="138" y="61"/>
                      <a:pt x="120" y="55"/>
                    </a:cubicBezTo>
                    <a:cubicBezTo>
                      <a:pt x="111" y="27"/>
                      <a:pt x="120" y="28"/>
                      <a:pt x="100" y="35"/>
                    </a:cubicBezTo>
                    <a:cubicBezTo>
                      <a:pt x="91" y="0"/>
                      <a:pt x="104" y="31"/>
                      <a:pt x="80" y="31"/>
                    </a:cubicBezTo>
                    <a:cubicBezTo>
                      <a:pt x="74" y="31"/>
                      <a:pt x="72" y="23"/>
                      <a:pt x="68" y="19"/>
                    </a:cubicBezTo>
                    <a:cubicBezTo>
                      <a:pt x="52" y="30"/>
                      <a:pt x="40" y="34"/>
                      <a:pt x="24" y="47"/>
                    </a:cubicBezTo>
                    <a:cubicBezTo>
                      <a:pt x="10" y="75"/>
                      <a:pt x="7" y="90"/>
                      <a:pt x="0" y="119"/>
                    </a:cubicBezTo>
                    <a:cubicBezTo>
                      <a:pt x="4" y="149"/>
                      <a:pt x="5" y="180"/>
                      <a:pt x="20" y="207"/>
                    </a:cubicBezTo>
                    <a:cubicBezTo>
                      <a:pt x="73" y="299"/>
                      <a:pt x="209" y="289"/>
                      <a:pt x="296" y="295"/>
                    </a:cubicBezTo>
                    <a:cubicBezTo>
                      <a:pt x="325" y="297"/>
                      <a:pt x="355" y="300"/>
                      <a:pt x="384" y="303"/>
                    </a:cubicBezTo>
                    <a:cubicBezTo>
                      <a:pt x="428" y="296"/>
                      <a:pt x="416" y="274"/>
                      <a:pt x="428" y="239"/>
                    </a:cubicBezTo>
                    <a:cubicBezTo>
                      <a:pt x="437" y="144"/>
                      <a:pt x="436" y="111"/>
                      <a:pt x="372" y="47"/>
                    </a:cubicBezTo>
                    <a:cubicBezTo>
                      <a:pt x="357" y="32"/>
                      <a:pt x="351" y="3"/>
                      <a:pt x="324" y="3"/>
                    </a:cubicBez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0658" name="Line 18"/>
            <p:cNvSpPr>
              <a:spLocks noChangeShapeType="1"/>
            </p:cNvSpPr>
            <p:nvPr/>
          </p:nvSpPr>
          <p:spPr bwMode="auto">
            <a:xfrm rot="16200000" flipH="1">
              <a:off x="2659" y="2366"/>
              <a:ext cx="4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59" name="Line 19"/>
            <p:cNvSpPr>
              <a:spLocks noChangeShapeType="1"/>
            </p:cNvSpPr>
            <p:nvPr/>
          </p:nvSpPr>
          <p:spPr bwMode="auto">
            <a:xfrm flipH="1">
              <a:off x="2147" y="3388"/>
              <a:ext cx="364" cy="24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60" name="Rectangle 20"/>
            <p:cNvSpPr>
              <a:spLocks noChangeArrowheads="1"/>
            </p:cNvSpPr>
            <p:nvPr/>
          </p:nvSpPr>
          <p:spPr bwMode="auto">
            <a:xfrm>
              <a:off x="2451" y="3408"/>
              <a:ext cx="2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  <a:endParaRPr lang="en-US" sz="2000" i="1" baseline="-25000">
                <a:solidFill>
                  <a:schemeClr val="tx2"/>
                </a:solidFill>
              </a:endParaRPr>
            </a:p>
          </p:txBody>
        </p:sp>
        <p:sp>
          <p:nvSpPr>
            <p:cNvPr id="240661" name="Rectangle 21"/>
            <p:cNvSpPr>
              <a:spLocks noChangeArrowheads="1"/>
            </p:cNvSpPr>
            <p:nvPr/>
          </p:nvSpPr>
          <p:spPr bwMode="auto">
            <a:xfrm>
              <a:off x="3069" y="3401"/>
              <a:ext cx="2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  <a:endParaRPr lang="en-US" sz="2000" i="1" baseline="-25000">
                <a:solidFill>
                  <a:schemeClr val="tx2"/>
                </a:solidFill>
              </a:endParaRPr>
            </a:p>
          </p:txBody>
        </p:sp>
        <p:sp>
          <p:nvSpPr>
            <p:cNvPr id="240662" name="Rectangle 22"/>
            <p:cNvSpPr>
              <a:spLocks noChangeArrowheads="1"/>
            </p:cNvSpPr>
            <p:nvPr/>
          </p:nvSpPr>
          <p:spPr bwMode="auto">
            <a:xfrm>
              <a:off x="2025" y="3215"/>
              <a:ext cx="20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endParaRPr lang="en-US" sz="2000" i="1" baseline="-25000">
                <a:solidFill>
                  <a:schemeClr val="accent1"/>
                </a:solidFill>
              </a:endParaRPr>
            </a:p>
          </p:txBody>
        </p:sp>
        <p:sp>
          <p:nvSpPr>
            <p:cNvPr id="240663" name="Rectangle 23"/>
            <p:cNvSpPr>
              <a:spLocks noChangeArrowheads="1"/>
            </p:cNvSpPr>
            <p:nvPr/>
          </p:nvSpPr>
          <p:spPr bwMode="auto">
            <a:xfrm>
              <a:off x="3444" y="3229"/>
              <a:ext cx="23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sz="2000" i="1" baseline="-25000">
                  <a:solidFill>
                    <a:schemeClr val="accent1"/>
                  </a:solidFill>
                </a:rPr>
                <a:t> </a:t>
              </a:r>
            </a:p>
          </p:txBody>
        </p:sp>
        <p:grpSp>
          <p:nvGrpSpPr>
            <p:cNvPr id="240664" name="Group 24"/>
            <p:cNvGrpSpPr>
              <a:grpSpLocks/>
            </p:cNvGrpSpPr>
            <p:nvPr/>
          </p:nvGrpSpPr>
          <p:grpSpPr bwMode="auto">
            <a:xfrm>
              <a:off x="3001" y="2952"/>
              <a:ext cx="274" cy="420"/>
              <a:chOff x="1741" y="2833"/>
              <a:chExt cx="274" cy="420"/>
            </a:xfrm>
          </p:grpSpPr>
          <p:graphicFrame>
            <p:nvGraphicFramePr>
              <p:cNvPr id="240665" name="Object 2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844" y="2905"/>
              <a:ext cx="171" cy="348"/>
            </p:xfrm>
            <a:graphic>
              <a:graphicData uri="http://schemas.openxmlformats.org/presentationml/2006/ole">
                <p:oleObj spid="_x0000_s240665" name="Clip" r:id="rId7" imgW="2436480" imgH="4410000" progId="">
                  <p:embed/>
                </p:oleObj>
              </a:graphicData>
            </a:graphic>
          </p:graphicFrame>
          <p:sp>
            <p:nvSpPr>
              <p:cNvPr id="240666" name="Freeform 26"/>
              <p:cNvSpPr>
                <a:spLocks/>
              </p:cNvSpPr>
              <p:nvPr/>
            </p:nvSpPr>
            <p:spPr bwMode="auto">
              <a:xfrm>
                <a:off x="1787" y="2927"/>
                <a:ext cx="67" cy="320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31" y="35"/>
                  </a:cxn>
                  <a:cxn ang="0">
                    <a:pos x="52" y="35"/>
                  </a:cxn>
                  <a:cxn ang="0">
                    <a:pos x="17" y="78"/>
                  </a:cxn>
                  <a:cxn ang="0">
                    <a:pos x="37" y="102"/>
                  </a:cxn>
                  <a:cxn ang="0">
                    <a:pos x="0" y="112"/>
                  </a:cxn>
                  <a:cxn ang="0">
                    <a:pos x="58" y="149"/>
                  </a:cxn>
                  <a:cxn ang="0">
                    <a:pos x="37" y="190"/>
                  </a:cxn>
                  <a:cxn ang="0">
                    <a:pos x="54" y="211"/>
                  </a:cxn>
                  <a:cxn ang="0">
                    <a:pos x="17" y="227"/>
                  </a:cxn>
                  <a:cxn ang="0">
                    <a:pos x="47" y="254"/>
                  </a:cxn>
                  <a:cxn ang="0">
                    <a:pos x="62" y="260"/>
                  </a:cxn>
                  <a:cxn ang="0">
                    <a:pos x="31" y="276"/>
                  </a:cxn>
                  <a:cxn ang="0">
                    <a:pos x="54" y="297"/>
                  </a:cxn>
                  <a:cxn ang="0">
                    <a:pos x="39" y="303"/>
                  </a:cxn>
                  <a:cxn ang="0">
                    <a:pos x="64" y="319"/>
                  </a:cxn>
                  <a:cxn ang="0">
                    <a:pos x="66" y="317"/>
                  </a:cxn>
                  <a:cxn ang="0">
                    <a:pos x="66" y="315"/>
                  </a:cxn>
                </a:cxnLst>
                <a:rect l="0" t="0" r="r" b="b"/>
                <a:pathLst>
                  <a:path w="67" h="320">
                    <a:moveTo>
                      <a:pt x="58" y="0"/>
                    </a:moveTo>
                    <a:lnTo>
                      <a:pt x="31" y="35"/>
                    </a:lnTo>
                    <a:lnTo>
                      <a:pt x="52" y="35"/>
                    </a:lnTo>
                    <a:lnTo>
                      <a:pt x="17" y="78"/>
                    </a:lnTo>
                    <a:lnTo>
                      <a:pt x="37" y="102"/>
                    </a:lnTo>
                    <a:lnTo>
                      <a:pt x="0" y="112"/>
                    </a:lnTo>
                    <a:lnTo>
                      <a:pt x="58" y="149"/>
                    </a:lnTo>
                    <a:lnTo>
                      <a:pt x="37" y="190"/>
                    </a:lnTo>
                    <a:lnTo>
                      <a:pt x="54" y="211"/>
                    </a:lnTo>
                    <a:lnTo>
                      <a:pt x="17" y="227"/>
                    </a:lnTo>
                    <a:lnTo>
                      <a:pt x="47" y="254"/>
                    </a:lnTo>
                    <a:lnTo>
                      <a:pt x="62" y="260"/>
                    </a:lnTo>
                    <a:lnTo>
                      <a:pt x="31" y="276"/>
                    </a:lnTo>
                    <a:lnTo>
                      <a:pt x="54" y="297"/>
                    </a:lnTo>
                    <a:lnTo>
                      <a:pt x="39" y="303"/>
                    </a:lnTo>
                    <a:lnTo>
                      <a:pt x="64" y="319"/>
                    </a:lnTo>
                    <a:lnTo>
                      <a:pt x="66" y="317"/>
                    </a:lnTo>
                    <a:lnTo>
                      <a:pt x="66" y="315"/>
                    </a:lnTo>
                  </a:path>
                </a:pathLst>
              </a:custGeom>
              <a:solidFill>
                <a:srgbClr val="232323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667" name="Freeform 27"/>
              <p:cNvSpPr>
                <a:spLocks/>
              </p:cNvSpPr>
              <p:nvPr/>
            </p:nvSpPr>
            <p:spPr bwMode="auto">
              <a:xfrm>
                <a:off x="1741" y="2833"/>
                <a:ext cx="256" cy="298"/>
              </a:xfrm>
              <a:custGeom>
                <a:avLst/>
                <a:gdLst/>
                <a:ahLst/>
                <a:cxnLst>
                  <a:cxn ang="0">
                    <a:pos x="46" y="288"/>
                  </a:cxn>
                  <a:cxn ang="0">
                    <a:pos x="130" y="260"/>
                  </a:cxn>
                  <a:cxn ang="0">
                    <a:pos x="162" y="224"/>
                  </a:cxn>
                  <a:cxn ang="0">
                    <a:pos x="202" y="212"/>
                  </a:cxn>
                  <a:cxn ang="0">
                    <a:pos x="254" y="180"/>
                  </a:cxn>
                  <a:cxn ang="0">
                    <a:pos x="246" y="120"/>
                  </a:cxn>
                  <a:cxn ang="0">
                    <a:pos x="162" y="20"/>
                  </a:cxn>
                  <a:cxn ang="0">
                    <a:pos x="114" y="0"/>
                  </a:cxn>
                  <a:cxn ang="0">
                    <a:pos x="54" y="36"/>
                  </a:cxn>
                  <a:cxn ang="0">
                    <a:pos x="34" y="60"/>
                  </a:cxn>
                  <a:cxn ang="0">
                    <a:pos x="18" y="92"/>
                  </a:cxn>
                  <a:cxn ang="0">
                    <a:pos x="10" y="108"/>
                  </a:cxn>
                  <a:cxn ang="0">
                    <a:pos x="34" y="268"/>
                  </a:cxn>
                  <a:cxn ang="0">
                    <a:pos x="46" y="288"/>
                  </a:cxn>
                </a:cxnLst>
                <a:rect l="0" t="0" r="r" b="b"/>
                <a:pathLst>
                  <a:path w="256" h="298">
                    <a:moveTo>
                      <a:pt x="46" y="288"/>
                    </a:moveTo>
                    <a:cubicBezTo>
                      <a:pt x="71" y="272"/>
                      <a:pt x="101" y="265"/>
                      <a:pt x="130" y="260"/>
                    </a:cubicBezTo>
                    <a:cubicBezTo>
                      <a:pt x="143" y="247"/>
                      <a:pt x="147" y="234"/>
                      <a:pt x="162" y="224"/>
                    </a:cubicBezTo>
                    <a:cubicBezTo>
                      <a:pt x="182" y="237"/>
                      <a:pt x="188" y="230"/>
                      <a:pt x="202" y="212"/>
                    </a:cubicBezTo>
                    <a:cubicBezTo>
                      <a:pt x="237" y="229"/>
                      <a:pt x="228" y="197"/>
                      <a:pt x="254" y="180"/>
                    </a:cubicBezTo>
                    <a:cubicBezTo>
                      <a:pt x="252" y="160"/>
                      <a:pt x="256" y="137"/>
                      <a:pt x="246" y="120"/>
                    </a:cubicBezTo>
                    <a:cubicBezTo>
                      <a:pt x="237" y="105"/>
                      <a:pt x="179" y="27"/>
                      <a:pt x="162" y="20"/>
                    </a:cubicBezTo>
                    <a:cubicBezTo>
                      <a:pt x="146" y="13"/>
                      <a:pt x="130" y="8"/>
                      <a:pt x="114" y="0"/>
                    </a:cubicBezTo>
                    <a:cubicBezTo>
                      <a:pt x="68" y="5"/>
                      <a:pt x="78" y="4"/>
                      <a:pt x="54" y="36"/>
                    </a:cubicBezTo>
                    <a:cubicBezTo>
                      <a:pt x="37" y="59"/>
                      <a:pt x="46" y="37"/>
                      <a:pt x="34" y="60"/>
                    </a:cubicBezTo>
                    <a:cubicBezTo>
                      <a:pt x="28" y="70"/>
                      <a:pt x="23" y="81"/>
                      <a:pt x="18" y="92"/>
                    </a:cubicBezTo>
                    <a:cubicBezTo>
                      <a:pt x="15" y="97"/>
                      <a:pt x="10" y="108"/>
                      <a:pt x="10" y="108"/>
                    </a:cubicBezTo>
                    <a:cubicBezTo>
                      <a:pt x="12" y="163"/>
                      <a:pt x="0" y="222"/>
                      <a:pt x="34" y="268"/>
                    </a:cubicBezTo>
                    <a:cubicBezTo>
                      <a:pt x="43" y="294"/>
                      <a:pt x="36" y="298"/>
                      <a:pt x="46" y="288"/>
                    </a:cubicBez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0668" name="Rectangle 28"/>
            <p:cNvSpPr>
              <a:spLocks noChangeArrowheads="1"/>
            </p:cNvSpPr>
            <p:nvPr/>
          </p:nvSpPr>
          <p:spPr bwMode="auto">
            <a:xfrm>
              <a:off x="2964" y="2226"/>
              <a:ext cx="23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sz="2000" i="1" baseline="-25000">
                  <a:solidFill>
                    <a:schemeClr val="accent1"/>
                  </a:solidFill>
                </a:rPr>
                <a:t> </a:t>
              </a:r>
            </a:p>
          </p:txBody>
        </p:sp>
        <p:sp>
          <p:nvSpPr>
            <p:cNvPr id="240669" name="Rectangle 29"/>
            <p:cNvSpPr>
              <a:spLocks noChangeArrowheads="1"/>
            </p:cNvSpPr>
            <p:nvPr/>
          </p:nvSpPr>
          <p:spPr bwMode="auto">
            <a:xfrm>
              <a:off x="2977" y="2600"/>
              <a:ext cx="2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  <a:endParaRPr lang="en-US" sz="2000" i="1" baseline="-25000">
                <a:solidFill>
                  <a:schemeClr val="tx2"/>
                </a:solidFill>
              </a:endParaRPr>
            </a:p>
          </p:txBody>
        </p:sp>
        <p:sp>
          <p:nvSpPr>
            <p:cNvPr id="240670" name="Line 30"/>
            <p:cNvSpPr>
              <a:spLocks noChangeShapeType="1"/>
            </p:cNvSpPr>
            <p:nvPr/>
          </p:nvSpPr>
          <p:spPr bwMode="auto">
            <a:xfrm>
              <a:off x="3314" y="3388"/>
              <a:ext cx="364" cy="24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1" name="AutoShape 31"/>
            <p:cNvSpPr>
              <a:spLocks noChangeArrowheads="1"/>
            </p:cNvSpPr>
            <p:nvPr/>
          </p:nvSpPr>
          <p:spPr bwMode="auto">
            <a:xfrm>
              <a:off x="2731" y="2953"/>
              <a:ext cx="328" cy="288"/>
            </a:xfrm>
            <a:prstGeom prst="star5">
              <a:avLst/>
            </a:prstGeom>
            <a:solidFill>
              <a:srgbClr val="FE9B03"/>
            </a:solidFill>
            <a:ln w="12700">
              <a:solidFill>
                <a:srgbClr val="FE9B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2" name="AutoShape 32"/>
            <p:cNvSpPr>
              <a:spLocks noChangeArrowheads="1"/>
            </p:cNvSpPr>
            <p:nvPr/>
          </p:nvSpPr>
          <p:spPr bwMode="auto">
            <a:xfrm rot="19620000">
              <a:off x="2729" y="2956"/>
              <a:ext cx="328" cy="289"/>
            </a:xfrm>
            <a:prstGeom prst="star5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3" name="AutoShape 33"/>
            <p:cNvSpPr>
              <a:spLocks noChangeArrowheads="1"/>
            </p:cNvSpPr>
            <p:nvPr/>
          </p:nvSpPr>
          <p:spPr bwMode="auto">
            <a:xfrm>
              <a:off x="2835" y="3037"/>
              <a:ext cx="115" cy="125"/>
            </a:xfrm>
            <a:prstGeom prst="star5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0675" name="Line 35"/>
          <p:cNvSpPr>
            <a:spLocks noChangeShapeType="1"/>
          </p:cNvSpPr>
          <p:nvPr/>
        </p:nvSpPr>
        <p:spPr bwMode="auto">
          <a:xfrm>
            <a:off x="7392988" y="3538538"/>
            <a:ext cx="577850" cy="382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6" name="Line 36"/>
          <p:cNvSpPr>
            <a:spLocks noChangeShapeType="1"/>
          </p:cNvSpPr>
          <p:nvPr/>
        </p:nvSpPr>
        <p:spPr bwMode="auto">
          <a:xfrm flipH="1">
            <a:off x="7359650" y="3933825"/>
            <a:ext cx="577850" cy="382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7" name="Line 37"/>
          <p:cNvSpPr>
            <a:spLocks noChangeShapeType="1"/>
          </p:cNvSpPr>
          <p:nvPr/>
        </p:nvSpPr>
        <p:spPr bwMode="auto">
          <a:xfrm rot="16200000" flipH="1">
            <a:off x="7007225" y="3895726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/>
        </p:nvSpPr>
        <p:spPr bwMode="auto">
          <a:xfrm>
            <a:off x="6788150" y="3759200"/>
            <a:ext cx="5334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effectLst>
                  <a:outerShdw blurRad="38100" dist="38100" dir="2700000" algn="tl">
                    <a:srgbClr val="FFFFFF"/>
                  </a:outerShdw>
                </a:effectLst>
              </a:rPr>
              <a:t>m</a:t>
            </a:r>
            <a:r>
              <a:rPr lang="en-US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endParaRPr lang="en-US" sz="2000" i="1" baseline="-25000"/>
          </a:p>
        </p:txBody>
      </p:sp>
      <p:sp>
        <p:nvSpPr>
          <p:cNvPr id="240679" name="Rectangle 39"/>
          <p:cNvSpPr>
            <a:spLocks noChangeArrowheads="1"/>
          </p:cNvSpPr>
          <p:nvPr/>
        </p:nvSpPr>
        <p:spPr bwMode="auto">
          <a:xfrm>
            <a:off x="7548563" y="3376613"/>
            <a:ext cx="5334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effectLst>
                  <a:outerShdw blurRad="38100" dist="38100" dir="2700000" algn="tl">
                    <a:srgbClr val="FFFFFF"/>
                  </a:outerShdw>
                </a:effectLst>
              </a:rPr>
              <a:t>m</a:t>
            </a:r>
            <a:r>
              <a:rPr lang="en-US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endParaRPr lang="en-US" sz="2000" i="1" baseline="-25000"/>
          </a:p>
        </p:txBody>
      </p:sp>
      <p:sp>
        <p:nvSpPr>
          <p:cNvPr id="240680" name="Rectangle 40"/>
          <p:cNvSpPr>
            <a:spLocks noChangeArrowheads="1"/>
          </p:cNvSpPr>
          <p:nvPr/>
        </p:nvSpPr>
        <p:spPr bwMode="auto">
          <a:xfrm>
            <a:off x="7564438" y="4102100"/>
            <a:ext cx="5334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effectLst>
                  <a:outerShdw blurRad="38100" dist="38100" dir="2700000" algn="tl">
                    <a:srgbClr val="FFFFFF"/>
                  </a:outerShdw>
                </a:effectLst>
              </a:rPr>
              <a:t>m</a:t>
            </a:r>
            <a:r>
              <a:rPr lang="en-US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endParaRPr lang="en-US" sz="2000" i="1" baseline="-25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600"/>
              <a:t>Komentar tentang Kekekalan Energi</a:t>
            </a:r>
          </a:p>
        </p:txBody>
      </p:sp>
      <p:sp>
        <p:nvSpPr>
          <p:cNvPr id="24269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2400"/>
              <a:t>Kita telah melihat bahwa total energi kinetik dari suatui sistem yg mengalami tumbukan inelastik tidak konstan.</a:t>
            </a:r>
          </a:p>
          <a:p>
            <a:pPr lvl="1"/>
            <a:r>
              <a:rPr lang="en-US" sz="2000"/>
              <a:t>Energi hilang dalam bentuk:</a:t>
            </a:r>
          </a:p>
          <a:p>
            <a:pPr lvl="2"/>
            <a:r>
              <a:rPr lang="en-US" sz="1800"/>
              <a:t>Panas (bomb)</a:t>
            </a:r>
          </a:p>
          <a:p>
            <a:pPr lvl="2"/>
            <a:r>
              <a:rPr lang="en-US" sz="1800"/>
              <a:t>Logam melengkung (crashing cars)</a:t>
            </a:r>
            <a:br>
              <a:rPr lang="en-US" sz="1800"/>
            </a:br>
            <a:endParaRPr lang="en-US" sz="1800"/>
          </a:p>
          <a:p>
            <a:pPr>
              <a:buFont typeface="Wingdings" pitchFamily="2" charset="2"/>
              <a:buNone/>
            </a:pPr>
            <a:endParaRPr lang="en-US" sz="2400"/>
          </a:p>
          <a:p>
            <a:r>
              <a:rPr lang="en-US" sz="2400"/>
              <a:t>Momentum sepanjang arah tertentu konservatif </a:t>
            </a:r>
            <a:r>
              <a:rPr lang="en-US" sz="2400" b="1">
                <a:solidFill>
                  <a:schemeClr val="tx2"/>
                </a:solidFill>
              </a:rPr>
              <a:t>jika tidak ada gaya eksternal yg bekerja dalam arah tersebut.</a:t>
            </a:r>
            <a:r>
              <a:rPr lang="en-US" sz="240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Secara umum, kekekalan momentum lebih mudah ditunjukkan dibandingkan kekekalan energi.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16" name="Line 4"/>
          <p:cNvSpPr>
            <a:spLocks noChangeShapeType="1"/>
          </p:cNvSpPr>
          <p:nvPr/>
        </p:nvSpPr>
        <p:spPr bwMode="auto">
          <a:xfrm flipV="1">
            <a:off x="5638800" y="1593850"/>
            <a:ext cx="0" cy="1079500"/>
          </a:xfrm>
          <a:prstGeom prst="line">
            <a:avLst/>
          </a:prstGeom>
          <a:noFill/>
          <a:ln w="12700">
            <a:solidFill>
              <a:srgbClr val="F6BF69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17" name="Line 5"/>
          <p:cNvSpPr>
            <a:spLocks noChangeShapeType="1"/>
          </p:cNvSpPr>
          <p:nvPr/>
        </p:nvSpPr>
        <p:spPr bwMode="auto">
          <a:xfrm flipV="1">
            <a:off x="7010400" y="1593850"/>
            <a:ext cx="0" cy="1079500"/>
          </a:xfrm>
          <a:prstGeom prst="line">
            <a:avLst/>
          </a:prstGeom>
          <a:noFill/>
          <a:ln w="12700">
            <a:solidFill>
              <a:srgbClr val="F6BF69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600"/>
              <a:t>Bandul Balistik (Ballistic Pendulum)</a:t>
            </a:r>
          </a:p>
        </p:txBody>
      </p:sp>
      <p:sp>
        <p:nvSpPr>
          <p:cNvPr id="243719" name="Line 7"/>
          <p:cNvSpPr>
            <a:spLocks noChangeShapeType="1"/>
          </p:cNvSpPr>
          <p:nvPr/>
        </p:nvSpPr>
        <p:spPr bwMode="auto">
          <a:xfrm flipV="1">
            <a:off x="2209800" y="1593850"/>
            <a:ext cx="0" cy="1079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20" name="Line 8"/>
          <p:cNvSpPr>
            <a:spLocks noChangeShapeType="1"/>
          </p:cNvSpPr>
          <p:nvPr/>
        </p:nvSpPr>
        <p:spPr bwMode="auto">
          <a:xfrm flipV="1">
            <a:off x="3581400" y="1593850"/>
            <a:ext cx="0" cy="1079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21" name="Line 9"/>
          <p:cNvSpPr>
            <a:spLocks noChangeShapeType="1"/>
          </p:cNvSpPr>
          <p:nvPr/>
        </p:nvSpPr>
        <p:spPr bwMode="auto">
          <a:xfrm>
            <a:off x="1549400" y="1600200"/>
            <a:ext cx="2692400" cy="0"/>
          </a:xfrm>
          <a:prstGeom prst="line">
            <a:avLst/>
          </a:prstGeom>
          <a:noFill/>
          <a:ln w="50800">
            <a:solidFill>
              <a:srgbClr val="3333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22" name="Oval 10"/>
          <p:cNvSpPr>
            <a:spLocks noChangeArrowheads="1"/>
          </p:cNvSpPr>
          <p:nvPr/>
        </p:nvSpPr>
        <p:spPr bwMode="auto">
          <a:xfrm>
            <a:off x="692150" y="2901950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23" name="Line 11"/>
          <p:cNvSpPr>
            <a:spLocks noChangeShapeType="1"/>
          </p:cNvSpPr>
          <p:nvPr/>
        </p:nvSpPr>
        <p:spPr bwMode="auto">
          <a:xfrm>
            <a:off x="996950" y="2971800"/>
            <a:ext cx="596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24" name="Rectangle 12"/>
          <p:cNvSpPr>
            <a:spLocks noChangeArrowheads="1"/>
          </p:cNvSpPr>
          <p:nvPr/>
        </p:nvSpPr>
        <p:spPr bwMode="auto">
          <a:xfrm>
            <a:off x="5949950" y="2216150"/>
            <a:ext cx="2273300" cy="596900"/>
          </a:xfrm>
          <a:prstGeom prst="rect">
            <a:avLst/>
          </a:prstGeom>
          <a:solidFill>
            <a:srgbClr val="FC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25" name="Rectangle 13"/>
          <p:cNvSpPr>
            <a:spLocks noChangeArrowheads="1"/>
          </p:cNvSpPr>
          <p:nvPr/>
        </p:nvSpPr>
        <p:spPr bwMode="auto">
          <a:xfrm>
            <a:off x="1758950" y="2673350"/>
            <a:ext cx="2273300" cy="596900"/>
          </a:xfrm>
          <a:prstGeom prst="rect">
            <a:avLst/>
          </a:prstGeom>
          <a:solidFill>
            <a:srgbClr val="FC00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26" name="Line 14"/>
          <p:cNvSpPr>
            <a:spLocks noChangeShapeType="1"/>
          </p:cNvSpPr>
          <p:nvPr/>
        </p:nvSpPr>
        <p:spPr bwMode="auto">
          <a:xfrm flipH="1" flipV="1">
            <a:off x="5576888" y="1592263"/>
            <a:ext cx="885825" cy="6254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27" name="Line 15"/>
          <p:cNvSpPr>
            <a:spLocks noChangeShapeType="1"/>
          </p:cNvSpPr>
          <p:nvPr/>
        </p:nvSpPr>
        <p:spPr bwMode="auto">
          <a:xfrm flipH="1" flipV="1">
            <a:off x="6948488" y="1592263"/>
            <a:ext cx="885825" cy="6254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28" name="Line 16"/>
          <p:cNvSpPr>
            <a:spLocks noChangeShapeType="1"/>
          </p:cNvSpPr>
          <p:nvPr/>
        </p:nvSpPr>
        <p:spPr bwMode="auto">
          <a:xfrm>
            <a:off x="5054600" y="1600200"/>
            <a:ext cx="2692400" cy="0"/>
          </a:xfrm>
          <a:prstGeom prst="line">
            <a:avLst/>
          </a:prstGeom>
          <a:noFill/>
          <a:ln w="50800">
            <a:solidFill>
              <a:srgbClr val="3333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29" name="Line 17"/>
          <p:cNvSpPr>
            <a:spLocks noChangeShapeType="1"/>
          </p:cNvSpPr>
          <p:nvPr/>
        </p:nvSpPr>
        <p:spPr bwMode="auto">
          <a:xfrm>
            <a:off x="4978400" y="1600200"/>
            <a:ext cx="2692400" cy="0"/>
          </a:xfrm>
          <a:prstGeom prst="line">
            <a:avLst/>
          </a:prstGeom>
          <a:noFill/>
          <a:ln w="50800">
            <a:solidFill>
              <a:srgbClr val="3333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30" name="Rectangle 18"/>
          <p:cNvSpPr>
            <a:spLocks noChangeArrowheads="1"/>
          </p:cNvSpPr>
          <p:nvPr/>
        </p:nvSpPr>
        <p:spPr bwMode="auto">
          <a:xfrm>
            <a:off x="5187950" y="2673350"/>
            <a:ext cx="2273300" cy="596900"/>
          </a:xfrm>
          <a:prstGeom prst="rect">
            <a:avLst/>
          </a:prstGeom>
          <a:noFill/>
          <a:ln w="12700">
            <a:solidFill>
              <a:srgbClr val="FE9B03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31" name="Line 19"/>
          <p:cNvSpPr>
            <a:spLocks noChangeShapeType="1"/>
          </p:cNvSpPr>
          <p:nvPr/>
        </p:nvSpPr>
        <p:spPr bwMode="auto">
          <a:xfrm>
            <a:off x="4654550" y="2514600"/>
            <a:ext cx="1282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32" name="Line 20"/>
          <p:cNvSpPr>
            <a:spLocks noChangeShapeType="1"/>
          </p:cNvSpPr>
          <p:nvPr/>
        </p:nvSpPr>
        <p:spPr bwMode="auto">
          <a:xfrm>
            <a:off x="4654550" y="2971800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33" name="Line 21"/>
          <p:cNvSpPr>
            <a:spLocks noChangeShapeType="1"/>
          </p:cNvSpPr>
          <p:nvPr/>
        </p:nvSpPr>
        <p:spPr bwMode="auto">
          <a:xfrm>
            <a:off x="4876800" y="2520950"/>
            <a:ext cx="0" cy="4445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34" name="Rectangle 22"/>
          <p:cNvSpPr>
            <a:spLocks noChangeArrowheads="1"/>
          </p:cNvSpPr>
          <p:nvPr/>
        </p:nvSpPr>
        <p:spPr bwMode="auto">
          <a:xfrm>
            <a:off x="4481513" y="2570163"/>
            <a:ext cx="3651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hlink"/>
                </a:solidFill>
              </a:rPr>
              <a:t>H</a:t>
            </a:r>
            <a:endParaRPr lang="en-US" sz="2000" i="1">
              <a:solidFill>
                <a:srgbClr val="FC0128"/>
              </a:solidFill>
            </a:endParaRPr>
          </a:p>
        </p:txBody>
      </p:sp>
      <p:sp>
        <p:nvSpPr>
          <p:cNvPr id="243735" name="Rectangle 23"/>
          <p:cNvSpPr>
            <a:spLocks noChangeArrowheads="1"/>
          </p:cNvSpPr>
          <p:nvPr/>
        </p:nvSpPr>
        <p:spPr bwMode="auto">
          <a:xfrm>
            <a:off x="2197100" y="2036763"/>
            <a:ext cx="32226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L</a:t>
            </a:r>
          </a:p>
        </p:txBody>
      </p:sp>
      <p:sp>
        <p:nvSpPr>
          <p:cNvPr id="243736" name="Rectangle 24"/>
          <p:cNvSpPr>
            <a:spLocks noChangeArrowheads="1"/>
          </p:cNvSpPr>
          <p:nvPr/>
        </p:nvSpPr>
        <p:spPr bwMode="auto">
          <a:xfrm>
            <a:off x="3568700" y="2036763"/>
            <a:ext cx="32226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L</a:t>
            </a:r>
          </a:p>
        </p:txBody>
      </p:sp>
      <p:sp>
        <p:nvSpPr>
          <p:cNvPr id="243737" name="Rectangle 25"/>
          <p:cNvSpPr>
            <a:spLocks noChangeArrowheads="1"/>
          </p:cNvSpPr>
          <p:nvPr/>
        </p:nvSpPr>
        <p:spPr bwMode="auto">
          <a:xfrm>
            <a:off x="6081713" y="1731963"/>
            <a:ext cx="32226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L</a:t>
            </a:r>
          </a:p>
        </p:txBody>
      </p:sp>
      <p:sp>
        <p:nvSpPr>
          <p:cNvPr id="243738" name="Rectangle 26"/>
          <p:cNvSpPr>
            <a:spLocks noChangeArrowheads="1"/>
          </p:cNvSpPr>
          <p:nvPr/>
        </p:nvSpPr>
        <p:spPr bwMode="auto">
          <a:xfrm>
            <a:off x="7529513" y="1731963"/>
            <a:ext cx="32226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L</a:t>
            </a:r>
          </a:p>
        </p:txBody>
      </p:sp>
      <p:sp>
        <p:nvSpPr>
          <p:cNvPr id="243739" name="Rectangle 27"/>
          <p:cNvSpPr>
            <a:spLocks noChangeArrowheads="1"/>
          </p:cNvSpPr>
          <p:nvPr/>
        </p:nvSpPr>
        <p:spPr bwMode="auto">
          <a:xfrm>
            <a:off x="596900" y="2570163"/>
            <a:ext cx="3921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m</a:t>
            </a:r>
          </a:p>
        </p:txBody>
      </p:sp>
      <p:sp>
        <p:nvSpPr>
          <p:cNvPr id="243740" name="Rectangle 28"/>
          <p:cNvSpPr>
            <a:spLocks noChangeArrowheads="1"/>
          </p:cNvSpPr>
          <p:nvPr/>
        </p:nvSpPr>
        <p:spPr bwMode="auto">
          <a:xfrm>
            <a:off x="2654300" y="3406775"/>
            <a:ext cx="39211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M</a:t>
            </a:r>
          </a:p>
        </p:txBody>
      </p:sp>
      <p:sp>
        <p:nvSpPr>
          <p:cNvPr id="243741" name="Rectangle 29"/>
          <p:cNvSpPr>
            <a:spLocks noChangeArrowheads="1"/>
          </p:cNvSpPr>
          <p:nvPr/>
        </p:nvSpPr>
        <p:spPr bwMode="auto">
          <a:xfrm>
            <a:off x="992188" y="4037013"/>
            <a:ext cx="7312025" cy="155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/>
              <a:t>Sebuah peluru dengan massa  </a:t>
            </a:r>
            <a:r>
              <a:rPr lang="en-US" sz="2000" i="1">
                <a:solidFill>
                  <a:schemeClr val="tx2"/>
                </a:solidFill>
              </a:rPr>
              <a:t>m</a:t>
            </a:r>
            <a:r>
              <a:rPr lang="en-US" sz="2000"/>
              <a:t> bergerak horisontal dengan laju  </a:t>
            </a:r>
            <a:r>
              <a:rPr lang="en-US" sz="2000" i="1">
                <a:solidFill>
                  <a:schemeClr val="accent1"/>
                </a:solidFill>
              </a:rPr>
              <a:t>v</a:t>
            </a:r>
            <a:r>
              <a:rPr lang="en-US" sz="2000"/>
              <a:t> menumbuk sebuah massa yg diam </a:t>
            </a:r>
            <a:r>
              <a:rPr lang="en-US" sz="2000" i="1">
                <a:solidFill>
                  <a:schemeClr val="tx2"/>
                </a:solidFill>
              </a:rPr>
              <a:t>M</a:t>
            </a:r>
            <a:r>
              <a:rPr lang="en-US" sz="2000"/>
              <a:t> yang digantung pada tali yg panjangnya </a:t>
            </a:r>
            <a:r>
              <a:rPr lang="en-US" sz="2000" i="1">
                <a:solidFill>
                  <a:schemeClr val="tx2"/>
                </a:solidFill>
              </a:rPr>
              <a:t>L</a:t>
            </a:r>
            <a:r>
              <a:rPr lang="en-US" sz="2000"/>
              <a:t>.  Sehingga, </a:t>
            </a:r>
            <a:r>
              <a:rPr lang="en-US" sz="2000" i="1">
                <a:solidFill>
                  <a:schemeClr val="tx2"/>
                </a:solidFill>
              </a:rPr>
              <a:t>m</a:t>
            </a:r>
            <a:r>
              <a:rPr lang="en-US" sz="2000"/>
              <a:t> </a:t>
            </a:r>
            <a:r>
              <a:rPr lang="en-US" sz="2000" i="1">
                <a:solidFill>
                  <a:schemeClr val="tx2"/>
                </a:solidFill>
              </a:rPr>
              <a:t>+</a:t>
            </a:r>
            <a:r>
              <a:rPr lang="en-US" sz="2000"/>
              <a:t> </a:t>
            </a:r>
            <a:r>
              <a:rPr lang="en-US" sz="2000" i="1">
                <a:solidFill>
                  <a:schemeClr val="tx2"/>
                </a:solidFill>
              </a:rPr>
              <a:t>M</a:t>
            </a:r>
            <a:r>
              <a:rPr lang="en-US" sz="2000"/>
              <a:t>  naik ke suatu ketinggian </a:t>
            </a:r>
            <a:r>
              <a:rPr lang="en-US" sz="2000" i="1">
                <a:solidFill>
                  <a:schemeClr val="hlink"/>
                </a:solidFill>
              </a:rPr>
              <a:t>H</a:t>
            </a:r>
            <a:r>
              <a:rPr lang="en-US" sz="2000"/>
              <a:t>.  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endParaRPr lang="en-US" sz="2000"/>
          </a:p>
        </p:txBody>
      </p:sp>
      <p:sp>
        <p:nvSpPr>
          <p:cNvPr id="243742" name="Rectangle 30"/>
          <p:cNvSpPr>
            <a:spLocks noChangeArrowheads="1"/>
          </p:cNvSpPr>
          <p:nvPr/>
        </p:nvSpPr>
        <p:spPr bwMode="auto">
          <a:xfrm>
            <a:off x="1225550" y="5326063"/>
            <a:ext cx="5756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Jika diketahui </a:t>
            </a:r>
            <a:r>
              <a:rPr lang="en-US" sz="2000" i="1">
                <a:solidFill>
                  <a:schemeClr val="hlink"/>
                </a:solidFill>
              </a:rPr>
              <a:t>H</a:t>
            </a:r>
            <a:r>
              <a:rPr lang="en-US" sz="2000"/>
              <a:t>, tentukan laju awal </a:t>
            </a:r>
            <a:r>
              <a:rPr lang="en-US" sz="2000" i="1">
                <a:solidFill>
                  <a:schemeClr val="accent1"/>
                </a:solidFill>
              </a:rPr>
              <a:t>v</a:t>
            </a:r>
            <a:r>
              <a:rPr lang="en-US" sz="2000"/>
              <a:t> dari peluru?</a:t>
            </a:r>
          </a:p>
        </p:txBody>
      </p:sp>
      <p:sp>
        <p:nvSpPr>
          <p:cNvPr id="243743" name="Rectangle 31"/>
          <p:cNvSpPr>
            <a:spLocks noChangeArrowheads="1"/>
          </p:cNvSpPr>
          <p:nvPr/>
        </p:nvSpPr>
        <p:spPr bwMode="auto">
          <a:xfrm>
            <a:off x="6615113" y="2874963"/>
            <a:ext cx="8905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M + m</a:t>
            </a:r>
          </a:p>
        </p:txBody>
      </p:sp>
      <p:sp>
        <p:nvSpPr>
          <p:cNvPr id="243744" name="Rectangle 32"/>
          <p:cNvSpPr>
            <a:spLocks noChangeArrowheads="1"/>
          </p:cNvSpPr>
          <p:nvPr/>
        </p:nvSpPr>
        <p:spPr bwMode="auto">
          <a:xfrm>
            <a:off x="1054100" y="2646363"/>
            <a:ext cx="32226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/>
              <a:t>v</a:t>
            </a:r>
          </a:p>
        </p:txBody>
      </p:sp>
      <p:sp>
        <p:nvSpPr>
          <p:cNvPr id="243745" name="Line 33"/>
          <p:cNvSpPr>
            <a:spLocks noChangeShapeType="1"/>
          </p:cNvSpPr>
          <p:nvPr/>
        </p:nvSpPr>
        <p:spPr bwMode="auto">
          <a:xfrm>
            <a:off x="5187950" y="3429000"/>
            <a:ext cx="3683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46" name="Rectangle 34"/>
          <p:cNvSpPr>
            <a:spLocks noChangeArrowheads="1"/>
          </p:cNvSpPr>
          <p:nvPr/>
        </p:nvSpPr>
        <p:spPr bwMode="auto">
          <a:xfrm>
            <a:off x="5548313" y="3254375"/>
            <a:ext cx="3508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1"/>
                </a:solidFill>
              </a:rPr>
              <a:t>V</a:t>
            </a:r>
          </a:p>
        </p:txBody>
      </p:sp>
      <p:sp>
        <p:nvSpPr>
          <p:cNvPr id="243747" name="Rectangle 35"/>
          <p:cNvSpPr>
            <a:spLocks noChangeArrowheads="1"/>
          </p:cNvSpPr>
          <p:nvPr/>
        </p:nvSpPr>
        <p:spPr bwMode="auto">
          <a:xfrm>
            <a:off x="7986713" y="1884363"/>
            <a:ext cx="63976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1"/>
                </a:solidFill>
              </a:rPr>
              <a:t>V</a:t>
            </a:r>
            <a:r>
              <a:rPr lang="en-US" sz="2000" i="1">
                <a:solidFill>
                  <a:schemeClr val="accent1"/>
                </a:solidFill>
              </a:rPr>
              <a:t>=0</a:t>
            </a:r>
          </a:p>
        </p:txBody>
      </p:sp>
      <p:sp>
        <p:nvSpPr>
          <p:cNvPr id="243748" name="Rectangle 36"/>
          <p:cNvSpPr>
            <a:spLocks noChangeArrowheads="1"/>
          </p:cNvSpPr>
          <p:nvPr/>
        </p:nvSpPr>
        <p:spPr bwMode="auto">
          <a:xfrm>
            <a:off x="539750" y="1377950"/>
            <a:ext cx="8064500" cy="25019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49" name="Freeform 37"/>
          <p:cNvSpPr>
            <a:spLocks/>
          </p:cNvSpPr>
          <p:nvPr/>
        </p:nvSpPr>
        <p:spPr bwMode="auto">
          <a:xfrm>
            <a:off x="5843588" y="2362200"/>
            <a:ext cx="101600" cy="258763"/>
          </a:xfrm>
          <a:custGeom>
            <a:avLst/>
            <a:gdLst/>
            <a:ahLst/>
            <a:cxnLst>
              <a:cxn ang="0">
                <a:pos x="63" y="0"/>
              </a:cxn>
              <a:cxn ang="0">
                <a:pos x="60" y="9"/>
              </a:cxn>
              <a:cxn ang="0">
                <a:pos x="60" y="18"/>
              </a:cxn>
              <a:cxn ang="0">
                <a:pos x="60" y="27"/>
              </a:cxn>
              <a:cxn ang="0">
                <a:pos x="60" y="36"/>
              </a:cxn>
              <a:cxn ang="0">
                <a:pos x="60" y="45"/>
              </a:cxn>
              <a:cxn ang="0">
                <a:pos x="60" y="54"/>
              </a:cxn>
              <a:cxn ang="0">
                <a:pos x="60" y="63"/>
              </a:cxn>
              <a:cxn ang="0">
                <a:pos x="57" y="72"/>
              </a:cxn>
              <a:cxn ang="0">
                <a:pos x="57" y="81"/>
              </a:cxn>
              <a:cxn ang="0">
                <a:pos x="57" y="90"/>
              </a:cxn>
              <a:cxn ang="0">
                <a:pos x="57" y="99"/>
              </a:cxn>
              <a:cxn ang="0">
                <a:pos x="57" y="108"/>
              </a:cxn>
              <a:cxn ang="0">
                <a:pos x="57" y="117"/>
              </a:cxn>
              <a:cxn ang="0">
                <a:pos x="57" y="126"/>
              </a:cxn>
              <a:cxn ang="0">
                <a:pos x="60" y="135"/>
              </a:cxn>
              <a:cxn ang="0">
                <a:pos x="60" y="144"/>
              </a:cxn>
              <a:cxn ang="0">
                <a:pos x="60" y="153"/>
              </a:cxn>
              <a:cxn ang="0">
                <a:pos x="51" y="159"/>
              </a:cxn>
              <a:cxn ang="0">
                <a:pos x="42" y="162"/>
              </a:cxn>
              <a:cxn ang="0">
                <a:pos x="39" y="153"/>
              </a:cxn>
              <a:cxn ang="0">
                <a:pos x="39" y="144"/>
              </a:cxn>
              <a:cxn ang="0">
                <a:pos x="36" y="132"/>
              </a:cxn>
              <a:cxn ang="0">
                <a:pos x="27" y="126"/>
              </a:cxn>
              <a:cxn ang="0">
                <a:pos x="18" y="117"/>
              </a:cxn>
              <a:cxn ang="0">
                <a:pos x="15" y="108"/>
              </a:cxn>
              <a:cxn ang="0">
                <a:pos x="12" y="99"/>
              </a:cxn>
              <a:cxn ang="0">
                <a:pos x="9" y="90"/>
              </a:cxn>
              <a:cxn ang="0">
                <a:pos x="6" y="81"/>
              </a:cxn>
              <a:cxn ang="0">
                <a:pos x="3" y="72"/>
              </a:cxn>
              <a:cxn ang="0">
                <a:pos x="0" y="63"/>
              </a:cxn>
              <a:cxn ang="0">
                <a:pos x="9" y="54"/>
              </a:cxn>
              <a:cxn ang="0">
                <a:pos x="18" y="45"/>
              </a:cxn>
              <a:cxn ang="0">
                <a:pos x="24" y="36"/>
              </a:cxn>
              <a:cxn ang="0">
                <a:pos x="33" y="27"/>
              </a:cxn>
              <a:cxn ang="0">
                <a:pos x="36" y="18"/>
              </a:cxn>
              <a:cxn ang="0">
                <a:pos x="45" y="12"/>
              </a:cxn>
              <a:cxn ang="0">
                <a:pos x="54" y="12"/>
              </a:cxn>
            </a:cxnLst>
            <a:rect l="0" t="0" r="r" b="b"/>
            <a:pathLst>
              <a:path w="64" h="163">
                <a:moveTo>
                  <a:pt x="63" y="0"/>
                </a:moveTo>
                <a:lnTo>
                  <a:pt x="60" y="9"/>
                </a:lnTo>
                <a:lnTo>
                  <a:pt x="60" y="18"/>
                </a:lnTo>
                <a:lnTo>
                  <a:pt x="60" y="27"/>
                </a:lnTo>
                <a:lnTo>
                  <a:pt x="60" y="36"/>
                </a:lnTo>
                <a:lnTo>
                  <a:pt x="60" y="45"/>
                </a:lnTo>
                <a:lnTo>
                  <a:pt x="60" y="54"/>
                </a:lnTo>
                <a:lnTo>
                  <a:pt x="60" y="63"/>
                </a:lnTo>
                <a:lnTo>
                  <a:pt x="57" y="72"/>
                </a:lnTo>
                <a:lnTo>
                  <a:pt x="57" y="81"/>
                </a:lnTo>
                <a:lnTo>
                  <a:pt x="57" y="90"/>
                </a:lnTo>
                <a:lnTo>
                  <a:pt x="57" y="99"/>
                </a:lnTo>
                <a:lnTo>
                  <a:pt x="57" y="108"/>
                </a:lnTo>
                <a:lnTo>
                  <a:pt x="57" y="117"/>
                </a:lnTo>
                <a:lnTo>
                  <a:pt x="57" y="126"/>
                </a:lnTo>
                <a:lnTo>
                  <a:pt x="60" y="135"/>
                </a:lnTo>
                <a:lnTo>
                  <a:pt x="60" y="144"/>
                </a:lnTo>
                <a:lnTo>
                  <a:pt x="60" y="153"/>
                </a:lnTo>
                <a:lnTo>
                  <a:pt x="51" y="159"/>
                </a:lnTo>
                <a:lnTo>
                  <a:pt x="42" y="162"/>
                </a:lnTo>
                <a:lnTo>
                  <a:pt x="39" y="153"/>
                </a:lnTo>
                <a:lnTo>
                  <a:pt x="39" y="144"/>
                </a:lnTo>
                <a:lnTo>
                  <a:pt x="36" y="132"/>
                </a:lnTo>
                <a:lnTo>
                  <a:pt x="27" y="126"/>
                </a:lnTo>
                <a:lnTo>
                  <a:pt x="18" y="117"/>
                </a:lnTo>
                <a:lnTo>
                  <a:pt x="15" y="108"/>
                </a:lnTo>
                <a:lnTo>
                  <a:pt x="12" y="99"/>
                </a:lnTo>
                <a:lnTo>
                  <a:pt x="9" y="90"/>
                </a:lnTo>
                <a:lnTo>
                  <a:pt x="6" y="81"/>
                </a:lnTo>
                <a:lnTo>
                  <a:pt x="3" y="72"/>
                </a:lnTo>
                <a:lnTo>
                  <a:pt x="0" y="63"/>
                </a:lnTo>
                <a:lnTo>
                  <a:pt x="9" y="54"/>
                </a:lnTo>
                <a:lnTo>
                  <a:pt x="18" y="45"/>
                </a:lnTo>
                <a:lnTo>
                  <a:pt x="24" y="36"/>
                </a:lnTo>
                <a:lnTo>
                  <a:pt x="33" y="27"/>
                </a:lnTo>
                <a:lnTo>
                  <a:pt x="36" y="18"/>
                </a:lnTo>
                <a:lnTo>
                  <a:pt x="45" y="12"/>
                </a:lnTo>
                <a:lnTo>
                  <a:pt x="54" y="1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50" name="Freeform 38"/>
          <p:cNvSpPr>
            <a:spLocks/>
          </p:cNvSpPr>
          <p:nvPr/>
        </p:nvSpPr>
        <p:spPr bwMode="auto">
          <a:xfrm>
            <a:off x="5081588" y="2819400"/>
            <a:ext cx="101600" cy="258763"/>
          </a:xfrm>
          <a:custGeom>
            <a:avLst/>
            <a:gdLst/>
            <a:ahLst/>
            <a:cxnLst>
              <a:cxn ang="0">
                <a:pos x="63" y="0"/>
              </a:cxn>
              <a:cxn ang="0">
                <a:pos x="60" y="9"/>
              </a:cxn>
              <a:cxn ang="0">
                <a:pos x="60" y="18"/>
              </a:cxn>
              <a:cxn ang="0">
                <a:pos x="60" y="27"/>
              </a:cxn>
              <a:cxn ang="0">
                <a:pos x="60" y="36"/>
              </a:cxn>
              <a:cxn ang="0">
                <a:pos x="60" y="45"/>
              </a:cxn>
              <a:cxn ang="0">
                <a:pos x="60" y="54"/>
              </a:cxn>
              <a:cxn ang="0">
                <a:pos x="60" y="63"/>
              </a:cxn>
              <a:cxn ang="0">
                <a:pos x="57" y="72"/>
              </a:cxn>
              <a:cxn ang="0">
                <a:pos x="57" y="81"/>
              </a:cxn>
              <a:cxn ang="0">
                <a:pos x="57" y="90"/>
              </a:cxn>
              <a:cxn ang="0">
                <a:pos x="57" y="99"/>
              </a:cxn>
              <a:cxn ang="0">
                <a:pos x="57" y="108"/>
              </a:cxn>
              <a:cxn ang="0">
                <a:pos x="57" y="117"/>
              </a:cxn>
              <a:cxn ang="0">
                <a:pos x="57" y="126"/>
              </a:cxn>
              <a:cxn ang="0">
                <a:pos x="60" y="135"/>
              </a:cxn>
              <a:cxn ang="0">
                <a:pos x="60" y="144"/>
              </a:cxn>
              <a:cxn ang="0">
                <a:pos x="60" y="153"/>
              </a:cxn>
              <a:cxn ang="0">
                <a:pos x="51" y="159"/>
              </a:cxn>
              <a:cxn ang="0">
                <a:pos x="42" y="162"/>
              </a:cxn>
              <a:cxn ang="0">
                <a:pos x="39" y="153"/>
              </a:cxn>
              <a:cxn ang="0">
                <a:pos x="39" y="144"/>
              </a:cxn>
              <a:cxn ang="0">
                <a:pos x="36" y="132"/>
              </a:cxn>
              <a:cxn ang="0">
                <a:pos x="27" y="126"/>
              </a:cxn>
              <a:cxn ang="0">
                <a:pos x="18" y="117"/>
              </a:cxn>
              <a:cxn ang="0">
                <a:pos x="15" y="108"/>
              </a:cxn>
              <a:cxn ang="0">
                <a:pos x="12" y="99"/>
              </a:cxn>
              <a:cxn ang="0">
                <a:pos x="9" y="90"/>
              </a:cxn>
              <a:cxn ang="0">
                <a:pos x="6" y="81"/>
              </a:cxn>
              <a:cxn ang="0">
                <a:pos x="3" y="72"/>
              </a:cxn>
              <a:cxn ang="0">
                <a:pos x="0" y="63"/>
              </a:cxn>
              <a:cxn ang="0">
                <a:pos x="9" y="54"/>
              </a:cxn>
              <a:cxn ang="0">
                <a:pos x="18" y="45"/>
              </a:cxn>
              <a:cxn ang="0">
                <a:pos x="24" y="36"/>
              </a:cxn>
              <a:cxn ang="0">
                <a:pos x="33" y="27"/>
              </a:cxn>
              <a:cxn ang="0">
                <a:pos x="36" y="18"/>
              </a:cxn>
              <a:cxn ang="0">
                <a:pos x="45" y="12"/>
              </a:cxn>
              <a:cxn ang="0">
                <a:pos x="54" y="12"/>
              </a:cxn>
            </a:cxnLst>
            <a:rect l="0" t="0" r="r" b="b"/>
            <a:pathLst>
              <a:path w="64" h="163">
                <a:moveTo>
                  <a:pt x="63" y="0"/>
                </a:moveTo>
                <a:lnTo>
                  <a:pt x="60" y="9"/>
                </a:lnTo>
                <a:lnTo>
                  <a:pt x="60" y="18"/>
                </a:lnTo>
                <a:lnTo>
                  <a:pt x="60" y="27"/>
                </a:lnTo>
                <a:lnTo>
                  <a:pt x="60" y="36"/>
                </a:lnTo>
                <a:lnTo>
                  <a:pt x="60" y="45"/>
                </a:lnTo>
                <a:lnTo>
                  <a:pt x="60" y="54"/>
                </a:lnTo>
                <a:lnTo>
                  <a:pt x="60" y="63"/>
                </a:lnTo>
                <a:lnTo>
                  <a:pt x="57" y="72"/>
                </a:lnTo>
                <a:lnTo>
                  <a:pt x="57" y="81"/>
                </a:lnTo>
                <a:lnTo>
                  <a:pt x="57" y="90"/>
                </a:lnTo>
                <a:lnTo>
                  <a:pt x="57" y="99"/>
                </a:lnTo>
                <a:lnTo>
                  <a:pt x="57" y="108"/>
                </a:lnTo>
                <a:lnTo>
                  <a:pt x="57" y="117"/>
                </a:lnTo>
                <a:lnTo>
                  <a:pt x="57" y="126"/>
                </a:lnTo>
                <a:lnTo>
                  <a:pt x="60" y="135"/>
                </a:lnTo>
                <a:lnTo>
                  <a:pt x="60" y="144"/>
                </a:lnTo>
                <a:lnTo>
                  <a:pt x="60" y="153"/>
                </a:lnTo>
                <a:lnTo>
                  <a:pt x="51" y="159"/>
                </a:lnTo>
                <a:lnTo>
                  <a:pt x="42" y="162"/>
                </a:lnTo>
                <a:lnTo>
                  <a:pt x="39" y="153"/>
                </a:lnTo>
                <a:lnTo>
                  <a:pt x="39" y="144"/>
                </a:lnTo>
                <a:lnTo>
                  <a:pt x="36" y="132"/>
                </a:lnTo>
                <a:lnTo>
                  <a:pt x="27" y="126"/>
                </a:lnTo>
                <a:lnTo>
                  <a:pt x="18" y="117"/>
                </a:lnTo>
                <a:lnTo>
                  <a:pt x="15" y="108"/>
                </a:lnTo>
                <a:lnTo>
                  <a:pt x="12" y="99"/>
                </a:lnTo>
                <a:lnTo>
                  <a:pt x="9" y="90"/>
                </a:lnTo>
                <a:lnTo>
                  <a:pt x="6" y="81"/>
                </a:lnTo>
                <a:lnTo>
                  <a:pt x="3" y="72"/>
                </a:lnTo>
                <a:lnTo>
                  <a:pt x="0" y="63"/>
                </a:lnTo>
                <a:lnTo>
                  <a:pt x="9" y="54"/>
                </a:lnTo>
                <a:lnTo>
                  <a:pt x="18" y="45"/>
                </a:lnTo>
                <a:lnTo>
                  <a:pt x="24" y="36"/>
                </a:lnTo>
                <a:lnTo>
                  <a:pt x="33" y="27"/>
                </a:lnTo>
                <a:lnTo>
                  <a:pt x="36" y="18"/>
                </a:lnTo>
                <a:lnTo>
                  <a:pt x="45" y="12"/>
                </a:lnTo>
                <a:lnTo>
                  <a:pt x="54" y="12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600"/>
              <a:t>Bandul Balistik...</a:t>
            </a:r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825500" y="1731963"/>
            <a:ext cx="25400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/>
              <a:t>Dua tahap proses:</a:t>
            </a:r>
          </a:p>
        </p:txBody>
      </p:sp>
      <p:sp>
        <p:nvSpPr>
          <p:cNvPr id="244742" name="Rectangle 6"/>
          <p:cNvSpPr>
            <a:spLocks noChangeArrowheads="1"/>
          </p:cNvSpPr>
          <p:nvPr/>
        </p:nvSpPr>
        <p:spPr bwMode="auto">
          <a:xfrm>
            <a:off x="1282700" y="2667000"/>
            <a:ext cx="5651500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1.  </a:t>
            </a:r>
            <a:r>
              <a:rPr lang="en-US" sz="2000" i="1">
                <a:solidFill>
                  <a:schemeClr val="tx2"/>
                </a:solidFill>
              </a:rPr>
              <a:t>m</a:t>
            </a:r>
            <a:r>
              <a:rPr lang="en-US" sz="2000">
                <a:solidFill>
                  <a:schemeClr val="tx2"/>
                </a:solidFill>
              </a:rPr>
              <a:t> </a:t>
            </a:r>
            <a:r>
              <a:rPr lang="en-US" sz="2000"/>
              <a:t>bertumbukan dengan </a:t>
            </a:r>
            <a:r>
              <a:rPr lang="en-US" sz="2000" i="1">
                <a:solidFill>
                  <a:schemeClr val="tx2"/>
                </a:solidFill>
              </a:rPr>
              <a:t>M</a:t>
            </a:r>
            <a:r>
              <a:rPr lang="en-US" sz="2000"/>
              <a:t>, </a:t>
            </a:r>
            <a:r>
              <a:rPr lang="en-US" sz="1800" b="1">
                <a:solidFill>
                  <a:srgbClr val="0000FF"/>
                </a:solidFill>
              </a:rPr>
              <a:t>secara inelastic.</a:t>
            </a:r>
            <a:r>
              <a:rPr lang="en-US" sz="2000"/>
              <a:t>  Kedua </a:t>
            </a:r>
            <a:r>
              <a:rPr lang="en-US" sz="2000" i="1">
                <a:solidFill>
                  <a:schemeClr val="tx2"/>
                </a:solidFill>
              </a:rPr>
              <a:t>M</a:t>
            </a:r>
            <a:r>
              <a:rPr lang="en-US" sz="2000"/>
              <a:t> &amp; </a:t>
            </a:r>
            <a:r>
              <a:rPr lang="en-US" sz="2000" i="1">
                <a:solidFill>
                  <a:schemeClr val="tx2"/>
                </a:solidFill>
              </a:rPr>
              <a:t>m</a:t>
            </a:r>
            <a:r>
              <a:rPr lang="en-US" sz="2000"/>
              <a:t> kemudian bergerak bersama dengan kecepatan </a:t>
            </a:r>
            <a:r>
              <a:rPr lang="en-US" sz="2000" b="1" i="1">
                <a:solidFill>
                  <a:srgbClr val="0000FF"/>
                </a:solidFill>
              </a:rPr>
              <a:t>V</a:t>
            </a:r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1282700" y="3787775"/>
            <a:ext cx="6821488" cy="1004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30000"/>
              </a:spcBef>
              <a:buFontTx/>
              <a:buAutoNum type="arabicPeriod" startAt="2"/>
            </a:pPr>
            <a:r>
              <a:rPr lang="en-US" sz="2000" i="1">
                <a:solidFill>
                  <a:schemeClr val="tx2"/>
                </a:solidFill>
              </a:rPr>
              <a:t>M</a:t>
            </a:r>
            <a:r>
              <a:rPr lang="en-US" sz="2000"/>
              <a:t> &amp; </a:t>
            </a:r>
            <a:r>
              <a:rPr lang="en-US" sz="2000" i="1">
                <a:solidFill>
                  <a:schemeClr val="tx2"/>
                </a:solidFill>
              </a:rPr>
              <a:t>m</a:t>
            </a:r>
            <a:r>
              <a:rPr lang="en-US" sz="2000"/>
              <a:t> naik ke ketinggian </a:t>
            </a:r>
            <a:r>
              <a:rPr lang="en-US" sz="2000" i="1">
                <a:solidFill>
                  <a:schemeClr val="hlink"/>
                </a:solidFill>
              </a:rPr>
              <a:t>H</a:t>
            </a:r>
            <a:r>
              <a:rPr lang="en-US" sz="2000"/>
              <a:t>,</a:t>
            </a:r>
            <a:r>
              <a:rPr lang="en-US" sz="2000">
                <a:solidFill>
                  <a:schemeClr val="accent1"/>
                </a:solidFill>
              </a:rPr>
              <a:t> </a:t>
            </a:r>
            <a:r>
              <a:rPr lang="en-US" sz="2000">
                <a:solidFill>
                  <a:srgbClr val="0000FF"/>
                </a:solidFill>
              </a:rPr>
              <a:t>K+U energy</a:t>
            </a:r>
            <a:r>
              <a:rPr lang="en-US" sz="2000">
                <a:solidFill>
                  <a:schemeClr val="accent1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E</a:t>
            </a:r>
            <a:r>
              <a:rPr lang="en-US" sz="2000" i="1">
                <a:solidFill>
                  <a:schemeClr val="accent1"/>
                </a:solidFill>
              </a:rPr>
              <a:t> </a:t>
            </a:r>
            <a:r>
              <a:rPr lang="en-US" sz="2000">
                <a:solidFill>
                  <a:srgbClr val="0000FF"/>
                </a:solidFill>
              </a:rPr>
              <a:t>konservatif.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 (</a:t>
            </a:r>
            <a:r>
              <a:rPr lang="en-US" sz="2000">
                <a:solidFill>
                  <a:srgbClr val="0000FF"/>
                </a:solidFill>
              </a:rPr>
              <a:t>tidak ada gaya non-konservatif</a:t>
            </a:r>
            <a:r>
              <a:rPr lang="en-US" sz="2000"/>
              <a:t> yang bekerja</a:t>
            </a:r>
          </a:p>
          <a:p>
            <a:pPr marL="457200" indent="-45720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         setelah tumbukan)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600"/>
              <a:t>Bandul Balistik...</a:t>
            </a:r>
          </a:p>
        </p:txBody>
      </p:sp>
      <p:sp>
        <p:nvSpPr>
          <p:cNvPr id="2457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314450"/>
            <a:ext cx="7162800" cy="404813"/>
          </a:xfrm>
          <a:noFill/>
          <a:ln/>
        </p:spPr>
        <p:txBody>
          <a:bodyPr lIns="90488" tIns="44450" rIns="90488" bIns="44450"/>
          <a:lstStyle/>
          <a:p>
            <a:r>
              <a:rPr lang="en-US" sz="2400">
                <a:solidFill>
                  <a:srgbClr val="0000FF"/>
                </a:solidFill>
              </a:rPr>
              <a:t>Tahap 1: </a:t>
            </a:r>
            <a:r>
              <a:rPr lang="en-US" sz="2400" u="sng">
                <a:solidFill>
                  <a:srgbClr val="0000FF"/>
                </a:solidFill>
              </a:rPr>
              <a:t>Momentum is conserved</a:t>
            </a:r>
            <a:r>
              <a:rPr lang="en-US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45766" name="Rectangle 6"/>
          <p:cNvSpPr>
            <a:spLocks noChangeArrowheads="1"/>
          </p:cNvSpPr>
          <p:nvPr/>
        </p:nvSpPr>
        <p:spPr bwMode="auto">
          <a:xfrm>
            <a:off x="1201738" y="2303463"/>
            <a:ext cx="16906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in x-direction:</a:t>
            </a:r>
          </a:p>
        </p:txBody>
      </p:sp>
      <p:graphicFrame>
        <p:nvGraphicFramePr>
          <p:cNvPr id="245767" name="Object 7"/>
          <p:cNvGraphicFramePr>
            <a:graphicFrameLocks/>
          </p:cNvGraphicFramePr>
          <p:nvPr/>
        </p:nvGraphicFramePr>
        <p:xfrm>
          <a:off x="2976563" y="2362200"/>
          <a:ext cx="2471737" cy="514350"/>
        </p:xfrm>
        <a:graphic>
          <a:graphicData uri="http://schemas.openxmlformats.org/presentationml/2006/ole">
            <p:oleObj spid="_x0000_s245767" name="Equation" r:id="rId3" imgW="2479320" imgH="522000" progId="Equation.3">
              <p:embed/>
            </p:oleObj>
          </a:graphicData>
        </a:graphic>
      </p:graphicFrame>
      <p:graphicFrame>
        <p:nvGraphicFramePr>
          <p:cNvPr id="245768" name="Object 8"/>
          <p:cNvGraphicFramePr>
            <a:graphicFrameLocks/>
          </p:cNvGraphicFramePr>
          <p:nvPr/>
        </p:nvGraphicFramePr>
        <p:xfrm>
          <a:off x="5695950" y="2195513"/>
          <a:ext cx="2144713" cy="927100"/>
        </p:xfrm>
        <a:graphic>
          <a:graphicData uri="http://schemas.openxmlformats.org/presentationml/2006/ole">
            <p:oleObj spid="_x0000_s245768" name="Equation" r:id="rId4" imgW="2152440" imgH="934920" progId="Equation.3">
              <p:embed/>
            </p:oleObj>
          </a:graphicData>
        </a:graphic>
      </p:graphicFrame>
      <p:sp>
        <p:nvSpPr>
          <p:cNvPr id="245769" name="Rectangle 9"/>
          <p:cNvSpPr>
            <a:spLocks noChangeArrowheads="1"/>
          </p:cNvSpPr>
          <p:nvPr/>
        </p:nvSpPr>
        <p:spPr bwMode="auto">
          <a:xfrm>
            <a:off x="1054100" y="3430588"/>
            <a:ext cx="5287963" cy="41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>
                <a:solidFill>
                  <a:srgbClr val="0000FF"/>
                </a:solidFill>
              </a:rPr>
              <a:t>Tahap 2: </a:t>
            </a:r>
            <a:r>
              <a:rPr lang="en-US" u="sng">
                <a:solidFill>
                  <a:srgbClr val="0000FF"/>
                </a:solidFill>
              </a:rPr>
              <a:t>K+U Energy is conserved</a:t>
            </a:r>
            <a:r>
              <a:rPr lang="en-US">
                <a:solidFill>
                  <a:srgbClr val="0000FF"/>
                </a:solidFill>
              </a:rPr>
              <a:t> </a:t>
            </a:r>
          </a:p>
        </p:txBody>
      </p:sp>
      <p:graphicFrame>
        <p:nvGraphicFramePr>
          <p:cNvPr id="245770" name="Object 10"/>
          <p:cNvGraphicFramePr>
            <a:graphicFrameLocks/>
          </p:cNvGraphicFramePr>
          <p:nvPr/>
        </p:nvGraphicFramePr>
        <p:xfrm>
          <a:off x="2328863" y="4062413"/>
          <a:ext cx="1819275" cy="558800"/>
        </p:xfrm>
        <a:graphic>
          <a:graphicData uri="http://schemas.openxmlformats.org/presentationml/2006/ole">
            <p:oleObj spid="_x0000_s245770" name="Equation" r:id="rId5" imgW="1828800" imgH="566640" progId="Equation.3">
              <p:embed/>
            </p:oleObj>
          </a:graphicData>
        </a:graphic>
      </p:graphicFrame>
      <p:graphicFrame>
        <p:nvGraphicFramePr>
          <p:cNvPr id="245771" name="Object 11"/>
          <p:cNvGraphicFramePr>
            <a:graphicFrameLocks/>
          </p:cNvGraphicFramePr>
          <p:nvPr/>
        </p:nvGraphicFramePr>
        <p:xfrm>
          <a:off x="1238250" y="4448175"/>
          <a:ext cx="3302000" cy="574675"/>
        </p:xfrm>
        <a:graphic>
          <a:graphicData uri="http://schemas.openxmlformats.org/presentationml/2006/ole">
            <p:oleObj spid="_x0000_s245771" name="Equation" r:id="rId6" imgW="3309840" imgH="582480" progId="Equation.3">
              <p:embed/>
            </p:oleObj>
          </a:graphicData>
        </a:graphic>
      </p:graphicFrame>
      <p:graphicFrame>
        <p:nvGraphicFramePr>
          <p:cNvPr id="245772" name="Object 12"/>
          <p:cNvGraphicFramePr>
            <a:graphicFrameLocks/>
          </p:cNvGraphicFramePr>
          <p:nvPr/>
        </p:nvGraphicFramePr>
        <p:xfrm>
          <a:off x="5743575" y="4422775"/>
          <a:ext cx="1752600" cy="431800"/>
        </p:xfrm>
        <a:graphic>
          <a:graphicData uri="http://schemas.openxmlformats.org/presentationml/2006/ole">
            <p:oleObj spid="_x0000_s245772" name="Equation" r:id="rId7" imgW="1760400" imgH="439560" progId="Equation.3">
              <p:embed/>
            </p:oleObj>
          </a:graphicData>
        </a:graphic>
      </p:graphicFrame>
      <p:sp>
        <p:nvSpPr>
          <p:cNvPr id="245773" name="Rectangle 13"/>
          <p:cNvSpPr>
            <a:spLocks noChangeArrowheads="1"/>
          </p:cNvSpPr>
          <p:nvPr/>
        </p:nvSpPr>
        <p:spPr bwMode="auto">
          <a:xfrm>
            <a:off x="5549900" y="2144713"/>
            <a:ext cx="18923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74" name="Rectangle 14"/>
          <p:cNvSpPr>
            <a:spLocks noChangeArrowheads="1"/>
          </p:cNvSpPr>
          <p:nvPr/>
        </p:nvSpPr>
        <p:spPr bwMode="auto">
          <a:xfrm>
            <a:off x="5573713" y="4400550"/>
            <a:ext cx="15113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75" name="Rectangle 15"/>
          <p:cNvSpPr>
            <a:spLocks noChangeArrowheads="1"/>
          </p:cNvSpPr>
          <p:nvPr/>
        </p:nvSpPr>
        <p:spPr bwMode="auto">
          <a:xfrm>
            <a:off x="1397000" y="5397500"/>
            <a:ext cx="239871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Eliminating </a:t>
            </a:r>
            <a:r>
              <a:rPr lang="en-US" sz="2000" b="1">
                <a:solidFill>
                  <a:srgbClr val="0000FF"/>
                </a:solidFill>
              </a:rPr>
              <a:t>V</a:t>
            </a:r>
            <a:r>
              <a:rPr lang="en-US" sz="2000"/>
              <a:t> gives:</a:t>
            </a:r>
          </a:p>
        </p:txBody>
      </p:sp>
      <p:graphicFrame>
        <p:nvGraphicFramePr>
          <p:cNvPr id="245776" name="Object 16"/>
          <p:cNvGraphicFramePr>
            <a:graphicFrameLocks/>
          </p:cNvGraphicFramePr>
          <p:nvPr/>
        </p:nvGraphicFramePr>
        <p:xfrm>
          <a:off x="4252913" y="5214938"/>
          <a:ext cx="1963737" cy="655637"/>
        </p:xfrm>
        <a:graphic>
          <a:graphicData uri="http://schemas.openxmlformats.org/presentationml/2006/ole">
            <p:oleObj spid="_x0000_s245776" name="Equation" r:id="rId8" imgW="1968480" imgH="660240" progId="Equation.3">
              <p:embed/>
            </p:oleObj>
          </a:graphicData>
        </a:graphic>
      </p:graphicFrame>
      <p:sp>
        <p:nvSpPr>
          <p:cNvPr id="245777" name="Rectangle 17"/>
          <p:cNvSpPr>
            <a:spLocks noChangeArrowheads="1"/>
          </p:cNvSpPr>
          <p:nvPr/>
        </p:nvSpPr>
        <p:spPr bwMode="auto">
          <a:xfrm>
            <a:off x="4068763" y="5167313"/>
            <a:ext cx="2311400" cy="765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78" name="AutoShape 18"/>
          <p:cNvSpPr>
            <a:spLocks noChangeArrowheads="1"/>
          </p:cNvSpPr>
          <p:nvPr/>
        </p:nvSpPr>
        <p:spPr bwMode="auto">
          <a:xfrm>
            <a:off x="4705350" y="4514850"/>
            <a:ext cx="420688" cy="247650"/>
          </a:xfrm>
          <a:prstGeom prst="rightArrow">
            <a:avLst>
              <a:gd name="adj1" fmla="val 50000"/>
              <a:gd name="adj2" fmla="val 4246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600"/>
              <a:t>Tumbukan Elastik</a:t>
            </a:r>
          </a:p>
        </p:txBody>
      </p:sp>
      <p:sp>
        <p:nvSpPr>
          <p:cNvPr id="24678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2400">
                <a:solidFill>
                  <a:schemeClr val="tx2"/>
                </a:solidFill>
              </a:rPr>
              <a:t>Elastic</a:t>
            </a:r>
            <a:r>
              <a:rPr lang="en-US" sz="2400"/>
              <a:t> artinya bahwa </a:t>
            </a:r>
            <a:r>
              <a:rPr lang="en-US" sz="2400">
                <a:solidFill>
                  <a:schemeClr val="tx2"/>
                </a:solidFill>
              </a:rPr>
              <a:t>energi kinetik </a:t>
            </a:r>
            <a:r>
              <a:rPr lang="en-US" sz="2400"/>
              <a:t> dan </a:t>
            </a:r>
            <a:r>
              <a:rPr lang="en-US" sz="2400">
                <a:solidFill>
                  <a:schemeClr val="tx2"/>
                </a:solidFill>
              </a:rPr>
              <a:t>momentum</a:t>
            </a:r>
            <a:r>
              <a:rPr lang="en-US" sz="2400"/>
              <a:t> adalah </a:t>
            </a:r>
            <a:r>
              <a:rPr lang="en-US" sz="2400">
                <a:solidFill>
                  <a:schemeClr val="tx2"/>
                </a:solidFill>
              </a:rPr>
              <a:t>kekal</a:t>
            </a:r>
          </a:p>
          <a:p>
            <a:pPr lvl="1">
              <a:buFont typeface="Wingdings" pitchFamily="2" charset="2"/>
              <a:buNone/>
            </a:pPr>
            <a:endParaRPr lang="en-US" sz="2000">
              <a:solidFill>
                <a:schemeClr val="tx2"/>
              </a:solidFill>
            </a:endParaRPr>
          </a:p>
          <a:p>
            <a:r>
              <a:rPr lang="en-US" sz="2400"/>
              <a:t>Ini akan banyak membantu kita dalam analisa persolan:</a:t>
            </a:r>
          </a:p>
          <a:p>
            <a:pPr lvl="1"/>
            <a:r>
              <a:rPr lang="en-US" sz="2000"/>
              <a:t>Persoalan yg lebih komplek dapa diselesaikan!!</a:t>
            </a:r>
          </a:p>
          <a:p>
            <a:pPr lvl="1"/>
            <a:r>
              <a:rPr lang="en-US" sz="2000"/>
              <a:t>Billiards (2-D collision)</a:t>
            </a:r>
          </a:p>
          <a:p>
            <a:pPr lvl="1"/>
            <a:r>
              <a:rPr lang="en-US" sz="2000"/>
              <a:t>Benda yg bertumbukan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    tidak menyatu setelah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    tumbukan</a:t>
            </a:r>
          </a:p>
          <a:p>
            <a:pPr lvl="1">
              <a:buFont typeface="Wingdings" pitchFamily="2" charset="2"/>
              <a:buNone/>
            </a:pPr>
            <a:endParaRPr lang="en-US" sz="2000"/>
          </a:p>
          <a:p>
            <a:r>
              <a:rPr lang="en-US" sz="2400"/>
              <a:t>Kita mulai dari kasus 1D</a:t>
            </a:r>
          </a:p>
        </p:txBody>
      </p:sp>
      <p:sp>
        <p:nvSpPr>
          <p:cNvPr id="246790" name="Oval 6"/>
          <p:cNvSpPr>
            <a:spLocks noChangeArrowheads="1"/>
          </p:cNvSpPr>
          <p:nvPr/>
        </p:nvSpPr>
        <p:spPr bwMode="auto">
          <a:xfrm>
            <a:off x="5068888" y="3786188"/>
            <a:ext cx="452437" cy="450850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00FF00">
                  <a:gamma/>
                  <a:shade val="8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91" name="Oval 7"/>
          <p:cNvSpPr>
            <a:spLocks noChangeArrowheads="1"/>
          </p:cNvSpPr>
          <p:nvPr/>
        </p:nvSpPr>
        <p:spPr bwMode="auto">
          <a:xfrm>
            <a:off x="6084888" y="3933825"/>
            <a:ext cx="454025" cy="450850"/>
          </a:xfrm>
          <a:prstGeom prst="ellipse">
            <a:avLst/>
          </a:prstGeom>
          <a:gradFill rotWithShape="0">
            <a:gsLst>
              <a:gs pos="0">
                <a:srgbClr val="FC0000"/>
              </a:gs>
              <a:gs pos="100000">
                <a:srgbClr val="FC0000">
                  <a:gamma/>
                  <a:shade val="8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92" name="Line 8"/>
          <p:cNvSpPr>
            <a:spLocks noChangeShapeType="1"/>
          </p:cNvSpPr>
          <p:nvPr/>
        </p:nvSpPr>
        <p:spPr bwMode="auto">
          <a:xfrm flipH="1">
            <a:off x="5572125" y="4024313"/>
            <a:ext cx="48577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93" name="Line 9"/>
          <p:cNvSpPr>
            <a:spLocks noChangeShapeType="1"/>
          </p:cNvSpPr>
          <p:nvPr/>
        </p:nvSpPr>
        <p:spPr bwMode="auto">
          <a:xfrm flipH="1">
            <a:off x="7502525" y="3213100"/>
            <a:ext cx="282575" cy="27463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94" name="Line 10"/>
          <p:cNvSpPr>
            <a:spLocks noChangeShapeType="1"/>
          </p:cNvSpPr>
          <p:nvPr/>
        </p:nvSpPr>
        <p:spPr bwMode="auto">
          <a:xfrm flipH="1" flipV="1">
            <a:off x="7456488" y="4552950"/>
            <a:ext cx="328612" cy="28892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95" name="Rectangle 11"/>
          <p:cNvSpPr>
            <a:spLocks noChangeArrowheads="1"/>
          </p:cNvSpPr>
          <p:nvPr/>
        </p:nvSpPr>
        <p:spPr bwMode="auto">
          <a:xfrm>
            <a:off x="5227638" y="4708525"/>
            <a:ext cx="7747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</a:rPr>
              <a:t>Initial</a:t>
            </a:r>
          </a:p>
        </p:txBody>
      </p:sp>
      <p:sp>
        <p:nvSpPr>
          <p:cNvPr id="246796" name="Rectangle 12"/>
          <p:cNvSpPr>
            <a:spLocks noChangeArrowheads="1"/>
          </p:cNvSpPr>
          <p:nvPr/>
        </p:nvSpPr>
        <p:spPr bwMode="auto">
          <a:xfrm>
            <a:off x="6691313" y="4708525"/>
            <a:ext cx="7334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</a:rPr>
              <a:t>Final</a:t>
            </a:r>
          </a:p>
        </p:txBody>
      </p:sp>
      <p:sp>
        <p:nvSpPr>
          <p:cNvPr id="246797" name="Oval 13"/>
          <p:cNvSpPr>
            <a:spLocks noChangeArrowheads="1"/>
          </p:cNvSpPr>
          <p:nvPr/>
        </p:nvSpPr>
        <p:spPr bwMode="auto">
          <a:xfrm>
            <a:off x="7034213" y="4149725"/>
            <a:ext cx="454025" cy="452438"/>
          </a:xfrm>
          <a:prstGeom prst="ellipse">
            <a:avLst/>
          </a:prstGeom>
          <a:gradFill rotWithShape="0">
            <a:gsLst>
              <a:gs pos="0">
                <a:srgbClr val="FC0000"/>
              </a:gs>
              <a:gs pos="100000">
                <a:srgbClr val="FC0000">
                  <a:gamma/>
                  <a:shade val="8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98" name="Oval 14"/>
          <p:cNvSpPr>
            <a:spLocks noChangeArrowheads="1"/>
          </p:cNvSpPr>
          <p:nvPr/>
        </p:nvSpPr>
        <p:spPr bwMode="auto">
          <a:xfrm>
            <a:off x="7083425" y="3498850"/>
            <a:ext cx="452438" cy="450850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00FF00">
                  <a:gamma/>
                  <a:shade val="8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600"/>
              <a:t>Tumbukan Elastik 1-D</a:t>
            </a:r>
          </a:p>
        </p:txBody>
      </p:sp>
      <p:sp>
        <p:nvSpPr>
          <p:cNvPr id="247813" name="AutoShape 5"/>
          <p:cNvSpPr>
            <a:spLocks noChangeArrowheads="1"/>
          </p:cNvSpPr>
          <p:nvPr/>
        </p:nvSpPr>
        <p:spPr bwMode="auto">
          <a:xfrm>
            <a:off x="2705100" y="2368550"/>
            <a:ext cx="673100" cy="444500"/>
          </a:xfrm>
          <a:prstGeom prst="roundRect">
            <a:avLst>
              <a:gd name="adj" fmla="val 12495"/>
            </a:avLst>
          </a:prstGeom>
          <a:solidFill>
            <a:srgbClr val="CC00CC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4" name="AutoShape 6"/>
          <p:cNvSpPr>
            <a:spLocks noChangeArrowheads="1"/>
          </p:cNvSpPr>
          <p:nvPr/>
        </p:nvSpPr>
        <p:spPr bwMode="auto">
          <a:xfrm>
            <a:off x="5911850" y="2292350"/>
            <a:ext cx="825500" cy="596900"/>
          </a:xfrm>
          <a:prstGeom prst="roundRect">
            <a:avLst>
              <a:gd name="adj" fmla="val 12495"/>
            </a:avLst>
          </a:prstGeom>
          <a:solidFill>
            <a:srgbClr val="CC00CC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5" name="Line 7"/>
          <p:cNvSpPr>
            <a:spLocks noChangeShapeType="1"/>
          </p:cNvSpPr>
          <p:nvPr/>
        </p:nvSpPr>
        <p:spPr bwMode="auto">
          <a:xfrm>
            <a:off x="3771900" y="2590800"/>
            <a:ext cx="596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898900" y="2667000"/>
            <a:ext cx="4826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-25000">
                <a:solidFill>
                  <a:schemeClr val="tx2"/>
                </a:solidFill>
              </a:rPr>
              <a:t>1,i</a:t>
            </a:r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5281613" y="2720975"/>
            <a:ext cx="4826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-25000">
                <a:solidFill>
                  <a:schemeClr val="tx2"/>
                </a:solidFill>
              </a:rPr>
              <a:t>2,i</a:t>
            </a:r>
          </a:p>
        </p:txBody>
      </p:sp>
      <p:sp>
        <p:nvSpPr>
          <p:cNvPr id="247818" name="Line 10"/>
          <p:cNvSpPr>
            <a:spLocks noChangeShapeType="1"/>
          </p:cNvSpPr>
          <p:nvPr/>
        </p:nvSpPr>
        <p:spPr bwMode="auto">
          <a:xfrm>
            <a:off x="5226050" y="2590800"/>
            <a:ext cx="6731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1166813" y="2341563"/>
            <a:ext cx="7620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initial</a:t>
            </a:r>
          </a:p>
        </p:txBody>
      </p:sp>
      <p:sp>
        <p:nvSpPr>
          <p:cNvPr id="247820" name="Line 12"/>
          <p:cNvSpPr>
            <a:spLocks noChangeShapeType="1"/>
          </p:cNvSpPr>
          <p:nvPr/>
        </p:nvSpPr>
        <p:spPr bwMode="auto">
          <a:xfrm>
            <a:off x="7016750" y="4038600"/>
            <a:ext cx="1206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8291513" y="38639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247822" name="Rectangle 14"/>
          <p:cNvSpPr>
            <a:spLocks noChangeArrowheads="1"/>
          </p:cNvSpPr>
          <p:nvPr/>
        </p:nvSpPr>
        <p:spPr bwMode="auto">
          <a:xfrm>
            <a:off x="2836863" y="2035175"/>
            <a:ext cx="4841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m</a:t>
            </a:r>
            <a:r>
              <a:rPr lang="en-US" sz="2000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47823" name="Rectangle 15"/>
          <p:cNvSpPr>
            <a:spLocks noChangeArrowheads="1"/>
          </p:cNvSpPr>
          <p:nvPr/>
        </p:nvSpPr>
        <p:spPr bwMode="auto">
          <a:xfrm>
            <a:off x="6119813" y="1958975"/>
            <a:ext cx="4841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m</a:t>
            </a:r>
            <a:r>
              <a:rPr lang="en-US" sz="2000" baseline="-25000">
                <a:solidFill>
                  <a:schemeClr val="tx2"/>
                </a:solidFill>
              </a:rPr>
              <a:t>2</a:t>
            </a:r>
          </a:p>
        </p:txBody>
      </p:sp>
      <p:grpSp>
        <p:nvGrpSpPr>
          <p:cNvPr id="247824" name="Group 16"/>
          <p:cNvGrpSpPr>
            <a:grpSpLocks/>
          </p:cNvGrpSpPr>
          <p:nvPr/>
        </p:nvGrpSpPr>
        <p:grpSpPr bwMode="auto">
          <a:xfrm>
            <a:off x="3330575" y="2349500"/>
            <a:ext cx="425450" cy="469900"/>
            <a:chOff x="1936" y="2204"/>
            <a:chExt cx="268" cy="296"/>
          </a:xfrm>
        </p:grpSpPr>
        <p:grpSp>
          <p:nvGrpSpPr>
            <p:cNvPr id="247825" name="Group 17"/>
            <p:cNvGrpSpPr>
              <a:grpSpLocks/>
            </p:cNvGrpSpPr>
            <p:nvPr/>
          </p:nvGrpSpPr>
          <p:grpSpPr bwMode="auto">
            <a:xfrm>
              <a:off x="1936" y="2204"/>
              <a:ext cx="131" cy="296"/>
              <a:chOff x="1936" y="2204"/>
              <a:chExt cx="131" cy="296"/>
            </a:xfrm>
          </p:grpSpPr>
          <p:grpSp>
            <p:nvGrpSpPr>
              <p:cNvPr id="247826" name="Group 18"/>
              <p:cNvGrpSpPr>
                <a:grpSpLocks/>
              </p:cNvGrpSpPr>
              <p:nvPr/>
            </p:nvGrpSpPr>
            <p:grpSpPr bwMode="auto">
              <a:xfrm>
                <a:off x="1936" y="2204"/>
                <a:ext cx="61" cy="296"/>
                <a:chOff x="1936" y="2204"/>
                <a:chExt cx="61" cy="296"/>
              </a:xfrm>
            </p:grpSpPr>
            <p:sp>
              <p:nvSpPr>
                <p:cNvPr id="247827" name="Line 19"/>
                <p:cNvSpPr>
                  <a:spLocks noChangeShapeType="1"/>
                </p:cNvSpPr>
                <p:nvPr/>
              </p:nvSpPr>
              <p:spPr bwMode="auto">
                <a:xfrm>
                  <a:off x="1936" y="2356"/>
                  <a:ext cx="9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828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953" y="2348"/>
                  <a:ext cx="8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7829" name="Group 21"/>
                <p:cNvGrpSpPr>
                  <a:grpSpLocks/>
                </p:cNvGrpSpPr>
                <p:nvPr/>
              </p:nvGrpSpPr>
              <p:grpSpPr bwMode="auto">
                <a:xfrm>
                  <a:off x="1969" y="2204"/>
                  <a:ext cx="28" cy="152"/>
                  <a:chOff x="1969" y="2204"/>
                  <a:chExt cx="28" cy="152"/>
                </a:xfrm>
              </p:grpSpPr>
              <p:sp>
                <p:nvSpPr>
                  <p:cNvPr id="247830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69" y="2204"/>
                    <a:ext cx="12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783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989" y="2212"/>
                    <a:ext cx="8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47832" name="Group 24"/>
              <p:cNvGrpSpPr>
                <a:grpSpLocks/>
              </p:cNvGrpSpPr>
              <p:nvPr/>
            </p:nvGrpSpPr>
            <p:grpSpPr bwMode="auto">
              <a:xfrm>
                <a:off x="2005" y="2204"/>
                <a:ext cx="62" cy="296"/>
                <a:chOff x="2005" y="2204"/>
                <a:chExt cx="62" cy="296"/>
              </a:xfrm>
            </p:grpSpPr>
            <p:sp>
              <p:nvSpPr>
                <p:cNvPr id="247833" name="Line 25"/>
                <p:cNvSpPr>
                  <a:spLocks noChangeShapeType="1"/>
                </p:cNvSpPr>
                <p:nvPr/>
              </p:nvSpPr>
              <p:spPr bwMode="auto">
                <a:xfrm>
                  <a:off x="2005" y="2356"/>
                  <a:ext cx="9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834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022" y="2348"/>
                  <a:ext cx="9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7835" name="Group 27"/>
                <p:cNvGrpSpPr>
                  <a:grpSpLocks/>
                </p:cNvGrpSpPr>
                <p:nvPr/>
              </p:nvGrpSpPr>
              <p:grpSpPr bwMode="auto">
                <a:xfrm>
                  <a:off x="2039" y="2204"/>
                  <a:ext cx="28" cy="152"/>
                  <a:chOff x="2039" y="2204"/>
                  <a:chExt cx="28" cy="152"/>
                </a:xfrm>
              </p:grpSpPr>
              <p:sp>
                <p:nvSpPr>
                  <p:cNvPr id="247836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39" y="2204"/>
                    <a:ext cx="11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7837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058" y="2212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47838" name="Group 30"/>
            <p:cNvGrpSpPr>
              <a:grpSpLocks/>
            </p:cNvGrpSpPr>
            <p:nvPr/>
          </p:nvGrpSpPr>
          <p:grpSpPr bwMode="auto">
            <a:xfrm>
              <a:off x="2075" y="2204"/>
              <a:ext cx="129" cy="296"/>
              <a:chOff x="2075" y="2204"/>
              <a:chExt cx="129" cy="296"/>
            </a:xfrm>
          </p:grpSpPr>
          <p:grpSp>
            <p:nvGrpSpPr>
              <p:cNvPr id="247839" name="Group 31"/>
              <p:cNvGrpSpPr>
                <a:grpSpLocks/>
              </p:cNvGrpSpPr>
              <p:nvPr/>
            </p:nvGrpSpPr>
            <p:grpSpPr bwMode="auto">
              <a:xfrm>
                <a:off x="2075" y="2204"/>
                <a:ext cx="60" cy="296"/>
                <a:chOff x="2075" y="2204"/>
                <a:chExt cx="60" cy="296"/>
              </a:xfrm>
            </p:grpSpPr>
            <p:sp>
              <p:nvSpPr>
                <p:cNvPr id="247840" name="Line 32"/>
                <p:cNvSpPr>
                  <a:spLocks noChangeShapeType="1"/>
                </p:cNvSpPr>
                <p:nvPr/>
              </p:nvSpPr>
              <p:spPr bwMode="auto">
                <a:xfrm>
                  <a:off x="2075" y="2356"/>
                  <a:ext cx="8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84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091" y="2348"/>
                  <a:ext cx="12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7842" name="Group 34"/>
                <p:cNvGrpSpPr>
                  <a:grpSpLocks/>
                </p:cNvGrpSpPr>
                <p:nvPr/>
              </p:nvGrpSpPr>
              <p:grpSpPr bwMode="auto">
                <a:xfrm>
                  <a:off x="2111" y="2204"/>
                  <a:ext cx="24" cy="152"/>
                  <a:chOff x="2111" y="2204"/>
                  <a:chExt cx="24" cy="152"/>
                </a:xfrm>
              </p:grpSpPr>
              <p:sp>
                <p:nvSpPr>
                  <p:cNvPr id="247843" name="Line 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1" y="2204"/>
                    <a:ext cx="7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784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126" y="2212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47845" name="Group 37"/>
              <p:cNvGrpSpPr>
                <a:grpSpLocks/>
              </p:cNvGrpSpPr>
              <p:nvPr/>
            </p:nvGrpSpPr>
            <p:grpSpPr bwMode="auto">
              <a:xfrm>
                <a:off x="2143" y="2204"/>
                <a:ext cx="61" cy="296"/>
                <a:chOff x="2143" y="2204"/>
                <a:chExt cx="61" cy="296"/>
              </a:xfrm>
            </p:grpSpPr>
            <p:sp>
              <p:nvSpPr>
                <p:cNvPr id="247846" name="Line 38"/>
                <p:cNvSpPr>
                  <a:spLocks noChangeShapeType="1"/>
                </p:cNvSpPr>
                <p:nvPr/>
              </p:nvSpPr>
              <p:spPr bwMode="auto">
                <a:xfrm>
                  <a:off x="2143" y="2356"/>
                  <a:ext cx="9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847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160" y="2348"/>
                  <a:ext cx="9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7848" name="Group 40"/>
                <p:cNvGrpSpPr>
                  <a:grpSpLocks/>
                </p:cNvGrpSpPr>
                <p:nvPr/>
              </p:nvGrpSpPr>
              <p:grpSpPr bwMode="auto">
                <a:xfrm>
                  <a:off x="2177" y="2204"/>
                  <a:ext cx="27" cy="152"/>
                  <a:chOff x="2177" y="2204"/>
                  <a:chExt cx="27" cy="152"/>
                </a:xfrm>
              </p:grpSpPr>
              <p:sp>
                <p:nvSpPr>
                  <p:cNvPr id="247849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77" y="2204"/>
                    <a:ext cx="11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785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2196" y="2212"/>
                    <a:ext cx="8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247852" name="AutoShape 44"/>
          <p:cNvSpPr>
            <a:spLocks noChangeArrowheads="1"/>
          </p:cNvSpPr>
          <p:nvPr/>
        </p:nvSpPr>
        <p:spPr bwMode="auto">
          <a:xfrm>
            <a:off x="4768850" y="3587750"/>
            <a:ext cx="825500" cy="596900"/>
          </a:xfrm>
          <a:prstGeom prst="roundRect">
            <a:avLst>
              <a:gd name="adj" fmla="val 12495"/>
            </a:avLst>
          </a:prstGeom>
          <a:solidFill>
            <a:srgbClr val="CC00CC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54" name="AutoShape 46"/>
          <p:cNvSpPr>
            <a:spLocks noChangeArrowheads="1"/>
          </p:cNvSpPr>
          <p:nvPr/>
        </p:nvSpPr>
        <p:spPr bwMode="auto">
          <a:xfrm>
            <a:off x="3860800" y="3657600"/>
            <a:ext cx="673100" cy="444500"/>
          </a:xfrm>
          <a:prstGeom prst="roundRect">
            <a:avLst>
              <a:gd name="adj" fmla="val 12495"/>
            </a:avLst>
          </a:prstGeom>
          <a:solidFill>
            <a:srgbClr val="CC00CC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7855" name="Group 47"/>
          <p:cNvGrpSpPr>
            <a:grpSpLocks/>
          </p:cNvGrpSpPr>
          <p:nvPr/>
        </p:nvGrpSpPr>
        <p:grpSpPr bwMode="auto">
          <a:xfrm>
            <a:off x="4533900" y="3657600"/>
            <a:ext cx="222250" cy="469900"/>
            <a:chOff x="2898" y="2876"/>
            <a:chExt cx="140" cy="296"/>
          </a:xfrm>
        </p:grpSpPr>
        <p:grpSp>
          <p:nvGrpSpPr>
            <p:cNvPr id="247856" name="Group 48"/>
            <p:cNvGrpSpPr>
              <a:grpSpLocks/>
            </p:cNvGrpSpPr>
            <p:nvPr/>
          </p:nvGrpSpPr>
          <p:grpSpPr bwMode="auto">
            <a:xfrm>
              <a:off x="2898" y="2876"/>
              <a:ext cx="66" cy="296"/>
              <a:chOff x="2898" y="2876"/>
              <a:chExt cx="66" cy="296"/>
            </a:xfrm>
          </p:grpSpPr>
          <p:grpSp>
            <p:nvGrpSpPr>
              <p:cNvPr id="247857" name="Group 49"/>
              <p:cNvGrpSpPr>
                <a:grpSpLocks/>
              </p:cNvGrpSpPr>
              <p:nvPr/>
            </p:nvGrpSpPr>
            <p:grpSpPr bwMode="auto">
              <a:xfrm>
                <a:off x="2898" y="2876"/>
                <a:ext cx="29" cy="296"/>
                <a:chOff x="2898" y="2876"/>
                <a:chExt cx="29" cy="296"/>
              </a:xfrm>
            </p:grpSpPr>
            <p:sp>
              <p:nvSpPr>
                <p:cNvPr id="247858" name="Line 50"/>
                <p:cNvSpPr>
                  <a:spLocks noChangeShapeType="1"/>
                </p:cNvSpPr>
                <p:nvPr/>
              </p:nvSpPr>
              <p:spPr bwMode="auto">
                <a:xfrm>
                  <a:off x="2898" y="3028"/>
                  <a:ext cx="1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859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907" y="3020"/>
                  <a:ext cx="1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7860" name="Group 52"/>
                <p:cNvGrpSpPr>
                  <a:grpSpLocks/>
                </p:cNvGrpSpPr>
                <p:nvPr/>
              </p:nvGrpSpPr>
              <p:grpSpPr bwMode="auto">
                <a:xfrm>
                  <a:off x="2916" y="2876"/>
                  <a:ext cx="11" cy="152"/>
                  <a:chOff x="2916" y="2876"/>
                  <a:chExt cx="11" cy="152"/>
                </a:xfrm>
              </p:grpSpPr>
              <p:sp>
                <p:nvSpPr>
                  <p:cNvPr id="247861" name="Line 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16" y="2876"/>
                    <a:ext cx="2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7862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2926" y="2884"/>
                    <a:ext cx="1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47863" name="Group 55"/>
              <p:cNvGrpSpPr>
                <a:grpSpLocks/>
              </p:cNvGrpSpPr>
              <p:nvPr/>
            </p:nvGrpSpPr>
            <p:grpSpPr bwMode="auto">
              <a:xfrm>
                <a:off x="2935" y="2876"/>
                <a:ext cx="29" cy="296"/>
                <a:chOff x="2935" y="2876"/>
                <a:chExt cx="29" cy="296"/>
              </a:xfrm>
            </p:grpSpPr>
            <p:sp>
              <p:nvSpPr>
                <p:cNvPr id="247864" name="Line 56"/>
                <p:cNvSpPr>
                  <a:spLocks noChangeShapeType="1"/>
                </p:cNvSpPr>
                <p:nvPr/>
              </p:nvSpPr>
              <p:spPr bwMode="auto">
                <a:xfrm>
                  <a:off x="2935" y="3028"/>
                  <a:ext cx="1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865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944" y="3020"/>
                  <a:ext cx="1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7866" name="Group 58"/>
                <p:cNvGrpSpPr>
                  <a:grpSpLocks/>
                </p:cNvGrpSpPr>
                <p:nvPr/>
              </p:nvGrpSpPr>
              <p:grpSpPr bwMode="auto">
                <a:xfrm>
                  <a:off x="2953" y="2876"/>
                  <a:ext cx="11" cy="152"/>
                  <a:chOff x="2953" y="2876"/>
                  <a:chExt cx="11" cy="152"/>
                </a:xfrm>
              </p:grpSpPr>
              <p:sp>
                <p:nvSpPr>
                  <p:cNvPr id="247867" name="Line 5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53" y="2876"/>
                    <a:ext cx="2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7868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2963" y="2884"/>
                    <a:ext cx="1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47869" name="Group 61"/>
            <p:cNvGrpSpPr>
              <a:grpSpLocks/>
            </p:cNvGrpSpPr>
            <p:nvPr/>
          </p:nvGrpSpPr>
          <p:grpSpPr bwMode="auto">
            <a:xfrm>
              <a:off x="2972" y="2876"/>
              <a:ext cx="66" cy="296"/>
              <a:chOff x="2972" y="2876"/>
              <a:chExt cx="66" cy="296"/>
            </a:xfrm>
          </p:grpSpPr>
          <p:grpSp>
            <p:nvGrpSpPr>
              <p:cNvPr id="247870" name="Group 62"/>
              <p:cNvGrpSpPr>
                <a:grpSpLocks/>
              </p:cNvGrpSpPr>
              <p:nvPr/>
            </p:nvGrpSpPr>
            <p:grpSpPr bwMode="auto">
              <a:xfrm>
                <a:off x="2972" y="2876"/>
                <a:ext cx="29" cy="296"/>
                <a:chOff x="2972" y="2876"/>
                <a:chExt cx="29" cy="296"/>
              </a:xfrm>
            </p:grpSpPr>
            <p:sp>
              <p:nvSpPr>
                <p:cNvPr id="247871" name="Line 63"/>
                <p:cNvSpPr>
                  <a:spLocks noChangeShapeType="1"/>
                </p:cNvSpPr>
                <p:nvPr/>
              </p:nvSpPr>
              <p:spPr bwMode="auto">
                <a:xfrm>
                  <a:off x="2972" y="3028"/>
                  <a:ext cx="1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872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2981" y="3020"/>
                  <a:ext cx="3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7873" name="Group 65"/>
                <p:cNvGrpSpPr>
                  <a:grpSpLocks/>
                </p:cNvGrpSpPr>
                <p:nvPr/>
              </p:nvGrpSpPr>
              <p:grpSpPr bwMode="auto">
                <a:xfrm>
                  <a:off x="2992" y="2876"/>
                  <a:ext cx="9" cy="152"/>
                  <a:chOff x="2992" y="2876"/>
                  <a:chExt cx="9" cy="152"/>
                </a:xfrm>
              </p:grpSpPr>
              <p:sp>
                <p:nvSpPr>
                  <p:cNvPr id="247874" name="Line 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92" y="2876"/>
                    <a:ext cx="0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7875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3000" y="2884"/>
                    <a:ext cx="1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47876" name="Group 68"/>
              <p:cNvGrpSpPr>
                <a:grpSpLocks/>
              </p:cNvGrpSpPr>
              <p:nvPr/>
            </p:nvGrpSpPr>
            <p:grpSpPr bwMode="auto">
              <a:xfrm>
                <a:off x="3009" y="2876"/>
                <a:ext cx="29" cy="296"/>
                <a:chOff x="3009" y="2876"/>
                <a:chExt cx="29" cy="296"/>
              </a:xfrm>
            </p:grpSpPr>
            <p:sp>
              <p:nvSpPr>
                <p:cNvPr id="247877" name="Line 69"/>
                <p:cNvSpPr>
                  <a:spLocks noChangeShapeType="1"/>
                </p:cNvSpPr>
                <p:nvPr/>
              </p:nvSpPr>
              <p:spPr bwMode="auto">
                <a:xfrm>
                  <a:off x="3009" y="3028"/>
                  <a:ext cx="1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878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3018" y="3020"/>
                  <a:ext cx="1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7879" name="Group 71"/>
                <p:cNvGrpSpPr>
                  <a:grpSpLocks/>
                </p:cNvGrpSpPr>
                <p:nvPr/>
              </p:nvGrpSpPr>
              <p:grpSpPr bwMode="auto">
                <a:xfrm>
                  <a:off x="3027" y="2876"/>
                  <a:ext cx="11" cy="152"/>
                  <a:chOff x="3027" y="2876"/>
                  <a:chExt cx="11" cy="152"/>
                </a:xfrm>
              </p:grpSpPr>
              <p:sp>
                <p:nvSpPr>
                  <p:cNvPr id="247880" name="Line 7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27" y="2876"/>
                    <a:ext cx="2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7881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3037" y="2884"/>
                    <a:ext cx="1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247883" name="AutoShape 75"/>
          <p:cNvSpPr>
            <a:spLocks noChangeArrowheads="1"/>
          </p:cNvSpPr>
          <p:nvPr/>
        </p:nvSpPr>
        <p:spPr bwMode="auto">
          <a:xfrm>
            <a:off x="3384550" y="5111750"/>
            <a:ext cx="673100" cy="444500"/>
          </a:xfrm>
          <a:prstGeom prst="roundRect">
            <a:avLst>
              <a:gd name="adj" fmla="val 12495"/>
            </a:avLst>
          </a:prstGeom>
          <a:solidFill>
            <a:srgbClr val="CC00CC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84" name="AutoShape 76"/>
          <p:cNvSpPr>
            <a:spLocks noChangeArrowheads="1"/>
          </p:cNvSpPr>
          <p:nvPr/>
        </p:nvSpPr>
        <p:spPr bwMode="auto">
          <a:xfrm>
            <a:off x="5302250" y="5035550"/>
            <a:ext cx="825500" cy="596900"/>
          </a:xfrm>
          <a:prstGeom prst="roundRect">
            <a:avLst>
              <a:gd name="adj" fmla="val 12495"/>
            </a:avLst>
          </a:prstGeom>
          <a:solidFill>
            <a:srgbClr val="CC00CC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85" name="Line 77"/>
          <p:cNvSpPr>
            <a:spLocks noChangeShapeType="1"/>
          </p:cNvSpPr>
          <p:nvPr/>
        </p:nvSpPr>
        <p:spPr bwMode="auto">
          <a:xfrm>
            <a:off x="2774950" y="5334000"/>
            <a:ext cx="596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86" name="Rectangle 78"/>
          <p:cNvSpPr>
            <a:spLocks noChangeArrowheads="1"/>
          </p:cNvSpPr>
          <p:nvPr/>
        </p:nvSpPr>
        <p:spPr bwMode="auto">
          <a:xfrm>
            <a:off x="2830513" y="5464175"/>
            <a:ext cx="4921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-25000">
                <a:solidFill>
                  <a:schemeClr val="tx2"/>
                </a:solidFill>
              </a:rPr>
              <a:t>1,f</a:t>
            </a:r>
          </a:p>
        </p:txBody>
      </p:sp>
      <p:sp>
        <p:nvSpPr>
          <p:cNvPr id="247887" name="Rectangle 79"/>
          <p:cNvSpPr>
            <a:spLocks noChangeArrowheads="1"/>
          </p:cNvSpPr>
          <p:nvPr/>
        </p:nvSpPr>
        <p:spPr bwMode="auto">
          <a:xfrm>
            <a:off x="6272213" y="5387975"/>
            <a:ext cx="4921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-25000">
                <a:solidFill>
                  <a:schemeClr val="tx2"/>
                </a:solidFill>
              </a:rPr>
              <a:t>2,f</a:t>
            </a:r>
          </a:p>
        </p:txBody>
      </p:sp>
      <p:sp>
        <p:nvSpPr>
          <p:cNvPr id="247888" name="Line 80"/>
          <p:cNvSpPr>
            <a:spLocks noChangeShapeType="1"/>
          </p:cNvSpPr>
          <p:nvPr/>
        </p:nvSpPr>
        <p:spPr bwMode="auto">
          <a:xfrm>
            <a:off x="6140450" y="5334000"/>
            <a:ext cx="6731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89" name="Rectangle 81"/>
          <p:cNvSpPr>
            <a:spLocks noChangeArrowheads="1"/>
          </p:cNvSpPr>
          <p:nvPr/>
        </p:nvSpPr>
        <p:spPr bwMode="auto">
          <a:xfrm>
            <a:off x="1166813" y="5160963"/>
            <a:ext cx="6477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final</a:t>
            </a:r>
          </a:p>
        </p:txBody>
      </p:sp>
      <p:sp>
        <p:nvSpPr>
          <p:cNvPr id="247890" name="Rectangle 82"/>
          <p:cNvSpPr>
            <a:spLocks noChangeArrowheads="1"/>
          </p:cNvSpPr>
          <p:nvPr/>
        </p:nvSpPr>
        <p:spPr bwMode="auto">
          <a:xfrm>
            <a:off x="3516313" y="4778375"/>
            <a:ext cx="4841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m</a:t>
            </a:r>
            <a:r>
              <a:rPr lang="en-US" sz="2000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47891" name="Rectangle 83"/>
          <p:cNvSpPr>
            <a:spLocks noChangeArrowheads="1"/>
          </p:cNvSpPr>
          <p:nvPr/>
        </p:nvSpPr>
        <p:spPr bwMode="auto">
          <a:xfrm>
            <a:off x="5510213" y="4702175"/>
            <a:ext cx="4841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m</a:t>
            </a:r>
            <a:r>
              <a:rPr lang="en-US" sz="2000" baseline="-25000">
                <a:solidFill>
                  <a:schemeClr val="tx2"/>
                </a:solidFill>
              </a:rPr>
              <a:t>2</a:t>
            </a:r>
          </a:p>
        </p:txBody>
      </p:sp>
      <p:grpSp>
        <p:nvGrpSpPr>
          <p:cNvPr id="247892" name="Group 84"/>
          <p:cNvGrpSpPr>
            <a:grpSpLocks/>
          </p:cNvGrpSpPr>
          <p:nvPr/>
        </p:nvGrpSpPr>
        <p:grpSpPr bwMode="auto">
          <a:xfrm>
            <a:off x="4006850" y="5091113"/>
            <a:ext cx="425450" cy="469900"/>
            <a:chOff x="1936" y="2204"/>
            <a:chExt cx="268" cy="296"/>
          </a:xfrm>
        </p:grpSpPr>
        <p:grpSp>
          <p:nvGrpSpPr>
            <p:cNvPr id="247893" name="Group 85"/>
            <p:cNvGrpSpPr>
              <a:grpSpLocks/>
            </p:cNvGrpSpPr>
            <p:nvPr/>
          </p:nvGrpSpPr>
          <p:grpSpPr bwMode="auto">
            <a:xfrm>
              <a:off x="1936" y="2204"/>
              <a:ext cx="131" cy="296"/>
              <a:chOff x="1936" y="2204"/>
              <a:chExt cx="131" cy="296"/>
            </a:xfrm>
          </p:grpSpPr>
          <p:grpSp>
            <p:nvGrpSpPr>
              <p:cNvPr id="247894" name="Group 86"/>
              <p:cNvGrpSpPr>
                <a:grpSpLocks/>
              </p:cNvGrpSpPr>
              <p:nvPr/>
            </p:nvGrpSpPr>
            <p:grpSpPr bwMode="auto">
              <a:xfrm>
                <a:off x="1936" y="2204"/>
                <a:ext cx="61" cy="296"/>
                <a:chOff x="1936" y="2204"/>
                <a:chExt cx="61" cy="296"/>
              </a:xfrm>
            </p:grpSpPr>
            <p:sp>
              <p:nvSpPr>
                <p:cNvPr id="247895" name="Line 87"/>
                <p:cNvSpPr>
                  <a:spLocks noChangeShapeType="1"/>
                </p:cNvSpPr>
                <p:nvPr/>
              </p:nvSpPr>
              <p:spPr bwMode="auto">
                <a:xfrm>
                  <a:off x="1936" y="2356"/>
                  <a:ext cx="9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896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1953" y="2348"/>
                  <a:ext cx="8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7897" name="Group 89"/>
                <p:cNvGrpSpPr>
                  <a:grpSpLocks/>
                </p:cNvGrpSpPr>
                <p:nvPr/>
              </p:nvGrpSpPr>
              <p:grpSpPr bwMode="auto">
                <a:xfrm>
                  <a:off x="1969" y="2204"/>
                  <a:ext cx="28" cy="152"/>
                  <a:chOff x="1969" y="2204"/>
                  <a:chExt cx="28" cy="152"/>
                </a:xfrm>
              </p:grpSpPr>
              <p:sp>
                <p:nvSpPr>
                  <p:cNvPr id="247898" name="Line 9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69" y="2204"/>
                    <a:ext cx="12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7899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1989" y="2212"/>
                    <a:ext cx="8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47900" name="Group 92"/>
              <p:cNvGrpSpPr>
                <a:grpSpLocks/>
              </p:cNvGrpSpPr>
              <p:nvPr/>
            </p:nvGrpSpPr>
            <p:grpSpPr bwMode="auto">
              <a:xfrm>
                <a:off x="2005" y="2204"/>
                <a:ext cx="62" cy="296"/>
                <a:chOff x="2005" y="2204"/>
                <a:chExt cx="62" cy="296"/>
              </a:xfrm>
            </p:grpSpPr>
            <p:sp>
              <p:nvSpPr>
                <p:cNvPr id="247901" name="Line 93"/>
                <p:cNvSpPr>
                  <a:spLocks noChangeShapeType="1"/>
                </p:cNvSpPr>
                <p:nvPr/>
              </p:nvSpPr>
              <p:spPr bwMode="auto">
                <a:xfrm>
                  <a:off x="2005" y="2356"/>
                  <a:ext cx="9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902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2022" y="2348"/>
                  <a:ext cx="9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7903" name="Group 95"/>
                <p:cNvGrpSpPr>
                  <a:grpSpLocks/>
                </p:cNvGrpSpPr>
                <p:nvPr/>
              </p:nvGrpSpPr>
              <p:grpSpPr bwMode="auto">
                <a:xfrm>
                  <a:off x="2039" y="2204"/>
                  <a:ext cx="28" cy="152"/>
                  <a:chOff x="2039" y="2204"/>
                  <a:chExt cx="28" cy="152"/>
                </a:xfrm>
              </p:grpSpPr>
              <p:sp>
                <p:nvSpPr>
                  <p:cNvPr id="247904" name="Line 9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39" y="2204"/>
                    <a:ext cx="11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7905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2058" y="2212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47906" name="Group 98"/>
            <p:cNvGrpSpPr>
              <a:grpSpLocks/>
            </p:cNvGrpSpPr>
            <p:nvPr/>
          </p:nvGrpSpPr>
          <p:grpSpPr bwMode="auto">
            <a:xfrm>
              <a:off x="2075" y="2204"/>
              <a:ext cx="129" cy="296"/>
              <a:chOff x="2075" y="2204"/>
              <a:chExt cx="129" cy="296"/>
            </a:xfrm>
          </p:grpSpPr>
          <p:grpSp>
            <p:nvGrpSpPr>
              <p:cNvPr id="247907" name="Group 99"/>
              <p:cNvGrpSpPr>
                <a:grpSpLocks/>
              </p:cNvGrpSpPr>
              <p:nvPr/>
            </p:nvGrpSpPr>
            <p:grpSpPr bwMode="auto">
              <a:xfrm>
                <a:off x="2075" y="2204"/>
                <a:ext cx="60" cy="296"/>
                <a:chOff x="2075" y="2204"/>
                <a:chExt cx="60" cy="296"/>
              </a:xfrm>
            </p:grpSpPr>
            <p:sp>
              <p:nvSpPr>
                <p:cNvPr id="247908" name="Line 100"/>
                <p:cNvSpPr>
                  <a:spLocks noChangeShapeType="1"/>
                </p:cNvSpPr>
                <p:nvPr/>
              </p:nvSpPr>
              <p:spPr bwMode="auto">
                <a:xfrm>
                  <a:off x="2075" y="2356"/>
                  <a:ext cx="8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909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2091" y="2348"/>
                  <a:ext cx="12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7910" name="Group 102"/>
                <p:cNvGrpSpPr>
                  <a:grpSpLocks/>
                </p:cNvGrpSpPr>
                <p:nvPr/>
              </p:nvGrpSpPr>
              <p:grpSpPr bwMode="auto">
                <a:xfrm>
                  <a:off x="2111" y="2204"/>
                  <a:ext cx="24" cy="152"/>
                  <a:chOff x="2111" y="2204"/>
                  <a:chExt cx="24" cy="152"/>
                </a:xfrm>
              </p:grpSpPr>
              <p:sp>
                <p:nvSpPr>
                  <p:cNvPr id="247911" name="Line 1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1" y="2204"/>
                    <a:ext cx="7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7912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2126" y="2212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47913" name="Group 105"/>
              <p:cNvGrpSpPr>
                <a:grpSpLocks/>
              </p:cNvGrpSpPr>
              <p:nvPr/>
            </p:nvGrpSpPr>
            <p:grpSpPr bwMode="auto">
              <a:xfrm>
                <a:off x="2143" y="2204"/>
                <a:ext cx="61" cy="296"/>
                <a:chOff x="2143" y="2204"/>
                <a:chExt cx="61" cy="296"/>
              </a:xfrm>
            </p:grpSpPr>
            <p:sp>
              <p:nvSpPr>
                <p:cNvPr id="247914" name="Line 106"/>
                <p:cNvSpPr>
                  <a:spLocks noChangeShapeType="1"/>
                </p:cNvSpPr>
                <p:nvPr/>
              </p:nvSpPr>
              <p:spPr bwMode="auto">
                <a:xfrm>
                  <a:off x="2143" y="2356"/>
                  <a:ext cx="9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915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160" y="2348"/>
                  <a:ext cx="9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7916" name="Group 108"/>
                <p:cNvGrpSpPr>
                  <a:grpSpLocks/>
                </p:cNvGrpSpPr>
                <p:nvPr/>
              </p:nvGrpSpPr>
              <p:grpSpPr bwMode="auto">
                <a:xfrm>
                  <a:off x="2177" y="2204"/>
                  <a:ext cx="27" cy="152"/>
                  <a:chOff x="2177" y="2204"/>
                  <a:chExt cx="27" cy="152"/>
                </a:xfrm>
              </p:grpSpPr>
              <p:sp>
                <p:nvSpPr>
                  <p:cNvPr id="247917" name="Line 10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77" y="2204"/>
                    <a:ext cx="11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7918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2196" y="2212"/>
                    <a:ext cx="8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Aplikasi Konsep Momentum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Konsep momentum biasa digunakan untuk</a:t>
            </a:r>
          </a:p>
          <a:p>
            <a:pPr>
              <a:buFont typeface="Wingdings" pitchFamily="2" charset="2"/>
              <a:buNone/>
            </a:pPr>
            <a:r>
              <a:rPr lang="en-US"/>
              <a:t>mempelajari peristiwa:</a:t>
            </a:r>
          </a:p>
          <a:p>
            <a:r>
              <a:rPr lang="en-US"/>
              <a:t>Tumbukan/tabrakan</a:t>
            </a:r>
          </a:p>
          <a:p>
            <a:r>
              <a:rPr lang="en-US"/>
              <a:t>Ledakan</a:t>
            </a:r>
          </a:p>
          <a:p>
            <a:r>
              <a:rPr lang="en-US"/>
              <a:t>Peluncuran roket</a:t>
            </a:r>
          </a:p>
          <a:p>
            <a:r>
              <a:rPr lang="en-US"/>
              <a:t>Dan lain-lain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200"/>
              <a:t>Tumbukan Elastik 1-D</a:t>
            </a:r>
          </a:p>
        </p:txBody>
      </p:sp>
      <p:sp>
        <p:nvSpPr>
          <p:cNvPr id="248837" name="AutoShape 5"/>
          <p:cNvSpPr>
            <a:spLocks noChangeArrowheads="1"/>
          </p:cNvSpPr>
          <p:nvPr/>
        </p:nvSpPr>
        <p:spPr bwMode="auto">
          <a:xfrm>
            <a:off x="6400800" y="1487488"/>
            <a:ext cx="244475" cy="188912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38" name="AutoShape 6"/>
          <p:cNvSpPr>
            <a:spLocks noChangeArrowheads="1"/>
          </p:cNvSpPr>
          <p:nvPr/>
        </p:nvSpPr>
        <p:spPr bwMode="auto">
          <a:xfrm>
            <a:off x="7635875" y="1454150"/>
            <a:ext cx="301625" cy="255588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39" name="Line 7"/>
          <p:cNvSpPr>
            <a:spLocks noChangeShapeType="1"/>
          </p:cNvSpPr>
          <p:nvPr/>
        </p:nvSpPr>
        <p:spPr bwMode="auto">
          <a:xfrm>
            <a:off x="6864350" y="1582738"/>
            <a:ext cx="215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40" name="Rectangle 8"/>
          <p:cNvSpPr>
            <a:spLocks noChangeArrowheads="1"/>
          </p:cNvSpPr>
          <p:nvPr/>
        </p:nvSpPr>
        <p:spPr bwMode="auto">
          <a:xfrm>
            <a:off x="6804025" y="1716088"/>
            <a:ext cx="4826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-25000">
                <a:solidFill>
                  <a:schemeClr val="tx2"/>
                </a:solidFill>
              </a:rPr>
              <a:t>1,i</a:t>
            </a:r>
          </a:p>
        </p:txBody>
      </p:sp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7242175" y="1716088"/>
            <a:ext cx="4826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-25000">
                <a:solidFill>
                  <a:schemeClr val="tx2"/>
                </a:solidFill>
              </a:rPr>
              <a:t>2,i</a:t>
            </a:r>
          </a:p>
        </p:txBody>
      </p:sp>
      <p:sp>
        <p:nvSpPr>
          <p:cNvPr id="248842" name="Line 10"/>
          <p:cNvSpPr>
            <a:spLocks noChangeShapeType="1"/>
          </p:cNvSpPr>
          <p:nvPr/>
        </p:nvSpPr>
        <p:spPr bwMode="auto">
          <a:xfrm>
            <a:off x="7378700" y="1582738"/>
            <a:ext cx="2444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43" name="AutoShape 11"/>
          <p:cNvSpPr>
            <a:spLocks noChangeArrowheads="1"/>
          </p:cNvSpPr>
          <p:nvPr/>
        </p:nvSpPr>
        <p:spPr bwMode="auto">
          <a:xfrm>
            <a:off x="6800850" y="2697163"/>
            <a:ext cx="244475" cy="188912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44" name="AutoShape 12"/>
          <p:cNvSpPr>
            <a:spLocks noChangeArrowheads="1"/>
          </p:cNvSpPr>
          <p:nvPr/>
        </p:nvSpPr>
        <p:spPr bwMode="auto">
          <a:xfrm>
            <a:off x="7435850" y="2663825"/>
            <a:ext cx="301625" cy="255588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45" name="Line 13"/>
          <p:cNvSpPr>
            <a:spLocks noChangeShapeType="1"/>
          </p:cNvSpPr>
          <p:nvPr/>
        </p:nvSpPr>
        <p:spPr bwMode="auto">
          <a:xfrm>
            <a:off x="6572250" y="2790825"/>
            <a:ext cx="215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46" name="Rectangle 14"/>
          <p:cNvSpPr>
            <a:spLocks noChangeArrowheads="1"/>
          </p:cNvSpPr>
          <p:nvPr/>
        </p:nvSpPr>
        <p:spPr bwMode="auto">
          <a:xfrm>
            <a:off x="6589713" y="2849563"/>
            <a:ext cx="4921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-25000">
                <a:solidFill>
                  <a:schemeClr val="tx2"/>
                </a:solidFill>
              </a:rPr>
              <a:t>1,f</a:t>
            </a:r>
          </a:p>
        </p:txBody>
      </p:sp>
      <p:sp>
        <p:nvSpPr>
          <p:cNvPr id="248847" name="Rectangle 15"/>
          <p:cNvSpPr>
            <a:spLocks noChangeArrowheads="1"/>
          </p:cNvSpPr>
          <p:nvPr/>
        </p:nvSpPr>
        <p:spPr bwMode="auto">
          <a:xfrm>
            <a:off x="7796213" y="2816225"/>
            <a:ext cx="4921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-25000">
                <a:solidFill>
                  <a:schemeClr val="tx2"/>
                </a:solidFill>
              </a:rPr>
              <a:t>2,f</a:t>
            </a:r>
          </a:p>
        </p:txBody>
      </p:sp>
      <p:sp>
        <p:nvSpPr>
          <p:cNvPr id="248848" name="Line 16"/>
          <p:cNvSpPr>
            <a:spLocks noChangeShapeType="1"/>
          </p:cNvSpPr>
          <p:nvPr/>
        </p:nvSpPr>
        <p:spPr bwMode="auto">
          <a:xfrm>
            <a:off x="7750175" y="2790825"/>
            <a:ext cx="2444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49" name="Rectangle 17"/>
          <p:cNvSpPr>
            <a:spLocks noChangeArrowheads="1"/>
          </p:cNvSpPr>
          <p:nvPr/>
        </p:nvSpPr>
        <p:spPr bwMode="auto">
          <a:xfrm>
            <a:off x="5624513" y="1543050"/>
            <a:ext cx="757237" cy="30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</a:rPr>
              <a:t>before</a:t>
            </a:r>
          </a:p>
        </p:txBody>
      </p:sp>
      <p:sp>
        <p:nvSpPr>
          <p:cNvPr id="248850" name="Rectangle 18"/>
          <p:cNvSpPr>
            <a:spLocks noChangeArrowheads="1"/>
          </p:cNvSpPr>
          <p:nvPr/>
        </p:nvSpPr>
        <p:spPr bwMode="auto">
          <a:xfrm>
            <a:off x="5776913" y="2609850"/>
            <a:ext cx="588962" cy="30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</a:rPr>
              <a:t>after</a:t>
            </a:r>
          </a:p>
        </p:txBody>
      </p:sp>
      <p:sp>
        <p:nvSpPr>
          <p:cNvPr id="248851" name="Line 19"/>
          <p:cNvSpPr>
            <a:spLocks noChangeShapeType="1"/>
          </p:cNvSpPr>
          <p:nvPr/>
        </p:nvSpPr>
        <p:spPr bwMode="auto">
          <a:xfrm>
            <a:off x="7626350" y="2286000"/>
            <a:ext cx="5969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52" name="Rectangle 20"/>
          <p:cNvSpPr>
            <a:spLocks noChangeArrowheads="1"/>
          </p:cNvSpPr>
          <p:nvPr/>
        </p:nvSpPr>
        <p:spPr bwMode="auto">
          <a:xfrm>
            <a:off x="8291513" y="2152650"/>
            <a:ext cx="282575" cy="30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248853" name="Rectangle 21"/>
          <p:cNvSpPr>
            <a:spLocks noChangeArrowheads="1"/>
          </p:cNvSpPr>
          <p:nvPr/>
        </p:nvSpPr>
        <p:spPr bwMode="auto">
          <a:xfrm>
            <a:off x="6538913" y="1162050"/>
            <a:ext cx="428625" cy="30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</a:rPr>
              <a:t>m</a:t>
            </a:r>
            <a:r>
              <a:rPr lang="en-US" sz="1600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48854" name="Rectangle 22"/>
          <p:cNvSpPr>
            <a:spLocks noChangeArrowheads="1"/>
          </p:cNvSpPr>
          <p:nvPr/>
        </p:nvSpPr>
        <p:spPr bwMode="auto">
          <a:xfrm>
            <a:off x="7605713" y="1162050"/>
            <a:ext cx="428625" cy="30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</a:rPr>
              <a:t>m</a:t>
            </a:r>
            <a:r>
              <a:rPr lang="en-US" sz="1600" baseline="-25000">
                <a:solidFill>
                  <a:schemeClr val="tx2"/>
                </a:solidFill>
              </a:rPr>
              <a:t>2</a:t>
            </a:r>
          </a:p>
        </p:txBody>
      </p:sp>
      <p:grpSp>
        <p:nvGrpSpPr>
          <p:cNvPr id="248855" name="Group 23"/>
          <p:cNvGrpSpPr>
            <a:grpSpLocks/>
          </p:cNvGrpSpPr>
          <p:nvPr/>
        </p:nvGrpSpPr>
        <p:grpSpPr bwMode="auto">
          <a:xfrm>
            <a:off x="823913" y="1654175"/>
            <a:ext cx="3703637" cy="896938"/>
            <a:chOff x="519" y="1042"/>
            <a:chExt cx="2333" cy="565"/>
          </a:xfrm>
        </p:grpSpPr>
        <p:sp>
          <p:nvSpPr>
            <p:cNvPr id="248856" name="Rectangle 24"/>
            <p:cNvSpPr>
              <a:spLocks noChangeArrowheads="1"/>
            </p:cNvSpPr>
            <p:nvPr/>
          </p:nvSpPr>
          <p:spPr bwMode="auto">
            <a:xfrm>
              <a:off x="519" y="1042"/>
              <a:ext cx="117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/>
                <a:t>Konservasi</a:t>
              </a:r>
              <a:r>
                <a:rPr lang="en-US" sz="2000">
                  <a:solidFill>
                    <a:schemeClr val="tx2"/>
                  </a:solidFill>
                </a:rPr>
                <a:t> </a:t>
              </a:r>
              <a:r>
                <a:rPr lang="en-US" sz="2000" i="1">
                  <a:solidFill>
                    <a:schemeClr val="tx2"/>
                  </a:solidFill>
                </a:rPr>
                <a:t>P</a:t>
              </a:r>
              <a:r>
                <a:rPr lang="en-US" sz="2000" i="1" baseline="-25000">
                  <a:solidFill>
                    <a:schemeClr val="tx2"/>
                  </a:solidFill>
                </a:rPr>
                <a:t>X</a:t>
              </a:r>
              <a:r>
                <a:rPr lang="en-US" sz="2000"/>
                <a:t>:</a:t>
              </a:r>
            </a:p>
          </p:txBody>
        </p:sp>
        <p:sp>
          <p:nvSpPr>
            <p:cNvPr id="248857" name="Rectangle 25"/>
            <p:cNvSpPr>
              <a:spLocks noChangeArrowheads="1"/>
            </p:cNvSpPr>
            <p:nvPr/>
          </p:nvSpPr>
          <p:spPr bwMode="auto">
            <a:xfrm>
              <a:off x="615" y="1378"/>
              <a:ext cx="223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m</a:t>
              </a:r>
              <a:r>
                <a:rPr lang="en-US" sz="2000" baseline="-25000">
                  <a:solidFill>
                    <a:schemeClr val="tx2"/>
                  </a:solidFill>
                </a:rPr>
                <a:t>1</a:t>
              </a:r>
              <a:r>
                <a:rPr lang="en-US" sz="2000">
                  <a:solidFill>
                    <a:schemeClr val="tx2"/>
                  </a:solidFill>
                </a:rPr>
                <a:t>v</a:t>
              </a:r>
              <a:r>
                <a:rPr lang="en-US" sz="2000" baseline="-25000">
                  <a:solidFill>
                    <a:schemeClr val="tx2"/>
                  </a:solidFill>
                </a:rPr>
                <a:t>1,i</a:t>
              </a:r>
              <a:r>
                <a:rPr lang="en-US" sz="2000">
                  <a:solidFill>
                    <a:schemeClr val="tx2"/>
                  </a:solidFill>
                </a:rPr>
                <a:t> + m</a:t>
              </a:r>
              <a:r>
                <a:rPr lang="en-US" sz="2000" baseline="-25000">
                  <a:solidFill>
                    <a:schemeClr val="tx2"/>
                  </a:solidFill>
                </a:rPr>
                <a:t>2</a:t>
              </a:r>
              <a:r>
                <a:rPr lang="en-US" sz="2000">
                  <a:solidFill>
                    <a:schemeClr val="tx2"/>
                  </a:solidFill>
                </a:rPr>
                <a:t>v</a:t>
              </a:r>
              <a:r>
                <a:rPr lang="en-US" sz="2000" baseline="-25000">
                  <a:solidFill>
                    <a:schemeClr val="tx2"/>
                  </a:solidFill>
                </a:rPr>
                <a:t>2,i</a:t>
              </a:r>
              <a:r>
                <a:rPr lang="en-US" sz="2000">
                  <a:solidFill>
                    <a:schemeClr val="tx2"/>
                  </a:solidFill>
                </a:rPr>
                <a:t> = m</a:t>
              </a:r>
              <a:r>
                <a:rPr lang="en-US" sz="2000" baseline="-25000">
                  <a:solidFill>
                    <a:schemeClr val="tx2"/>
                  </a:solidFill>
                </a:rPr>
                <a:t>1</a:t>
              </a:r>
              <a:r>
                <a:rPr lang="en-US" sz="2000">
                  <a:solidFill>
                    <a:schemeClr val="tx2"/>
                  </a:solidFill>
                </a:rPr>
                <a:t>v</a:t>
              </a:r>
              <a:r>
                <a:rPr lang="en-US" sz="2000" baseline="-25000">
                  <a:solidFill>
                    <a:schemeClr val="tx2"/>
                  </a:solidFill>
                </a:rPr>
                <a:t>1,f</a:t>
              </a:r>
              <a:r>
                <a:rPr lang="en-US" sz="2000">
                  <a:solidFill>
                    <a:schemeClr val="tx2"/>
                  </a:solidFill>
                </a:rPr>
                <a:t> + m</a:t>
              </a:r>
              <a:r>
                <a:rPr lang="en-US" sz="2000" baseline="-25000">
                  <a:solidFill>
                    <a:schemeClr val="tx2"/>
                  </a:solidFill>
                </a:rPr>
                <a:t>2</a:t>
              </a:r>
              <a:r>
                <a:rPr lang="en-US" sz="2000">
                  <a:solidFill>
                    <a:schemeClr val="tx2"/>
                  </a:solidFill>
                </a:rPr>
                <a:t>v</a:t>
              </a:r>
              <a:r>
                <a:rPr lang="en-US" sz="2000" baseline="-25000">
                  <a:solidFill>
                    <a:schemeClr val="tx2"/>
                  </a:solidFill>
                </a:rPr>
                <a:t>2,f</a:t>
              </a:r>
              <a:r>
                <a:rPr lang="en-US" sz="2000">
                  <a:solidFill>
                    <a:schemeClr val="tx2"/>
                  </a:solidFill>
                </a:rPr>
                <a:t> </a:t>
              </a:r>
            </a:p>
          </p:txBody>
        </p:sp>
      </p:grpSp>
      <p:grpSp>
        <p:nvGrpSpPr>
          <p:cNvPr id="248858" name="Group 26"/>
          <p:cNvGrpSpPr>
            <a:grpSpLocks/>
          </p:cNvGrpSpPr>
          <p:nvPr/>
        </p:nvGrpSpPr>
        <p:grpSpPr bwMode="auto">
          <a:xfrm>
            <a:off x="823913" y="2949575"/>
            <a:ext cx="5367337" cy="896938"/>
            <a:chOff x="519" y="1858"/>
            <a:chExt cx="3381" cy="565"/>
          </a:xfrm>
        </p:grpSpPr>
        <p:sp>
          <p:nvSpPr>
            <p:cNvPr id="248859" name="Rectangle 27"/>
            <p:cNvSpPr>
              <a:spLocks noChangeArrowheads="1"/>
            </p:cNvSpPr>
            <p:nvPr/>
          </p:nvSpPr>
          <p:spPr bwMode="auto">
            <a:xfrm>
              <a:off x="519" y="1858"/>
              <a:ext cx="1955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/>
                <a:t>Konservasi </a:t>
              </a:r>
              <a:r>
                <a:rPr lang="en-US" sz="2000">
                  <a:solidFill>
                    <a:schemeClr val="tx2"/>
                  </a:solidFill>
                </a:rPr>
                <a:t>Energi kinetik</a:t>
              </a:r>
              <a:r>
                <a:rPr lang="en-US" sz="2000"/>
                <a:t>:</a:t>
              </a:r>
            </a:p>
          </p:txBody>
        </p:sp>
        <p:sp>
          <p:nvSpPr>
            <p:cNvPr id="248860" name="Rectangle 28"/>
            <p:cNvSpPr>
              <a:spLocks noChangeArrowheads="1"/>
            </p:cNvSpPr>
            <p:nvPr/>
          </p:nvSpPr>
          <p:spPr bwMode="auto">
            <a:xfrm>
              <a:off x="615" y="2194"/>
              <a:ext cx="3285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aseline="30000">
                  <a:solidFill>
                    <a:schemeClr val="tx2"/>
                  </a:solidFill>
                </a:rPr>
                <a:t>1</a:t>
              </a:r>
              <a:r>
                <a:rPr lang="en-US" sz="2000">
                  <a:solidFill>
                    <a:schemeClr val="tx2"/>
                  </a:solidFill>
                </a:rPr>
                <a:t>/</a:t>
              </a:r>
              <a:r>
                <a:rPr lang="en-US" sz="2000" baseline="-25000">
                  <a:solidFill>
                    <a:schemeClr val="tx2"/>
                  </a:solidFill>
                </a:rPr>
                <a:t>2</a:t>
              </a:r>
              <a:r>
                <a:rPr lang="en-US" sz="2000">
                  <a:solidFill>
                    <a:schemeClr val="tx2"/>
                  </a:solidFill>
                </a:rPr>
                <a:t> m</a:t>
              </a:r>
              <a:r>
                <a:rPr lang="en-US" sz="2000" baseline="-25000">
                  <a:solidFill>
                    <a:schemeClr val="tx2"/>
                  </a:solidFill>
                </a:rPr>
                <a:t>1</a:t>
              </a:r>
              <a:r>
                <a:rPr lang="en-US" sz="2000">
                  <a:solidFill>
                    <a:schemeClr val="tx2"/>
                  </a:solidFill>
                </a:rPr>
                <a:t>v</a:t>
              </a:r>
              <a:r>
                <a:rPr lang="en-US" sz="2000" baseline="30000">
                  <a:solidFill>
                    <a:schemeClr val="tx2"/>
                  </a:solidFill>
                </a:rPr>
                <a:t>2</a:t>
              </a:r>
              <a:r>
                <a:rPr lang="en-US" sz="2000" baseline="-25000">
                  <a:solidFill>
                    <a:schemeClr val="tx2"/>
                  </a:solidFill>
                </a:rPr>
                <a:t>1,i</a:t>
              </a:r>
              <a:r>
                <a:rPr lang="en-US" sz="2000">
                  <a:solidFill>
                    <a:schemeClr val="tx2"/>
                  </a:solidFill>
                </a:rPr>
                <a:t> + </a:t>
              </a:r>
              <a:r>
                <a:rPr lang="en-US" sz="2000" baseline="30000">
                  <a:solidFill>
                    <a:schemeClr val="tx2"/>
                  </a:solidFill>
                </a:rPr>
                <a:t>1</a:t>
              </a:r>
              <a:r>
                <a:rPr lang="en-US" sz="2000">
                  <a:solidFill>
                    <a:schemeClr val="tx2"/>
                  </a:solidFill>
                </a:rPr>
                <a:t>/</a:t>
              </a:r>
              <a:r>
                <a:rPr lang="en-US" sz="2000" baseline="-25000">
                  <a:solidFill>
                    <a:schemeClr val="tx2"/>
                  </a:solidFill>
                </a:rPr>
                <a:t>2</a:t>
              </a:r>
              <a:r>
                <a:rPr lang="en-US" sz="2000">
                  <a:solidFill>
                    <a:schemeClr val="tx2"/>
                  </a:solidFill>
                </a:rPr>
                <a:t> m</a:t>
              </a:r>
              <a:r>
                <a:rPr lang="en-US" sz="2000" baseline="-25000">
                  <a:solidFill>
                    <a:schemeClr val="tx2"/>
                  </a:solidFill>
                </a:rPr>
                <a:t>2</a:t>
              </a:r>
              <a:r>
                <a:rPr lang="en-US" sz="2000">
                  <a:solidFill>
                    <a:schemeClr val="tx2"/>
                  </a:solidFill>
                </a:rPr>
                <a:t>v</a:t>
              </a:r>
              <a:r>
                <a:rPr lang="en-US" sz="2000" baseline="30000">
                  <a:solidFill>
                    <a:schemeClr val="tx2"/>
                  </a:solidFill>
                </a:rPr>
                <a:t>2</a:t>
              </a:r>
              <a:r>
                <a:rPr lang="en-US" sz="2000" baseline="-25000">
                  <a:solidFill>
                    <a:schemeClr val="tx2"/>
                  </a:solidFill>
                </a:rPr>
                <a:t>2,i</a:t>
              </a:r>
              <a:r>
                <a:rPr lang="en-US" sz="2000">
                  <a:solidFill>
                    <a:schemeClr val="tx2"/>
                  </a:solidFill>
                </a:rPr>
                <a:t> = </a:t>
              </a:r>
              <a:r>
                <a:rPr lang="en-US" sz="2000" baseline="30000">
                  <a:solidFill>
                    <a:schemeClr val="tx2"/>
                  </a:solidFill>
                </a:rPr>
                <a:t>1</a:t>
              </a:r>
              <a:r>
                <a:rPr lang="en-US" sz="2000">
                  <a:solidFill>
                    <a:schemeClr val="tx2"/>
                  </a:solidFill>
                </a:rPr>
                <a:t>/</a:t>
              </a:r>
              <a:r>
                <a:rPr lang="en-US" sz="2000" baseline="-25000">
                  <a:solidFill>
                    <a:schemeClr val="tx2"/>
                  </a:solidFill>
                </a:rPr>
                <a:t>2</a:t>
              </a:r>
              <a:r>
                <a:rPr lang="en-US" sz="2000">
                  <a:solidFill>
                    <a:schemeClr val="tx2"/>
                  </a:solidFill>
                </a:rPr>
                <a:t> m</a:t>
              </a:r>
              <a:r>
                <a:rPr lang="en-US" sz="2000" baseline="-25000">
                  <a:solidFill>
                    <a:schemeClr val="tx2"/>
                  </a:solidFill>
                </a:rPr>
                <a:t>1</a:t>
              </a:r>
              <a:r>
                <a:rPr lang="en-US" sz="2000">
                  <a:solidFill>
                    <a:schemeClr val="tx2"/>
                  </a:solidFill>
                </a:rPr>
                <a:t>v</a:t>
              </a:r>
              <a:r>
                <a:rPr lang="en-US" sz="2000" baseline="30000">
                  <a:solidFill>
                    <a:schemeClr val="tx2"/>
                  </a:solidFill>
                </a:rPr>
                <a:t>2</a:t>
              </a:r>
              <a:r>
                <a:rPr lang="en-US" sz="2000" baseline="-25000">
                  <a:solidFill>
                    <a:schemeClr val="tx2"/>
                  </a:solidFill>
                </a:rPr>
                <a:t>1,f</a:t>
              </a:r>
              <a:r>
                <a:rPr lang="en-US" sz="2000">
                  <a:solidFill>
                    <a:schemeClr val="tx2"/>
                  </a:solidFill>
                </a:rPr>
                <a:t> + </a:t>
              </a:r>
              <a:r>
                <a:rPr lang="en-US" sz="2000" baseline="30000">
                  <a:solidFill>
                    <a:schemeClr val="tx2"/>
                  </a:solidFill>
                </a:rPr>
                <a:t>1</a:t>
              </a:r>
              <a:r>
                <a:rPr lang="en-US" sz="2000">
                  <a:solidFill>
                    <a:schemeClr val="tx2"/>
                  </a:solidFill>
                </a:rPr>
                <a:t>/</a:t>
              </a:r>
              <a:r>
                <a:rPr lang="en-US" sz="2000" baseline="-25000">
                  <a:solidFill>
                    <a:schemeClr val="tx2"/>
                  </a:solidFill>
                </a:rPr>
                <a:t>2</a:t>
              </a:r>
              <a:r>
                <a:rPr lang="en-US" sz="2000">
                  <a:solidFill>
                    <a:schemeClr val="tx2"/>
                  </a:solidFill>
                </a:rPr>
                <a:t> m</a:t>
              </a:r>
              <a:r>
                <a:rPr lang="en-US" sz="2000" baseline="-25000">
                  <a:solidFill>
                    <a:schemeClr val="tx2"/>
                  </a:solidFill>
                </a:rPr>
                <a:t>2</a:t>
              </a:r>
              <a:r>
                <a:rPr lang="en-US" sz="2000">
                  <a:solidFill>
                    <a:schemeClr val="tx2"/>
                  </a:solidFill>
                </a:rPr>
                <a:t>v</a:t>
              </a:r>
              <a:r>
                <a:rPr lang="en-US" sz="2000" baseline="30000">
                  <a:solidFill>
                    <a:schemeClr val="tx2"/>
                  </a:solidFill>
                </a:rPr>
                <a:t>2</a:t>
              </a:r>
              <a:r>
                <a:rPr lang="en-US" sz="2000" baseline="-25000">
                  <a:solidFill>
                    <a:schemeClr val="tx2"/>
                  </a:solidFill>
                </a:rPr>
                <a:t>2,f</a:t>
              </a:r>
              <a:r>
                <a:rPr lang="en-US" sz="2000">
                  <a:solidFill>
                    <a:schemeClr val="tx2"/>
                  </a:solidFill>
                </a:rPr>
                <a:t> </a:t>
              </a:r>
            </a:p>
          </p:txBody>
        </p:sp>
      </p:grpSp>
      <p:sp>
        <p:nvSpPr>
          <p:cNvPr id="248861" name="Rectangle 29"/>
          <p:cNvSpPr>
            <a:spLocks noChangeArrowheads="1"/>
          </p:cNvSpPr>
          <p:nvPr/>
        </p:nvSpPr>
        <p:spPr bwMode="auto">
          <a:xfrm>
            <a:off x="976313" y="4244975"/>
            <a:ext cx="4089400" cy="790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/>
              <a:t>Andaikan kita tahu </a:t>
            </a: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-25000">
                <a:solidFill>
                  <a:schemeClr val="tx2"/>
                </a:solidFill>
              </a:rPr>
              <a:t>1,i</a:t>
            </a:r>
            <a:r>
              <a:rPr lang="en-US" sz="2000"/>
              <a:t> dan</a:t>
            </a:r>
            <a:r>
              <a:rPr lang="en-US" sz="2000" baseline="-25000"/>
              <a:t> </a:t>
            </a: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-25000">
                <a:solidFill>
                  <a:schemeClr val="tx2"/>
                </a:solidFill>
              </a:rPr>
              <a:t>2,i</a:t>
            </a:r>
            <a:r>
              <a:rPr lang="en-US" sz="2000"/>
              <a:t> 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/>
              <a:t>Kita ingin menentukan  </a:t>
            </a: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-25000">
                <a:solidFill>
                  <a:schemeClr val="tx2"/>
                </a:solidFill>
              </a:rPr>
              <a:t>1,f</a:t>
            </a:r>
            <a:r>
              <a:rPr lang="en-US" sz="2000"/>
              <a:t> dan </a:t>
            </a: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-25000">
                <a:solidFill>
                  <a:schemeClr val="tx2"/>
                </a:solidFill>
              </a:rPr>
              <a:t>2,f</a:t>
            </a:r>
            <a:r>
              <a:rPr lang="en-US" sz="2000"/>
              <a:t> </a:t>
            </a:r>
          </a:p>
        </p:txBody>
      </p:sp>
      <p:grpSp>
        <p:nvGrpSpPr>
          <p:cNvPr id="248862" name="Group 30"/>
          <p:cNvGrpSpPr>
            <a:grpSpLocks/>
          </p:cNvGrpSpPr>
          <p:nvPr/>
        </p:nvGrpSpPr>
        <p:grpSpPr bwMode="auto">
          <a:xfrm>
            <a:off x="976313" y="5387975"/>
            <a:ext cx="6342062" cy="363538"/>
            <a:chOff x="615" y="3394"/>
            <a:chExt cx="3995" cy="229"/>
          </a:xfrm>
        </p:grpSpPr>
        <p:sp>
          <p:nvSpPr>
            <p:cNvPr id="248863" name="Rectangle 31"/>
            <p:cNvSpPr>
              <a:spLocks noChangeArrowheads="1"/>
            </p:cNvSpPr>
            <p:nvPr/>
          </p:nvSpPr>
          <p:spPr bwMode="auto">
            <a:xfrm>
              <a:off x="615" y="3394"/>
              <a:ext cx="3995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Should be no problem         2 equations &amp; 2 unknowns!</a:t>
              </a:r>
            </a:p>
          </p:txBody>
        </p:sp>
        <p:sp>
          <p:nvSpPr>
            <p:cNvPr id="248864" name="AutoShape 32"/>
            <p:cNvSpPr>
              <a:spLocks noChangeArrowheads="1"/>
            </p:cNvSpPr>
            <p:nvPr/>
          </p:nvSpPr>
          <p:spPr bwMode="auto">
            <a:xfrm>
              <a:off x="2352" y="3408"/>
              <a:ext cx="192" cy="192"/>
            </a:xfrm>
            <a:prstGeom prst="rightArrow">
              <a:avLst>
                <a:gd name="adj1" fmla="val 50000"/>
                <a:gd name="adj2" fmla="val 50005"/>
              </a:avLst>
            </a:prstGeom>
            <a:solidFill>
              <a:srgbClr val="FC00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8865" name="Group 33"/>
          <p:cNvGrpSpPr>
            <a:grpSpLocks/>
          </p:cNvGrpSpPr>
          <p:nvPr/>
        </p:nvGrpSpPr>
        <p:grpSpPr bwMode="auto">
          <a:xfrm>
            <a:off x="6629400" y="1524000"/>
            <a:ext cx="228600" cy="152400"/>
            <a:chOff x="1936" y="2204"/>
            <a:chExt cx="268" cy="296"/>
          </a:xfrm>
        </p:grpSpPr>
        <p:grpSp>
          <p:nvGrpSpPr>
            <p:cNvPr id="248866" name="Group 34"/>
            <p:cNvGrpSpPr>
              <a:grpSpLocks/>
            </p:cNvGrpSpPr>
            <p:nvPr/>
          </p:nvGrpSpPr>
          <p:grpSpPr bwMode="auto">
            <a:xfrm>
              <a:off x="1936" y="2204"/>
              <a:ext cx="131" cy="296"/>
              <a:chOff x="1936" y="2204"/>
              <a:chExt cx="131" cy="296"/>
            </a:xfrm>
          </p:grpSpPr>
          <p:grpSp>
            <p:nvGrpSpPr>
              <p:cNvPr id="248867" name="Group 35"/>
              <p:cNvGrpSpPr>
                <a:grpSpLocks/>
              </p:cNvGrpSpPr>
              <p:nvPr/>
            </p:nvGrpSpPr>
            <p:grpSpPr bwMode="auto">
              <a:xfrm>
                <a:off x="1936" y="2204"/>
                <a:ext cx="61" cy="296"/>
                <a:chOff x="1936" y="2204"/>
                <a:chExt cx="61" cy="296"/>
              </a:xfrm>
            </p:grpSpPr>
            <p:sp>
              <p:nvSpPr>
                <p:cNvPr id="248868" name="Line 36"/>
                <p:cNvSpPr>
                  <a:spLocks noChangeShapeType="1"/>
                </p:cNvSpPr>
                <p:nvPr/>
              </p:nvSpPr>
              <p:spPr bwMode="auto">
                <a:xfrm>
                  <a:off x="1936" y="2356"/>
                  <a:ext cx="9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869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953" y="2348"/>
                  <a:ext cx="8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8870" name="Group 38"/>
                <p:cNvGrpSpPr>
                  <a:grpSpLocks/>
                </p:cNvGrpSpPr>
                <p:nvPr/>
              </p:nvGrpSpPr>
              <p:grpSpPr bwMode="auto">
                <a:xfrm>
                  <a:off x="1969" y="2204"/>
                  <a:ext cx="28" cy="152"/>
                  <a:chOff x="1969" y="2204"/>
                  <a:chExt cx="28" cy="152"/>
                </a:xfrm>
              </p:grpSpPr>
              <p:sp>
                <p:nvSpPr>
                  <p:cNvPr id="248871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69" y="2204"/>
                    <a:ext cx="12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8872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1989" y="2212"/>
                    <a:ext cx="8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48873" name="Group 41"/>
              <p:cNvGrpSpPr>
                <a:grpSpLocks/>
              </p:cNvGrpSpPr>
              <p:nvPr/>
            </p:nvGrpSpPr>
            <p:grpSpPr bwMode="auto">
              <a:xfrm>
                <a:off x="2005" y="2204"/>
                <a:ext cx="62" cy="296"/>
                <a:chOff x="2005" y="2204"/>
                <a:chExt cx="62" cy="296"/>
              </a:xfrm>
            </p:grpSpPr>
            <p:sp>
              <p:nvSpPr>
                <p:cNvPr id="248874" name="Line 42"/>
                <p:cNvSpPr>
                  <a:spLocks noChangeShapeType="1"/>
                </p:cNvSpPr>
                <p:nvPr/>
              </p:nvSpPr>
              <p:spPr bwMode="auto">
                <a:xfrm>
                  <a:off x="2005" y="2356"/>
                  <a:ext cx="9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875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022" y="2348"/>
                  <a:ext cx="9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8876" name="Group 44"/>
                <p:cNvGrpSpPr>
                  <a:grpSpLocks/>
                </p:cNvGrpSpPr>
                <p:nvPr/>
              </p:nvGrpSpPr>
              <p:grpSpPr bwMode="auto">
                <a:xfrm>
                  <a:off x="2039" y="2204"/>
                  <a:ext cx="28" cy="152"/>
                  <a:chOff x="2039" y="2204"/>
                  <a:chExt cx="28" cy="152"/>
                </a:xfrm>
              </p:grpSpPr>
              <p:sp>
                <p:nvSpPr>
                  <p:cNvPr id="248877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39" y="2204"/>
                    <a:ext cx="11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8878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058" y="2212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48879" name="Group 47"/>
            <p:cNvGrpSpPr>
              <a:grpSpLocks/>
            </p:cNvGrpSpPr>
            <p:nvPr/>
          </p:nvGrpSpPr>
          <p:grpSpPr bwMode="auto">
            <a:xfrm>
              <a:off x="2075" y="2204"/>
              <a:ext cx="129" cy="296"/>
              <a:chOff x="2075" y="2204"/>
              <a:chExt cx="129" cy="296"/>
            </a:xfrm>
          </p:grpSpPr>
          <p:grpSp>
            <p:nvGrpSpPr>
              <p:cNvPr id="248880" name="Group 48"/>
              <p:cNvGrpSpPr>
                <a:grpSpLocks/>
              </p:cNvGrpSpPr>
              <p:nvPr/>
            </p:nvGrpSpPr>
            <p:grpSpPr bwMode="auto">
              <a:xfrm>
                <a:off x="2075" y="2204"/>
                <a:ext cx="60" cy="296"/>
                <a:chOff x="2075" y="2204"/>
                <a:chExt cx="60" cy="296"/>
              </a:xfrm>
            </p:grpSpPr>
            <p:sp>
              <p:nvSpPr>
                <p:cNvPr id="248881" name="Line 49"/>
                <p:cNvSpPr>
                  <a:spLocks noChangeShapeType="1"/>
                </p:cNvSpPr>
                <p:nvPr/>
              </p:nvSpPr>
              <p:spPr bwMode="auto">
                <a:xfrm>
                  <a:off x="2075" y="2356"/>
                  <a:ext cx="8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882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091" y="2348"/>
                  <a:ext cx="12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8883" name="Group 51"/>
                <p:cNvGrpSpPr>
                  <a:grpSpLocks/>
                </p:cNvGrpSpPr>
                <p:nvPr/>
              </p:nvGrpSpPr>
              <p:grpSpPr bwMode="auto">
                <a:xfrm>
                  <a:off x="2111" y="2204"/>
                  <a:ext cx="24" cy="152"/>
                  <a:chOff x="2111" y="2204"/>
                  <a:chExt cx="24" cy="152"/>
                </a:xfrm>
              </p:grpSpPr>
              <p:sp>
                <p:nvSpPr>
                  <p:cNvPr id="248884" name="Line 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1" y="2204"/>
                    <a:ext cx="7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8885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2126" y="2212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48886" name="Group 54"/>
              <p:cNvGrpSpPr>
                <a:grpSpLocks/>
              </p:cNvGrpSpPr>
              <p:nvPr/>
            </p:nvGrpSpPr>
            <p:grpSpPr bwMode="auto">
              <a:xfrm>
                <a:off x="2143" y="2204"/>
                <a:ext cx="61" cy="296"/>
                <a:chOff x="2143" y="2204"/>
                <a:chExt cx="61" cy="296"/>
              </a:xfrm>
            </p:grpSpPr>
            <p:sp>
              <p:nvSpPr>
                <p:cNvPr id="248887" name="Line 55"/>
                <p:cNvSpPr>
                  <a:spLocks noChangeShapeType="1"/>
                </p:cNvSpPr>
                <p:nvPr/>
              </p:nvSpPr>
              <p:spPr bwMode="auto">
                <a:xfrm>
                  <a:off x="2143" y="2356"/>
                  <a:ext cx="9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888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160" y="2348"/>
                  <a:ext cx="9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8889" name="Group 57"/>
                <p:cNvGrpSpPr>
                  <a:grpSpLocks/>
                </p:cNvGrpSpPr>
                <p:nvPr/>
              </p:nvGrpSpPr>
              <p:grpSpPr bwMode="auto">
                <a:xfrm>
                  <a:off x="2177" y="2204"/>
                  <a:ext cx="27" cy="152"/>
                  <a:chOff x="2177" y="2204"/>
                  <a:chExt cx="27" cy="152"/>
                </a:xfrm>
              </p:grpSpPr>
              <p:sp>
                <p:nvSpPr>
                  <p:cNvPr id="248890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77" y="2204"/>
                    <a:ext cx="11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8891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2196" y="2212"/>
                    <a:ext cx="8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248892" name="Group 60"/>
          <p:cNvGrpSpPr>
            <a:grpSpLocks/>
          </p:cNvGrpSpPr>
          <p:nvPr/>
        </p:nvGrpSpPr>
        <p:grpSpPr bwMode="auto">
          <a:xfrm>
            <a:off x="7023100" y="2730500"/>
            <a:ext cx="228600" cy="152400"/>
            <a:chOff x="1936" y="2204"/>
            <a:chExt cx="268" cy="296"/>
          </a:xfrm>
        </p:grpSpPr>
        <p:grpSp>
          <p:nvGrpSpPr>
            <p:cNvPr id="248893" name="Group 61"/>
            <p:cNvGrpSpPr>
              <a:grpSpLocks/>
            </p:cNvGrpSpPr>
            <p:nvPr/>
          </p:nvGrpSpPr>
          <p:grpSpPr bwMode="auto">
            <a:xfrm>
              <a:off x="1936" y="2204"/>
              <a:ext cx="131" cy="296"/>
              <a:chOff x="1936" y="2204"/>
              <a:chExt cx="131" cy="296"/>
            </a:xfrm>
          </p:grpSpPr>
          <p:grpSp>
            <p:nvGrpSpPr>
              <p:cNvPr id="248894" name="Group 62"/>
              <p:cNvGrpSpPr>
                <a:grpSpLocks/>
              </p:cNvGrpSpPr>
              <p:nvPr/>
            </p:nvGrpSpPr>
            <p:grpSpPr bwMode="auto">
              <a:xfrm>
                <a:off x="1936" y="2204"/>
                <a:ext cx="61" cy="296"/>
                <a:chOff x="1936" y="2204"/>
                <a:chExt cx="61" cy="296"/>
              </a:xfrm>
            </p:grpSpPr>
            <p:sp>
              <p:nvSpPr>
                <p:cNvPr id="248895" name="Line 63"/>
                <p:cNvSpPr>
                  <a:spLocks noChangeShapeType="1"/>
                </p:cNvSpPr>
                <p:nvPr/>
              </p:nvSpPr>
              <p:spPr bwMode="auto">
                <a:xfrm>
                  <a:off x="1936" y="2356"/>
                  <a:ext cx="9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896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1953" y="2348"/>
                  <a:ext cx="8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8897" name="Group 65"/>
                <p:cNvGrpSpPr>
                  <a:grpSpLocks/>
                </p:cNvGrpSpPr>
                <p:nvPr/>
              </p:nvGrpSpPr>
              <p:grpSpPr bwMode="auto">
                <a:xfrm>
                  <a:off x="1969" y="2204"/>
                  <a:ext cx="28" cy="152"/>
                  <a:chOff x="1969" y="2204"/>
                  <a:chExt cx="28" cy="152"/>
                </a:xfrm>
              </p:grpSpPr>
              <p:sp>
                <p:nvSpPr>
                  <p:cNvPr id="248898" name="Line 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69" y="2204"/>
                    <a:ext cx="12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8899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989" y="2212"/>
                    <a:ext cx="8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48900" name="Group 68"/>
              <p:cNvGrpSpPr>
                <a:grpSpLocks/>
              </p:cNvGrpSpPr>
              <p:nvPr/>
            </p:nvGrpSpPr>
            <p:grpSpPr bwMode="auto">
              <a:xfrm>
                <a:off x="2005" y="2204"/>
                <a:ext cx="62" cy="296"/>
                <a:chOff x="2005" y="2204"/>
                <a:chExt cx="62" cy="296"/>
              </a:xfrm>
            </p:grpSpPr>
            <p:sp>
              <p:nvSpPr>
                <p:cNvPr id="248901" name="Line 69"/>
                <p:cNvSpPr>
                  <a:spLocks noChangeShapeType="1"/>
                </p:cNvSpPr>
                <p:nvPr/>
              </p:nvSpPr>
              <p:spPr bwMode="auto">
                <a:xfrm>
                  <a:off x="2005" y="2356"/>
                  <a:ext cx="9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902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022" y="2348"/>
                  <a:ext cx="9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8903" name="Group 71"/>
                <p:cNvGrpSpPr>
                  <a:grpSpLocks/>
                </p:cNvGrpSpPr>
                <p:nvPr/>
              </p:nvGrpSpPr>
              <p:grpSpPr bwMode="auto">
                <a:xfrm>
                  <a:off x="2039" y="2204"/>
                  <a:ext cx="28" cy="152"/>
                  <a:chOff x="2039" y="2204"/>
                  <a:chExt cx="28" cy="152"/>
                </a:xfrm>
              </p:grpSpPr>
              <p:sp>
                <p:nvSpPr>
                  <p:cNvPr id="248904" name="Line 7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39" y="2204"/>
                    <a:ext cx="11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8905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2058" y="2212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48906" name="Group 74"/>
            <p:cNvGrpSpPr>
              <a:grpSpLocks/>
            </p:cNvGrpSpPr>
            <p:nvPr/>
          </p:nvGrpSpPr>
          <p:grpSpPr bwMode="auto">
            <a:xfrm>
              <a:off x="2075" y="2204"/>
              <a:ext cx="129" cy="296"/>
              <a:chOff x="2075" y="2204"/>
              <a:chExt cx="129" cy="296"/>
            </a:xfrm>
          </p:grpSpPr>
          <p:grpSp>
            <p:nvGrpSpPr>
              <p:cNvPr id="248907" name="Group 75"/>
              <p:cNvGrpSpPr>
                <a:grpSpLocks/>
              </p:cNvGrpSpPr>
              <p:nvPr/>
            </p:nvGrpSpPr>
            <p:grpSpPr bwMode="auto">
              <a:xfrm>
                <a:off x="2075" y="2204"/>
                <a:ext cx="60" cy="296"/>
                <a:chOff x="2075" y="2204"/>
                <a:chExt cx="60" cy="296"/>
              </a:xfrm>
            </p:grpSpPr>
            <p:sp>
              <p:nvSpPr>
                <p:cNvPr id="248908" name="Line 76"/>
                <p:cNvSpPr>
                  <a:spLocks noChangeShapeType="1"/>
                </p:cNvSpPr>
                <p:nvPr/>
              </p:nvSpPr>
              <p:spPr bwMode="auto">
                <a:xfrm>
                  <a:off x="2075" y="2356"/>
                  <a:ext cx="8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909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2091" y="2348"/>
                  <a:ext cx="12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8910" name="Group 78"/>
                <p:cNvGrpSpPr>
                  <a:grpSpLocks/>
                </p:cNvGrpSpPr>
                <p:nvPr/>
              </p:nvGrpSpPr>
              <p:grpSpPr bwMode="auto">
                <a:xfrm>
                  <a:off x="2111" y="2204"/>
                  <a:ext cx="24" cy="152"/>
                  <a:chOff x="2111" y="2204"/>
                  <a:chExt cx="24" cy="152"/>
                </a:xfrm>
              </p:grpSpPr>
              <p:sp>
                <p:nvSpPr>
                  <p:cNvPr id="248911" name="Line 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1" y="2204"/>
                    <a:ext cx="7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8912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2126" y="2212"/>
                    <a:ext cx="9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48913" name="Group 81"/>
              <p:cNvGrpSpPr>
                <a:grpSpLocks/>
              </p:cNvGrpSpPr>
              <p:nvPr/>
            </p:nvGrpSpPr>
            <p:grpSpPr bwMode="auto">
              <a:xfrm>
                <a:off x="2143" y="2204"/>
                <a:ext cx="61" cy="296"/>
                <a:chOff x="2143" y="2204"/>
                <a:chExt cx="61" cy="296"/>
              </a:xfrm>
            </p:grpSpPr>
            <p:sp>
              <p:nvSpPr>
                <p:cNvPr id="248914" name="Line 82"/>
                <p:cNvSpPr>
                  <a:spLocks noChangeShapeType="1"/>
                </p:cNvSpPr>
                <p:nvPr/>
              </p:nvSpPr>
              <p:spPr bwMode="auto">
                <a:xfrm>
                  <a:off x="2143" y="2356"/>
                  <a:ext cx="9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915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160" y="2348"/>
                  <a:ext cx="9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8916" name="Group 84"/>
                <p:cNvGrpSpPr>
                  <a:grpSpLocks/>
                </p:cNvGrpSpPr>
                <p:nvPr/>
              </p:nvGrpSpPr>
              <p:grpSpPr bwMode="auto">
                <a:xfrm>
                  <a:off x="2177" y="2204"/>
                  <a:ext cx="27" cy="152"/>
                  <a:chOff x="2177" y="2204"/>
                  <a:chExt cx="27" cy="152"/>
                </a:xfrm>
              </p:grpSpPr>
              <p:sp>
                <p:nvSpPr>
                  <p:cNvPr id="248917" name="Line 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77" y="2204"/>
                    <a:ext cx="11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8918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2196" y="2212"/>
                    <a:ext cx="8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600"/>
              <a:t>Tumbukan Elastik 1-D</a:t>
            </a:r>
          </a:p>
        </p:txBody>
      </p:sp>
      <p:sp>
        <p:nvSpPr>
          <p:cNvPr id="2498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6915150" cy="4708525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z="2000"/>
              <a:t>Akan tetapi, menyelesaikan persoalan ini membuat kita sedikit repot karena ada persamaan kuadratik!!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Pendekatan yang lebih sederhana adalah dengan memanfaatkan konsep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/>
            </a:r>
            <a:br>
              <a:rPr lang="en-US" sz="2000"/>
            </a:br>
            <a:r>
              <a:rPr lang="en-US" sz="2000"/>
              <a:t>	</a:t>
            </a:r>
            <a:r>
              <a:rPr lang="en-US" sz="2000" b="1">
                <a:solidFill>
                  <a:srgbClr val="0000FF"/>
                </a:solidFill>
              </a:rPr>
              <a:t>Center of Mass Reference Frame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accent1"/>
                </a:solidFill>
              </a:rPr>
              <a:t>    </a:t>
            </a:r>
            <a:endParaRPr lang="en-US" sz="2000" b="1"/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1692275" y="2276475"/>
            <a:ext cx="35512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m</a:t>
            </a:r>
            <a:r>
              <a:rPr lang="en-US" sz="2000" baseline="-25000">
                <a:solidFill>
                  <a:schemeClr val="tx2"/>
                </a:solidFill>
              </a:rPr>
              <a:t>1</a:t>
            </a: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-25000">
                <a:solidFill>
                  <a:schemeClr val="tx2"/>
                </a:solidFill>
              </a:rPr>
              <a:t>1,i</a:t>
            </a:r>
            <a:r>
              <a:rPr lang="en-US" sz="2000">
                <a:solidFill>
                  <a:schemeClr val="tx2"/>
                </a:solidFill>
              </a:rPr>
              <a:t> + m</a:t>
            </a:r>
            <a:r>
              <a:rPr lang="en-US" sz="2000" baseline="-25000">
                <a:solidFill>
                  <a:schemeClr val="tx2"/>
                </a:solidFill>
              </a:rPr>
              <a:t>2</a:t>
            </a: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-25000">
                <a:solidFill>
                  <a:schemeClr val="tx2"/>
                </a:solidFill>
              </a:rPr>
              <a:t>2,i</a:t>
            </a:r>
            <a:r>
              <a:rPr lang="en-US" sz="2000">
                <a:solidFill>
                  <a:schemeClr val="tx2"/>
                </a:solidFill>
              </a:rPr>
              <a:t> = m</a:t>
            </a:r>
            <a:r>
              <a:rPr lang="en-US" sz="2000" baseline="-25000">
                <a:solidFill>
                  <a:schemeClr val="tx2"/>
                </a:solidFill>
              </a:rPr>
              <a:t>1</a:t>
            </a: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-25000">
                <a:solidFill>
                  <a:schemeClr val="tx2"/>
                </a:solidFill>
              </a:rPr>
              <a:t>1,f</a:t>
            </a:r>
            <a:r>
              <a:rPr lang="en-US" sz="2000">
                <a:solidFill>
                  <a:schemeClr val="tx2"/>
                </a:solidFill>
              </a:rPr>
              <a:t> + m</a:t>
            </a:r>
            <a:r>
              <a:rPr lang="en-US" sz="2000" baseline="-25000">
                <a:solidFill>
                  <a:schemeClr val="tx2"/>
                </a:solidFill>
              </a:rPr>
              <a:t>2</a:t>
            </a: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-25000">
                <a:solidFill>
                  <a:schemeClr val="tx2"/>
                </a:solidFill>
              </a:rPr>
              <a:t>2,f</a:t>
            </a:r>
            <a:r>
              <a:rPr lang="en-US" sz="20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1619250" y="3068638"/>
            <a:ext cx="521493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aseline="30000">
                <a:solidFill>
                  <a:schemeClr val="tx2"/>
                </a:solidFill>
              </a:rPr>
              <a:t>1</a:t>
            </a:r>
            <a:r>
              <a:rPr lang="en-US" sz="2000">
                <a:solidFill>
                  <a:schemeClr val="tx2"/>
                </a:solidFill>
              </a:rPr>
              <a:t>/</a:t>
            </a:r>
            <a:r>
              <a:rPr lang="en-US" sz="2000" baseline="-25000">
                <a:solidFill>
                  <a:schemeClr val="tx2"/>
                </a:solidFill>
              </a:rPr>
              <a:t>2</a:t>
            </a:r>
            <a:r>
              <a:rPr lang="en-US" sz="2000">
                <a:solidFill>
                  <a:schemeClr val="tx2"/>
                </a:solidFill>
              </a:rPr>
              <a:t> m</a:t>
            </a:r>
            <a:r>
              <a:rPr lang="en-US" sz="2000" baseline="-25000">
                <a:solidFill>
                  <a:schemeClr val="tx2"/>
                </a:solidFill>
              </a:rPr>
              <a:t>1</a:t>
            </a: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30000">
                <a:solidFill>
                  <a:schemeClr val="tx2"/>
                </a:solidFill>
              </a:rPr>
              <a:t>2</a:t>
            </a:r>
            <a:r>
              <a:rPr lang="en-US" sz="2000" baseline="-25000">
                <a:solidFill>
                  <a:schemeClr val="tx2"/>
                </a:solidFill>
              </a:rPr>
              <a:t>1,i</a:t>
            </a:r>
            <a:r>
              <a:rPr lang="en-US" sz="2000">
                <a:solidFill>
                  <a:schemeClr val="tx2"/>
                </a:solidFill>
              </a:rPr>
              <a:t> + </a:t>
            </a:r>
            <a:r>
              <a:rPr lang="en-US" sz="2000" baseline="30000">
                <a:solidFill>
                  <a:schemeClr val="tx2"/>
                </a:solidFill>
              </a:rPr>
              <a:t>1</a:t>
            </a:r>
            <a:r>
              <a:rPr lang="en-US" sz="2000">
                <a:solidFill>
                  <a:schemeClr val="tx2"/>
                </a:solidFill>
              </a:rPr>
              <a:t>/</a:t>
            </a:r>
            <a:r>
              <a:rPr lang="en-US" sz="2000" baseline="-25000">
                <a:solidFill>
                  <a:schemeClr val="tx2"/>
                </a:solidFill>
              </a:rPr>
              <a:t>2</a:t>
            </a:r>
            <a:r>
              <a:rPr lang="en-US" sz="2000">
                <a:solidFill>
                  <a:schemeClr val="tx2"/>
                </a:solidFill>
              </a:rPr>
              <a:t> m</a:t>
            </a:r>
            <a:r>
              <a:rPr lang="en-US" sz="2000" baseline="-25000">
                <a:solidFill>
                  <a:schemeClr val="tx2"/>
                </a:solidFill>
              </a:rPr>
              <a:t>2</a:t>
            </a: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30000">
                <a:solidFill>
                  <a:schemeClr val="tx2"/>
                </a:solidFill>
              </a:rPr>
              <a:t>2</a:t>
            </a:r>
            <a:r>
              <a:rPr lang="en-US" sz="2000" baseline="-25000">
                <a:solidFill>
                  <a:schemeClr val="tx2"/>
                </a:solidFill>
              </a:rPr>
              <a:t>2,i</a:t>
            </a:r>
            <a:r>
              <a:rPr lang="en-US" sz="2000">
                <a:solidFill>
                  <a:schemeClr val="tx2"/>
                </a:solidFill>
              </a:rPr>
              <a:t> = </a:t>
            </a:r>
            <a:r>
              <a:rPr lang="en-US" sz="2000" baseline="30000">
                <a:solidFill>
                  <a:schemeClr val="tx2"/>
                </a:solidFill>
              </a:rPr>
              <a:t>1</a:t>
            </a:r>
            <a:r>
              <a:rPr lang="en-US" sz="2000">
                <a:solidFill>
                  <a:schemeClr val="tx2"/>
                </a:solidFill>
              </a:rPr>
              <a:t>/</a:t>
            </a:r>
            <a:r>
              <a:rPr lang="en-US" sz="2000" baseline="-25000">
                <a:solidFill>
                  <a:schemeClr val="tx2"/>
                </a:solidFill>
              </a:rPr>
              <a:t>2</a:t>
            </a:r>
            <a:r>
              <a:rPr lang="en-US" sz="2000">
                <a:solidFill>
                  <a:schemeClr val="tx2"/>
                </a:solidFill>
              </a:rPr>
              <a:t> m</a:t>
            </a:r>
            <a:r>
              <a:rPr lang="en-US" sz="2000" baseline="-25000">
                <a:solidFill>
                  <a:schemeClr val="tx2"/>
                </a:solidFill>
              </a:rPr>
              <a:t>1</a:t>
            </a: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30000">
                <a:solidFill>
                  <a:schemeClr val="tx2"/>
                </a:solidFill>
              </a:rPr>
              <a:t>2</a:t>
            </a:r>
            <a:r>
              <a:rPr lang="en-US" sz="2000" baseline="-25000">
                <a:solidFill>
                  <a:schemeClr val="tx2"/>
                </a:solidFill>
              </a:rPr>
              <a:t>1,f</a:t>
            </a:r>
            <a:r>
              <a:rPr lang="en-US" sz="2000">
                <a:solidFill>
                  <a:schemeClr val="tx2"/>
                </a:solidFill>
              </a:rPr>
              <a:t> + </a:t>
            </a:r>
            <a:r>
              <a:rPr lang="en-US" sz="2000" baseline="30000">
                <a:solidFill>
                  <a:schemeClr val="tx2"/>
                </a:solidFill>
              </a:rPr>
              <a:t>1</a:t>
            </a:r>
            <a:r>
              <a:rPr lang="en-US" sz="2000">
                <a:solidFill>
                  <a:schemeClr val="tx2"/>
                </a:solidFill>
              </a:rPr>
              <a:t>/</a:t>
            </a:r>
            <a:r>
              <a:rPr lang="en-US" sz="2000" baseline="-25000">
                <a:solidFill>
                  <a:schemeClr val="tx2"/>
                </a:solidFill>
              </a:rPr>
              <a:t>2</a:t>
            </a:r>
            <a:r>
              <a:rPr lang="en-US" sz="2000">
                <a:solidFill>
                  <a:schemeClr val="tx2"/>
                </a:solidFill>
              </a:rPr>
              <a:t> m</a:t>
            </a:r>
            <a:r>
              <a:rPr lang="en-US" sz="2000" baseline="-25000">
                <a:solidFill>
                  <a:schemeClr val="tx2"/>
                </a:solidFill>
              </a:rPr>
              <a:t>2</a:t>
            </a:r>
            <a:r>
              <a:rPr lang="en-US" sz="2000">
                <a:solidFill>
                  <a:schemeClr val="tx2"/>
                </a:solidFill>
              </a:rPr>
              <a:t>v</a:t>
            </a:r>
            <a:r>
              <a:rPr lang="en-US" sz="2000" baseline="30000">
                <a:solidFill>
                  <a:schemeClr val="tx2"/>
                </a:solidFill>
              </a:rPr>
              <a:t>2</a:t>
            </a:r>
            <a:r>
              <a:rPr lang="en-US" sz="2000" baseline="-25000">
                <a:solidFill>
                  <a:schemeClr val="tx2"/>
                </a:solidFill>
              </a:rPr>
              <a:t>2,f</a:t>
            </a:r>
            <a:r>
              <a:rPr lang="en-US" sz="200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2800"/>
              <a:t>Tumbukan Elastik 2-D dari 2 benda</a:t>
            </a:r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314450"/>
            <a:ext cx="7162800" cy="404813"/>
          </a:xfrm>
          <a:noFill/>
          <a:ln/>
        </p:spPr>
        <p:txBody>
          <a:bodyPr lIns="90488" tIns="44450" rIns="90488" bIns="44450"/>
          <a:lstStyle/>
          <a:p>
            <a:pPr marL="285750" indent="-285750" defTabSz="1257300">
              <a:lnSpc>
                <a:spcPct val="80000"/>
              </a:lnSpc>
            </a:pPr>
            <a:r>
              <a:rPr lang="en-US" sz="2000"/>
              <a:t>Andaikan kita mengetahui kecepatan “sebelum-tumbukan”</a:t>
            </a:r>
          </a:p>
          <a:p>
            <a:pPr marL="285750" indent="-285750" defTabSz="1257300">
              <a:lnSpc>
                <a:spcPct val="80000"/>
              </a:lnSpc>
            </a:pPr>
            <a:r>
              <a:rPr lang="en-US" sz="2000"/>
              <a:t>Kita ingin menegtahui gerak suatu benda setelah tumbukan</a:t>
            </a:r>
          </a:p>
          <a:p>
            <a:pPr marL="685800" lvl="1" indent="-228600" defTabSz="1257300">
              <a:lnSpc>
                <a:spcPct val="80000"/>
              </a:lnSpc>
              <a:buSzPct val="75000"/>
            </a:pPr>
            <a:r>
              <a:rPr lang="en-US" sz="1800"/>
              <a:t>We want </a:t>
            </a:r>
            <a:r>
              <a:rPr lang="en-US" sz="1800" i="1">
                <a:solidFill>
                  <a:schemeClr val="tx2"/>
                </a:solidFill>
              </a:rPr>
              <a:t>v</a:t>
            </a:r>
            <a:r>
              <a:rPr lang="en-US" sz="1800" i="1" baseline="-25000">
                <a:solidFill>
                  <a:schemeClr val="tx2"/>
                </a:solidFill>
              </a:rPr>
              <a:t>1x,</a:t>
            </a:r>
            <a:r>
              <a:rPr lang="en-US" sz="1800" baseline="-25000">
                <a:solidFill>
                  <a:schemeClr val="tx2"/>
                </a:solidFill>
              </a:rPr>
              <a:t>f</a:t>
            </a:r>
            <a:r>
              <a:rPr lang="en-US" sz="1800" i="1">
                <a:solidFill>
                  <a:schemeClr val="tx2"/>
                </a:solidFill>
              </a:rPr>
              <a:t> , v</a:t>
            </a:r>
            <a:r>
              <a:rPr lang="en-US" sz="1800" i="1" baseline="-25000">
                <a:solidFill>
                  <a:schemeClr val="tx2"/>
                </a:solidFill>
              </a:rPr>
              <a:t>1y,</a:t>
            </a:r>
            <a:r>
              <a:rPr lang="en-US" sz="1800" baseline="-25000">
                <a:solidFill>
                  <a:schemeClr val="tx2"/>
                </a:solidFill>
              </a:rPr>
              <a:t>f</a:t>
            </a:r>
            <a:r>
              <a:rPr lang="en-US" sz="1800" i="1">
                <a:solidFill>
                  <a:schemeClr val="tx2"/>
                </a:solidFill>
              </a:rPr>
              <a:t> , v</a:t>
            </a:r>
            <a:r>
              <a:rPr lang="en-US" sz="1800" i="1" baseline="-25000">
                <a:solidFill>
                  <a:schemeClr val="tx2"/>
                </a:solidFill>
              </a:rPr>
              <a:t>2x,</a:t>
            </a:r>
            <a:r>
              <a:rPr lang="en-US" sz="1800" baseline="-25000">
                <a:solidFill>
                  <a:schemeClr val="tx2"/>
                </a:solidFill>
              </a:rPr>
              <a:t>f</a:t>
            </a:r>
            <a:r>
              <a:rPr lang="en-US" sz="1800" i="1">
                <a:solidFill>
                  <a:schemeClr val="tx2"/>
                </a:solidFill>
              </a:rPr>
              <a:t> , v</a:t>
            </a:r>
            <a:r>
              <a:rPr lang="en-US" sz="1800" i="1" baseline="-25000">
                <a:solidFill>
                  <a:schemeClr val="tx2"/>
                </a:solidFill>
              </a:rPr>
              <a:t>2y,</a:t>
            </a:r>
            <a:r>
              <a:rPr lang="en-US" sz="1800" baseline="-25000">
                <a:solidFill>
                  <a:schemeClr val="tx2"/>
                </a:solidFill>
              </a:rPr>
              <a:t>f</a:t>
            </a:r>
            <a:r>
              <a:rPr lang="en-US" sz="1800" i="1">
                <a:solidFill>
                  <a:schemeClr val="tx2"/>
                </a:solidFill>
              </a:rPr>
              <a:t> </a:t>
            </a:r>
          </a:p>
          <a:p>
            <a:pPr marL="285750" indent="-285750" defTabSz="1257300">
              <a:lnSpc>
                <a:spcPct val="80000"/>
              </a:lnSpc>
            </a:pPr>
            <a:r>
              <a:rPr lang="en-US" sz="2000"/>
              <a:t>Kita juga mengetahui bahwa :</a:t>
            </a:r>
          </a:p>
          <a:p>
            <a:pPr marL="685800" lvl="1" indent="-228600" defTabSz="1257300">
              <a:lnSpc>
                <a:spcPct val="80000"/>
              </a:lnSpc>
              <a:buSzPct val="75000"/>
            </a:pPr>
            <a:r>
              <a:rPr lang="en-US" sz="1800"/>
              <a:t>Dalam tumbukan elastik, </a:t>
            </a:r>
            <a:r>
              <a:rPr lang="en-US" sz="1800">
                <a:solidFill>
                  <a:srgbClr val="0000FF"/>
                </a:solidFill>
              </a:rPr>
              <a:t>energi kinetik </a:t>
            </a:r>
            <a:r>
              <a:rPr lang="en-US" sz="1800"/>
              <a:t>dan </a:t>
            </a:r>
            <a:r>
              <a:rPr lang="en-US" sz="1800">
                <a:solidFill>
                  <a:srgbClr val="0000FF"/>
                </a:solidFill>
              </a:rPr>
              <a:t>momentum </a:t>
            </a:r>
            <a:r>
              <a:rPr lang="en-US" sz="1800"/>
              <a:t>adalah</a:t>
            </a:r>
            <a:r>
              <a:rPr lang="en-US" sz="1800">
                <a:solidFill>
                  <a:srgbClr val="0000FF"/>
                </a:solidFill>
              </a:rPr>
              <a:t> kekal. </a:t>
            </a:r>
            <a:r>
              <a:rPr lang="en-US" sz="1600">
                <a:solidFill>
                  <a:srgbClr val="0000FF"/>
                </a:solidFill>
              </a:rPr>
              <a:t>Ini akan membentuk 3 persamaan</a:t>
            </a:r>
            <a:r>
              <a:rPr lang="en-US" sz="1800"/>
              <a:t>: 	</a:t>
            </a:r>
          </a:p>
          <a:p>
            <a:pPr marL="685800" lvl="1" indent="-228600" defTabSz="1257300">
              <a:lnSpc>
                <a:spcPct val="80000"/>
              </a:lnSpc>
              <a:buSzPct val="75000"/>
            </a:pPr>
            <a:r>
              <a:rPr lang="en-US" sz="1800" i="1">
                <a:solidFill>
                  <a:schemeClr val="tx2"/>
                </a:solidFill>
              </a:rPr>
              <a:t>E</a:t>
            </a:r>
            <a:r>
              <a:rPr lang="en-US" sz="1800" baseline="-25000">
                <a:solidFill>
                  <a:schemeClr val="tx2"/>
                </a:solidFill>
              </a:rPr>
              <a:t>f</a:t>
            </a:r>
            <a:r>
              <a:rPr lang="en-US" sz="1800" i="1">
                <a:solidFill>
                  <a:schemeClr val="tx2"/>
                </a:solidFill>
              </a:rPr>
              <a:t> 	= E</a:t>
            </a:r>
            <a:r>
              <a:rPr lang="en-US" sz="1800" baseline="-25000">
                <a:solidFill>
                  <a:schemeClr val="tx2"/>
                </a:solidFill>
              </a:rPr>
              <a:t>i</a:t>
            </a:r>
            <a:endParaRPr lang="en-US" sz="1800">
              <a:solidFill>
                <a:schemeClr val="tx2"/>
              </a:solidFill>
            </a:endParaRPr>
          </a:p>
          <a:p>
            <a:pPr marL="685800" lvl="1" indent="-228600" defTabSz="1257300">
              <a:lnSpc>
                <a:spcPct val="80000"/>
              </a:lnSpc>
              <a:buSzPct val="75000"/>
            </a:pPr>
            <a:r>
              <a:rPr lang="en-US" sz="1800" i="1">
                <a:solidFill>
                  <a:schemeClr val="tx2"/>
                </a:solidFill>
              </a:rPr>
              <a:t>P</a:t>
            </a:r>
            <a:r>
              <a:rPr lang="en-US" sz="1800" baseline="-25000">
                <a:solidFill>
                  <a:schemeClr val="tx2"/>
                </a:solidFill>
              </a:rPr>
              <a:t>x,f</a:t>
            </a:r>
            <a:r>
              <a:rPr lang="en-US" sz="1800" i="1"/>
              <a:t> 	</a:t>
            </a:r>
            <a:r>
              <a:rPr lang="en-US" sz="1800" i="1">
                <a:solidFill>
                  <a:schemeClr val="tx2"/>
                </a:solidFill>
              </a:rPr>
              <a:t>=</a:t>
            </a:r>
            <a:r>
              <a:rPr lang="en-US" sz="1800" i="1"/>
              <a:t> </a:t>
            </a:r>
            <a:r>
              <a:rPr lang="en-US" sz="1800" i="1">
                <a:solidFill>
                  <a:schemeClr val="tx2"/>
                </a:solidFill>
              </a:rPr>
              <a:t>P</a:t>
            </a:r>
            <a:r>
              <a:rPr lang="en-US" sz="1800" baseline="-25000">
                <a:solidFill>
                  <a:schemeClr val="tx2"/>
                </a:solidFill>
              </a:rPr>
              <a:t>x,i </a:t>
            </a:r>
            <a:r>
              <a:rPr lang="en-US" sz="1800"/>
              <a:t>     (dimana </a:t>
            </a:r>
            <a:r>
              <a:rPr lang="en-US" sz="1800" i="1">
                <a:solidFill>
                  <a:schemeClr val="tx2"/>
                </a:solidFill>
              </a:rPr>
              <a:t>P</a:t>
            </a:r>
            <a:r>
              <a:rPr lang="en-US" sz="1800" baseline="-25000">
                <a:solidFill>
                  <a:schemeClr val="tx2"/>
                </a:solidFill>
              </a:rPr>
              <a:t>x</a:t>
            </a:r>
            <a:r>
              <a:rPr lang="en-US" sz="1800" i="1">
                <a:solidFill>
                  <a:schemeClr val="tx2"/>
                </a:solidFill>
              </a:rPr>
              <a:t> = p</a:t>
            </a:r>
            <a:r>
              <a:rPr lang="en-US" sz="1800" i="1" baseline="-25000">
                <a:solidFill>
                  <a:schemeClr val="tx2"/>
                </a:solidFill>
              </a:rPr>
              <a:t>1x</a:t>
            </a:r>
            <a:r>
              <a:rPr lang="en-US" sz="1800" i="1">
                <a:solidFill>
                  <a:schemeClr val="tx2"/>
                </a:solidFill>
              </a:rPr>
              <a:t> + p</a:t>
            </a:r>
            <a:r>
              <a:rPr lang="en-US" sz="1800" i="1" baseline="-25000">
                <a:solidFill>
                  <a:schemeClr val="tx2"/>
                </a:solidFill>
              </a:rPr>
              <a:t>2x </a:t>
            </a:r>
            <a:r>
              <a:rPr lang="en-US" sz="1800" i="1">
                <a:solidFill>
                  <a:schemeClr val="tx2"/>
                </a:solidFill>
              </a:rPr>
              <a:t>= m</a:t>
            </a:r>
            <a:r>
              <a:rPr lang="en-US" sz="1800" i="1" baseline="-25000">
                <a:solidFill>
                  <a:schemeClr val="tx2"/>
                </a:solidFill>
              </a:rPr>
              <a:t>1</a:t>
            </a:r>
            <a:r>
              <a:rPr lang="en-US" sz="1800" i="1">
                <a:solidFill>
                  <a:schemeClr val="tx2"/>
                </a:solidFill>
              </a:rPr>
              <a:t>v</a:t>
            </a:r>
            <a:r>
              <a:rPr lang="en-US" sz="1800" i="1" baseline="-25000">
                <a:solidFill>
                  <a:schemeClr val="tx2"/>
                </a:solidFill>
              </a:rPr>
              <a:t>1x</a:t>
            </a:r>
            <a:r>
              <a:rPr lang="en-US" sz="1800" i="1">
                <a:solidFill>
                  <a:schemeClr val="tx2"/>
                </a:solidFill>
              </a:rPr>
              <a:t> + m</a:t>
            </a:r>
            <a:r>
              <a:rPr lang="en-US" sz="1800" i="1" baseline="-25000">
                <a:solidFill>
                  <a:schemeClr val="tx2"/>
                </a:solidFill>
              </a:rPr>
              <a:t>2</a:t>
            </a:r>
            <a:r>
              <a:rPr lang="en-US" sz="1800" i="1">
                <a:solidFill>
                  <a:schemeClr val="tx2"/>
                </a:solidFill>
              </a:rPr>
              <a:t>v</a:t>
            </a:r>
            <a:r>
              <a:rPr lang="en-US" sz="1800" i="1" baseline="-25000">
                <a:solidFill>
                  <a:schemeClr val="tx2"/>
                </a:solidFill>
              </a:rPr>
              <a:t>2x</a:t>
            </a:r>
            <a:r>
              <a:rPr lang="en-US" sz="1800" i="1">
                <a:solidFill>
                  <a:schemeClr val="tx2"/>
                </a:solidFill>
              </a:rPr>
              <a:t>  </a:t>
            </a:r>
            <a:r>
              <a:rPr lang="en-US" sz="1800"/>
              <a:t>etc)</a:t>
            </a:r>
            <a:endParaRPr lang="en-US" sz="1800" baseline="-25000">
              <a:solidFill>
                <a:schemeClr val="tx2"/>
              </a:solidFill>
            </a:endParaRPr>
          </a:p>
          <a:p>
            <a:pPr marL="685800" lvl="1" indent="-228600" defTabSz="1257300">
              <a:lnSpc>
                <a:spcPct val="80000"/>
              </a:lnSpc>
              <a:buSzPct val="75000"/>
            </a:pPr>
            <a:r>
              <a:rPr lang="en-US" sz="1800" i="1">
                <a:solidFill>
                  <a:schemeClr val="tx2"/>
                </a:solidFill>
              </a:rPr>
              <a:t>P</a:t>
            </a:r>
            <a:r>
              <a:rPr lang="en-US" sz="1800" baseline="-25000">
                <a:solidFill>
                  <a:schemeClr val="tx2"/>
                </a:solidFill>
              </a:rPr>
              <a:t>y,f</a:t>
            </a:r>
            <a:r>
              <a:rPr lang="en-US" sz="1800" i="1"/>
              <a:t> 	</a:t>
            </a:r>
            <a:r>
              <a:rPr lang="en-US" sz="1800" i="1">
                <a:solidFill>
                  <a:schemeClr val="tx2"/>
                </a:solidFill>
              </a:rPr>
              <a:t>=</a:t>
            </a:r>
            <a:r>
              <a:rPr lang="en-US" sz="1800" i="1"/>
              <a:t> </a:t>
            </a:r>
            <a:r>
              <a:rPr lang="en-US" sz="1800" i="1">
                <a:solidFill>
                  <a:schemeClr val="tx2"/>
                </a:solidFill>
              </a:rPr>
              <a:t>P</a:t>
            </a:r>
            <a:r>
              <a:rPr lang="en-US" sz="1800" baseline="-25000">
                <a:solidFill>
                  <a:schemeClr val="tx2"/>
                </a:solidFill>
              </a:rPr>
              <a:t>y,i</a:t>
            </a:r>
            <a:endParaRPr lang="en-US" sz="1800"/>
          </a:p>
          <a:p>
            <a:pPr marL="285750" indent="-285750" defTabSz="1257300">
              <a:lnSpc>
                <a:spcPct val="80000"/>
              </a:lnSpc>
            </a:pPr>
            <a:r>
              <a:rPr lang="en-US" sz="2000"/>
              <a:t>Kita punya 3 persamaan dan 4 yg tidak diketahui: </a:t>
            </a:r>
          </a:p>
          <a:p>
            <a:pPr marL="685800" lvl="1" indent="-228600" defTabSz="1257300">
              <a:lnSpc>
                <a:spcPct val="80000"/>
              </a:lnSpc>
              <a:buSzPct val="75000"/>
            </a:pPr>
            <a:r>
              <a:rPr lang="en-US" sz="1800"/>
              <a:t>Kita buruh informasi tambahan (scattering angle, masses).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0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0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0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0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0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0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508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08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08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508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5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906" name="Group 2"/>
          <p:cNvGrpSpPr>
            <a:grpSpLocks/>
          </p:cNvGrpSpPr>
          <p:nvPr/>
        </p:nvGrpSpPr>
        <p:grpSpPr bwMode="auto">
          <a:xfrm>
            <a:off x="3640138" y="4052888"/>
            <a:ext cx="520700" cy="520700"/>
            <a:chOff x="1903" y="2553"/>
            <a:chExt cx="328" cy="328"/>
          </a:xfrm>
        </p:grpSpPr>
        <p:sp>
          <p:nvSpPr>
            <p:cNvPr id="251907" name="Oval 3"/>
            <p:cNvSpPr>
              <a:spLocks noChangeArrowheads="1"/>
            </p:cNvSpPr>
            <p:nvPr/>
          </p:nvSpPr>
          <p:spPr bwMode="auto">
            <a:xfrm>
              <a:off x="1903" y="2553"/>
              <a:ext cx="328" cy="328"/>
            </a:xfrm>
            <a:prstGeom prst="ellipse">
              <a:avLst/>
            </a:prstGeom>
            <a:solidFill>
              <a:srgbClr val="949800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08" name="Rectangle 4"/>
            <p:cNvSpPr>
              <a:spLocks noChangeArrowheads="1"/>
            </p:cNvSpPr>
            <p:nvPr/>
          </p:nvSpPr>
          <p:spPr bwMode="auto">
            <a:xfrm>
              <a:off x="1930" y="2614"/>
              <a:ext cx="2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</a:p>
          </p:txBody>
        </p:sp>
      </p:grpSp>
      <p:sp>
        <p:nvSpPr>
          <p:cNvPr id="251909" name="Rectangle 5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10" name="Rectangle 6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title"/>
          </p:nvPr>
        </p:nvSpPr>
        <p:spPr>
          <a:xfrm>
            <a:off x="871538" y="280988"/>
            <a:ext cx="8162925" cy="498475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Tumbukan Elastik 2-D:</a:t>
            </a:r>
            <a:br>
              <a:rPr lang="en-US"/>
            </a:br>
            <a:r>
              <a:rPr lang="en-US"/>
              <a:t>Nuclear Scattering</a:t>
            </a:r>
          </a:p>
        </p:txBody>
      </p:sp>
      <p:sp>
        <p:nvSpPr>
          <p:cNvPr id="2519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90600" y="1538288"/>
            <a:ext cx="7453313" cy="24447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Sebuah partikel yang tidak diketahui massanya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 i="1"/>
              <a:t> </a:t>
            </a:r>
            <a:r>
              <a:rPr lang="en-US"/>
              <a:t>mula-mula diam.  Sebuah partikel lain yg diketahui massanya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 “ditembakkan” padanya dengan momentum awal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i="1" baseline="-25000">
                <a:solidFill>
                  <a:schemeClr val="tx2"/>
                </a:solidFill>
              </a:rPr>
              <a:t>i </a:t>
            </a:r>
            <a:r>
              <a:rPr lang="en-US"/>
              <a:t>. Setelah partikel bertumbukan, momentum baru dari partikel penumbuk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i="1" baseline="-25000">
                <a:solidFill>
                  <a:schemeClr val="tx2"/>
                </a:solidFill>
              </a:rPr>
              <a:t>f</a:t>
            </a:r>
            <a:r>
              <a:rPr lang="en-US"/>
              <a:t> diukur. </a:t>
            </a:r>
          </a:p>
          <a:p>
            <a:pPr lvl="1">
              <a:buSzPct val="75000"/>
            </a:pPr>
            <a:r>
              <a:rPr lang="en-US"/>
              <a:t>Nyatakan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 dalam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i="1" baseline="-25000">
                <a:solidFill>
                  <a:schemeClr val="tx2"/>
                </a:solidFill>
              </a:rPr>
              <a:t>i</a:t>
            </a:r>
            <a:r>
              <a:rPr lang="en-US"/>
              <a:t> ,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i="1" baseline="-25000">
                <a:solidFill>
                  <a:schemeClr val="tx2"/>
                </a:solidFill>
              </a:rPr>
              <a:t>f</a:t>
            </a:r>
            <a:r>
              <a:rPr lang="en-US"/>
              <a:t>  dan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.</a:t>
            </a:r>
          </a:p>
        </p:txBody>
      </p:sp>
      <p:sp>
        <p:nvSpPr>
          <p:cNvPr id="251913" name="Line 9"/>
          <p:cNvSpPr>
            <a:spLocks noChangeShapeType="1"/>
          </p:cNvSpPr>
          <p:nvPr/>
        </p:nvSpPr>
        <p:spPr bwMode="auto">
          <a:xfrm>
            <a:off x="2336800" y="4505325"/>
            <a:ext cx="633413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2325688" y="4545013"/>
            <a:ext cx="4191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251915" name="Rectangle 11"/>
          <p:cNvSpPr>
            <a:spLocks noChangeArrowheads="1"/>
          </p:cNvSpPr>
          <p:nvPr/>
        </p:nvSpPr>
        <p:spPr bwMode="auto">
          <a:xfrm>
            <a:off x="3468688" y="3644900"/>
            <a:ext cx="8842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</a:rPr>
              <a:t>at rest</a:t>
            </a:r>
          </a:p>
        </p:txBody>
      </p:sp>
      <p:sp>
        <p:nvSpPr>
          <p:cNvPr id="251916" name="Line 12"/>
          <p:cNvSpPr>
            <a:spLocks noChangeShapeType="1"/>
          </p:cNvSpPr>
          <p:nvPr/>
        </p:nvSpPr>
        <p:spPr bwMode="auto">
          <a:xfrm>
            <a:off x="6884988" y="5089525"/>
            <a:ext cx="409575" cy="328613"/>
          </a:xfrm>
          <a:prstGeom prst="line">
            <a:avLst/>
          </a:prstGeom>
          <a:noFill/>
          <a:ln w="25400">
            <a:solidFill>
              <a:srgbClr val="A7640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17" name="Line 13"/>
          <p:cNvSpPr>
            <a:spLocks noChangeShapeType="1"/>
          </p:cNvSpPr>
          <p:nvPr/>
        </p:nvSpPr>
        <p:spPr bwMode="auto">
          <a:xfrm flipV="1">
            <a:off x="6904038" y="3529013"/>
            <a:ext cx="252412" cy="43021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7000875" y="4849813"/>
            <a:ext cx="4286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rgbClr val="A764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rgbClr val="A76401"/>
                </a:solidFill>
              </a:rPr>
              <a:t>f </a:t>
            </a:r>
          </a:p>
        </p:txBody>
      </p:sp>
      <p:sp>
        <p:nvSpPr>
          <p:cNvPr id="251919" name="Rectangle 15"/>
          <p:cNvSpPr>
            <a:spLocks noChangeArrowheads="1"/>
          </p:cNvSpPr>
          <p:nvPr/>
        </p:nvSpPr>
        <p:spPr bwMode="auto">
          <a:xfrm>
            <a:off x="7062788" y="3697288"/>
            <a:ext cx="35083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</p:txBody>
      </p:sp>
      <p:grpSp>
        <p:nvGrpSpPr>
          <p:cNvPr id="251920" name="Group 16"/>
          <p:cNvGrpSpPr>
            <a:grpSpLocks/>
          </p:cNvGrpSpPr>
          <p:nvPr/>
        </p:nvGrpSpPr>
        <p:grpSpPr bwMode="auto">
          <a:xfrm>
            <a:off x="1916113" y="4316413"/>
            <a:ext cx="392112" cy="363537"/>
            <a:chOff x="817" y="2719"/>
            <a:chExt cx="247" cy="229"/>
          </a:xfrm>
        </p:grpSpPr>
        <p:sp>
          <p:nvSpPr>
            <p:cNvPr id="251921" name="Oval 17"/>
            <p:cNvSpPr>
              <a:spLocks noChangeArrowheads="1"/>
            </p:cNvSpPr>
            <p:nvPr/>
          </p:nvSpPr>
          <p:spPr bwMode="auto">
            <a:xfrm>
              <a:off x="847" y="2737"/>
              <a:ext cx="184" cy="18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22" name="Rectangle 18"/>
            <p:cNvSpPr>
              <a:spLocks noChangeArrowheads="1"/>
            </p:cNvSpPr>
            <p:nvPr/>
          </p:nvSpPr>
          <p:spPr bwMode="auto">
            <a:xfrm>
              <a:off x="817" y="2719"/>
              <a:ext cx="2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</a:p>
          </p:txBody>
        </p:sp>
      </p:grpSp>
      <p:grpSp>
        <p:nvGrpSpPr>
          <p:cNvPr id="251923" name="Group 19"/>
          <p:cNvGrpSpPr>
            <a:grpSpLocks/>
          </p:cNvGrpSpPr>
          <p:nvPr/>
        </p:nvGrpSpPr>
        <p:grpSpPr bwMode="auto">
          <a:xfrm>
            <a:off x="6510338" y="4768850"/>
            <a:ext cx="392112" cy="363538"/>
            <a:chOff x="3711" y="3004"/>
            <a:chExt cx="247" cy="229"/>
          </a:xfrm>
        </p:grpSpPr>
        <p:sp>
          <p:nvSpPr>
            <p:cNvPr id="251924" name="Oval 20"/>
            <p:cNvSpPr>
              <a:spLocks noChangeArrowheads="1"/>
            </p:cNvSpPr>
            <p:nvPr/>
          </p:nvSpPr>
          <p:spPr bwMode="auto">
            <a:xfrm>
              <a:off x="3742" y="3022"/>
              <a:ext cx="184" cy="18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25" name="Rectangle 21"/>
            <p:cNvSpPr>
              <a:spLocks noChangeArrowheads="1"/>
            </p:cNvSpPr>
            <p:nvPr/>
          </p:nvSpPr>
          <p:spPr bwMode="auto">
            <a:xfrm>
              <a:off x="3711" y="3004"/>
              <a:ext cx="2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</a:p>
          </p:txBody>
        </p:sp>
      </p:grpSp>
      <p:grpSp>
        <p:nvGrpSpPr>
          <p:cNvPr id="251926" name="Group 22"/>
          <p:cNvGrpSpPr>
            <a:grpSpLocks/>
          </p:cNvGrpSpPr>
          <p:nvPr/>
        </p:nvGrpSpPr>
        <p:grpSpPr bwMode="auto">
          <a:xfrm>
            <a:off x="6421438" y="3906838"/>
            <a:ext cx="520700" cy="520700"/>
            <a:chOff x="3655" y="2461"/>
            <a:chExt cx="328" cy="328"/>
          </a:xfrm>
        </p:grpSpPr>
        <p:sp>
          <p:nvSpPr>
            <p:cNvPr id="251927" name="Oval 23"/>
            <p:cNvSpPr>
              <a:spLocks noChangeArrowheads="1"/>
            </p:cNvSpPr>
            <p:nvPr/>
          </p:nvSpPr>
          <p:spPr bwMode="auto">
            <a:xfrm>
              <a:off x="3655" y="2461"/>
              <a:ext cx="328" cy="328"/>
            </a:xfrm>
            <a:prstGeom prst="ellipse">
              <a:avLst/>
            </a:prstGeom>
            <a:solidFill>
              <a:srgbClr val="949800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28" name="Rectangle 24"/>
            <p:cNvSpPr>
              <a:spLocks noChangeArrowheads="1"/>
            </p:cNvSpPr>
            <p:nvPr/>
          </p:nvSpPr>
          <p:spPr bwMode="auto">
            <a:xfrm>
              <a:off x="3681" y="2530"/>
              <a:ext cx="2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</a:p>
          </p:txBody>
        </p:sp>
      </p:grpSp>
      <p:sp>
        <p:nvSpPr>
          <p:cNvPr id="251929" name="Rectangle 25"/>
          <p:cNvSpPr>
            <a:spLocks noChangeArrowheads="1"/>
          </p:cNvSpPr>
          <p:nvPr/>
        </p:nvSpPr>
        <p:spPr bwMode="auto">
          <a:xfrm>
            <a:off x="3792538" y="5294313"/>
            <a:ext cx="774700" cy="376237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accent1"/>
                </a:solidFill>
              </a:rPr>
              <a:t>initial</a:t>
            </a:r>
          </a:p>
        </p:txBody>
      </p:sp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964363" y="5902325"/>
            <a:ext cx="660400" cy="376238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accent1"/>
                </a:solidFill>
              </a:rPr>
              <a:t>final</a:t>
            </a:r>
          </a:p>
        </p:txBody>
      </p:sp>
      <p:sp>
        <p:nvSpPr>
          <p:cNvPr id="251931" name="Rectangle 27"/>
          <p:cNvSpPr>
            <a:spLocks noChangeArrowheads="1"/>
          </p:cNvSpPr>
          <p:nvPr/>
        </p:nvSpPr>
        <p:spPr bwMode="auto">
          <a:xfrm>
            <a:off x="1754188" y="3368675"/>
            <a:ext cx="2806700" cy="18923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32" name="Rectangle 28"/>
          <p:cNvSpPr>
            <a:spLocks noChangeArrowheads="1"/>
          </p:cNvSpPr>
          <p:nvPr/>
        </p:nvSpPr>
        <p:spPr bwMode="auto">
          <a:xfrm>
            <a:off x="5754688" y="3359150"/>
            <a:ext cx="1868487" cy="25019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Tumbukan Elastik 2-D:</a:t>
            </a:r>
            <a:br>
              <a:rPr lang="en-US"/>
            </a:br>
            <a:r>
              <a:rPr lang="en-US"/>
              <a:t>Nuclear Scattering</a:t>
            </a:r>
          </a:p>
        </p:txBody>
      </p:sp>
      <p:sp>
        <p:nvSpPr>
          <p:cNvPr id="252933" name="Line 5"/>
          <p:cNvSpPr>
            <a:spLocks noChangeShapeType="1"/>
          </p:cNvSpPr>
          <p:nvPr/>
        </p:nvSpPr>
        <p:spPr bwMode="auto">
          <a:xfrm>
            <a:off x="7272338" y="5549900"/>
            <a:ext cx="292100" cy="231775"/>
          </a:xfrm>
          <a:prstGeom prst="line">
            <a:avLst/>
          </a:prstGeom>
          <a:noFill/>
          <a:ln w="25400">
            <a:solidFill>
              <a:srgbClr val="A7640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4" name="Line 6"/>
          <p:cNvSpPr>
            <a:spLocks noChangeShapeType="1"/>
          </p:cNvSpPr>
          <p:nvPr/>
        </p:nvSpPr>
        <p:spPr bwMode="auto">
          <a:xfrm flipV="1">
            <a:off x="7285038" y="4368800"/>
            <a:ext cx="174625" cy="3333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7415213" y="5287963"/>
            <a:ext cx="4286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rgbClr val="A764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rgbClr val="A76401"/>
                </a:solidFill>
              </a:rPr>
              <a:t>f </a:t>
            </a:r>
          </a:p>
        </p:txBody>
      </p:sp>
      <p:sp>
        <p:nvSpPr>
          <p:cNvPr id="252936" name="Rectangle 8"/>
          <p:cNvSpPr>
            <a:spLocks noChangeArrowheads="1"/>
          </p:cNvSpPr>
          <p:nvPr/>
        </p:nvSpPr>
        <p:spPr bwMode="auto">
          <a:xfrm>
            <a:off x="7375525" y="4491038"/>
            <a:ext cx="35083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</p:txBody>
      </p:sp>
      <p:sp>
        <p:nvSpPr>
          <p:cNvPr id="252937" name="Oval 9"/>
          <p:cNvSpPr>
            <a:spLocks noChangeArrowheads="1"/>
          </p:cNvSpPr>
          <p:nvPr/>
        </p:nvSpPr>
        <p:spPr bwMode="auto">
          <a:xfrm>
            <a:off x="7023100" y="5326063"/>
            <a:ext cx="215900" cy="214312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8" name="Oval 10"/>
          <p:cNvSpPr>
            <a:spLocks noChangeArrowheads="1"/>
          </p:cNvSpPr>
          <p:nvPr/>
        </p:nvSpPr>
        <p:spPr bwMode="auto">
          <a:xfrm>
            <a:off x="6919913" y="4660900"/>
            <a:ext cx="385762" cy="385763"/>
          </a:xfrm>
          <a:prstGeom prst="ellipse">
            <a:avLst/>
          </a:prstGeom>
          <a:solidFill>
            <a:srgbClr val="9498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2939" name="Group 11"/>
          <p:cNvGrpSpPr>
            <a:grpSpLocks/>
          </p:cNvGrpSpPr>
          <p:nvPr/>
        </p:nvGrpSpPr>
        <p:grpSpPr bwMode="auto">
          <a:xfrm>
            <a:off x="6045200" y="1878013"/>
            <a:ext cx="2139950" cy="1843087"/>
            <a:chOff x="3808" y="1183"/>
            <a:chExt cx="1348" cy="1161"/>
          </a:xfrm>
        </p:grpSpPr>
        <p:sp>
          <p:nvSpPr>
            <p:cNvPr id="252940" name="Line 12"/>
            <p:cNvSpPr>
              <a:spLocks noChangeShapeType="1"/>
            </p:cNvSpPr>
            <p:nvPr/>
          </p:nvSpPr>
          <p:spPr bwMode="auto">
            <a:xfrm>
              <a:off x="4085" y="1717"/>
              <a:ext cx="29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41" name="Rectangle 13"/>
            <p:cNvSpPr>
              <a:spLocks noChangeArrowheads="1"/>
            </p:cNvSpPr>
            <p:nvPr/>
          </p:nvSpPr>
          <p:spPr bwMode="auto">
            <a:xfrm>
              <a:off x="4061" y="1729"/>
              <a:ext cx="26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n-US" sz="2000" i="1" baseline="-25000">
                  <a:solidFill>
                    <a:schemeClr val="tx2"/>
                  </a:solidFill>
                </a:rPr>
                <a:t>i </a:t>
              </a:r>
            </a:p>
          </p:txBody>
        </p:sp>
        <p:sp>
          <p:nvSpPr>
            <p:cNvPr id="252942" name="Rectangle 14"/>
            <p:cNvSpPr>
              <a:spLocks noChangeArrowheads="1"/>
            </p:cNvSpPr>
            <p:nvPr/>
          </p:nvSpPr>
          <p:spPr bwMode="auto">
            <a:xfrm>
              <a:off x="4599" y="1305"/>
              <a:ext cx="55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at rest</a:t>
              </a:r>
            </a:p>
          </p:txBody>
        </p:sp>
        <p:sp>
          <p:nvSpPr>
            <p:cNvPr id="252943" name="Oval 15"/>
            <p:cNvSpPr>
              <a:spLocks noChangeArrowheads="1"/>
            </p:cNvSpPr>
            <p:nvPr/>
          </p:nvSpPr>
          <p:spPr bwMode="auto">
            <a:xfrm>
              <a:off x="4695" y="1499"/>
              <a:ext cx="243" cy="243"/>
            </a:xfrm>
            <a:prstGeom prst="ellipse">
              <a:avLst/>
            </a:prstGeom>
            <a:solidFill>
              <a:srgbClr val="949800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44" name="Oval 16"/>
            <p:cNvSpPr>
              <a:spLocks noChangeArrowheads="1"/>
            </p:cNvSpPr>
            <p:nvPr/>
          </p:nvSpPr>
          <p:spPr bwMode="auto">
            <a:xfrm>
              <a:off x="3907" y="1643"/>
              <a:ext cx="135" cy="135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45" name="Rectangle 17"/>
            <p:cNvSpPr>
              <a:spLocks noChangeArrowheads="1"/>
            </p:cNvSpPr>
            <p:nvPr/>
          </p:nvSpPr>
          <p:spPr bwMode="auto">
            <a:xfrm>
              <a:off x="4208" y="2107"/>
              <a:ext cx="488" cy="23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>
                  <a:solidFill>
                    <a:schemeClr val="accent1"/>
                  </a:solidFill>
                </a:rPr>
                <a:t>initial</a:t>
              </a:r>
            </a:p>
          </p:txBody>
        </p:sp>
        <p:sp>
          <p:nvSpPr>
            <p:cNvPr id="252946" name="Rectangle 18"/>
            <p:cNvSpPr>
              <a:spLocks noChangeArrowheads="1"/>
            </p:cNvSpPr>
            <p:nvPr/>
          </p:nvSpPr>
          <p:spPr bwMode="auto">
            <a:xfrm>
              <a:off x="3808" y="1183"/>
              <a:ext cx="1319" cy="889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47" name="Rectangle 19"/>
            <p:cNvSpPr>
              <a:spLocks noChangeArrowheads="1"/>
            </p:cNvSpPr>
            <p:nvPr/>
          </p:nvSpPr>
          <p:spPr bwMode="auto">
            <a:xfrm>
              <a:off x="3843" y="1768"/>
              <a:ext cx="2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</a:p>
          </p:txBody>
        </p:sp>
        <p:sp>
          <p:nvSpPr>
            <p:cNvPr id="252948" name="Rectangle 20"/>
            <p:cNvSpPr>
              <a:spLocks noChangeArrowheads="1"/>
            </p:cNvSpPr>
            <p:nvPr/>
          </p:nvSpPr>
          <p:spPr bwMode="auto">
            <a:xfrm>
              <a:off x="4693" y="1750"/>
              <a:ext cx="2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</a:rPr>
                <a:t>M</a:t>
              </a:r>
            </a:p>
          </p:txBody>
        </p:sp>
      </p:grpSp>
      <p:sp>
        <p:nvSpPr>
          <p:cNvPr id="252949" name="Rectangle 21"/>
          <p:cNvSpPr>
            <a:spLocks noChangeArrowheads="1"/>
          </p:cNvSpPr>
          <p:nvPr/>
        </p:nvSpPr>
        <p:spPr bwMode="auto">
          <a:xfrm>
            <a:off x="7931150" y="5734050"/>
            <a:ext cx="660400" cy="376238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accent1"/>
                </a:solidFill>
              </a:rPr>
              <a:t>final</a:t>
            </a:r>
          </a:p>
        </p:txBody>
      </p:sp>
      <p:sp>
        <p:nvSpPr>
          <p:cNvPr id="252950" name="Rectangle 22"/>
          <p:cNvSpPr>
            <a:spLocks noChangeArrowheads="1"/>
          </p:cNvSpPr>
          <p:nvPr/>
        </p:nvSpPr>
        <p:spPr bwMode="auto">
          <a:xfrm>
            <a:off x="6499225" y="4251325"/>
            <a:ext cx="1392238" cy="1865313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2951" name="Group 23"/>
          <p:cNvGrpSpPr>
            <a:grpSpLocks/>
          </p:cNvGrpSpPr>
          <p:nvPr/>
        </p:nvGrpSpPr>
        <p:grpSpPr bwMode="auto">
          <a:xfrm>
            <a:off x="4648200" y="2101850"/>
            <a:ext cx="917575" cy="1123950"/>
            <a:chOff x="2480" y="1324"/>
            <a:chExt cx="578" cy="708"/>
          </a:xfrm>
        </p:grpSpPr>
        <p:sp>
          <p:nvSpPr>
            <p:cNvPr id="252952" name="Line 24"/>
            <p:cNvSpPr>
              <a:spLocks noChangeShapeType="1"/>
            </p:cNvSpPr>
            <p:nvPr/>
          </p:nvSpPr>
          <p:spPr bwMode="auto">
            <a:xfrm>
              <a:off x="2681" y="1394"/>
              <a:ext cx="0" cy="367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53" name="Line 25"/>
            <p:cNvSpPr>
              <a:spLocks noChangeShapeType="1"/>
            </p:cNvSpPr>
            <p:nvPr/>
          </p:nvSpPr>
          <p:spPr bwMode="auto">
            <a:xfrm>
              <a:off x="2690" y="1769"/>
              <a:ext cx="319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54" name="Rectangle 26"/>
            <p:cNvSpPr>
              <a:spLocks noChangeArrowheads="1"/>
            </p:cNvSpPr>
            <p:nvPr/>
          </p:nvSpPr>
          <p:spPr bwMode="auto">
            <a:xfrm>
              <a:off x="2480" y="1324"/>
              <a:ext cx="19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252955" name="Rectangle 27"/>
            <p:cNvSpPr>
              <a:spLocks noChangeArrowheads="1"/>
            </p:cNvSpPr>
            <p:nvPr/>
          </p:nvSpPr>
          <p:spPr bwMode="auto">
            <a:xfrm>
              <a:off x="2864" y="1803"/>
              <a:ext cx="19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accent2"/>
                  </a:solidFill>
                </a:rPr>
                <a:t>x</a:t>
              </a:r>
            </a:p>
          </p:txBody>
        </p:sp>
      </p:grpSp>
      <p:sp>
        <p:nvSpPr>
          <p:cNvPr id="252956" name="Text Box 28"/>
          <p:cNvSpPr txBox="1">
            <a:spLocks noChangeArrowheads="1"/>
          </p:cNvSpPr>
          <p:nvPr/>
        </p:nvSpPr>
        <p:spPr bwMode="auto">
          <a:xfrm>
            <a:off x="730250" y="1657350"/>
            <a:ext cx="5653088" cy="3597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We know:</a:t>
            </a:r>
          </a:p>
          <a:p>
            <a:pPr>
              <a:spcBef>
                <a:spcPct val="50000"/>
              </a:spcBef>
            </a:pPr>
            <a:r>
              <a:rPr lang="en-US" sz="2000"/>
              <a:t>	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baseline="-25000">
                <a:solidFill>
                  <a:schemeClr val="tx2"/>
                </a:solidFill>
              </a:rPr>
              <a:t>i</a:t>
            </a:r>
            <a:r>
              <a:rPr lang="en-US" sz="2000"/>
              <a:t>, </a:t>
            </a:r>
            <a:r>
              <a:rPr lang="en-US" sz="2000" b="1" i="1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baseline="-25000">
                <a:solidFill>
                  <a:srgbClr val="FE9B03"/>
                </a:solidFill>
              </a:rPr>
              <a:t>f</a:t>
            </a:r>
            <a:r>
              <a:rPr lang="en-US" sz="2000"/>
              <a:t>, </a:t>
            </a:r>
            <a:r>
              <a:rPr lang="en-US" sz="2000" i="1">
                <a:solidFill>
                  <a:schemeClr val="tx2"/>
                </a:solidFill>
              </a:rPr>
              <a:t>m</a:t>
            </a:r>
            <a:endParaRPr lang="en-US" sz="2000"/>
          </a:p>
          <a:p>
            <a:pPr>
              <a:spcBef>
                <a:spcPct val="50000"/>
              </a:spcBef>
            </a:pPr>
            <a:r>
              <a:rPr lang="en-US" sz="2000"/>
              <a:t>We want to find:</a:t>
            </a:r>
          </a:p>
          <a:p>
            <a:pPr>
              <a:spcBef>
                <a:spcPct val="50000"/>
              </a:spcBef>
            </a:pPr>
            <a:r>
              <a:rPr lang="en-US" sz="2000"/>
              <a:t>	</a:t>
            </a: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baseline="-25000">
                <a:solidFill>
                  <a:schemeClr val="accent2"/>
                </a:solidFill>
              </a:rPr>
              <a:t>x</a:t>
            </a:r>
            <a:r>
              <a:rPr lang="en-US" sz="2000"/>
              <a:t>, </a:t>
            </a: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baseline="-25000">
                <a:solidFill>
                  <a:schemeClr val="accent2"/>
                </a:solidFill>
              </a:rPr>
              <a:t>y</a:t>
            </a:r>
            <a:r>
              <a:rPr lang="en-US" sz="2000"/>
              <a:t>, </a:t>
            </a:r>
            <a:r>
              <a:rPr lang="en-US" sz="2000" i="1">
                <a:solidFill>
                  <a:schemeClr val="tx2"/>
                </a:solidFill>
              </a:rPr>
              <a:t>M</a:t>
            </a:r>
            <a:endParaRPr lang="en-US" sz="2000"/>
          </a:p>
          <a:p>
            <a:pPr>
              <a:spcBef>
                <a:spcPct val="50000"/>
              </a:spcBef>
            </a:pPr>
            <a:r>
              <a:rPr lang="en-US" sz="2000"/>
              <a:t>We have 3 equations:</a:t>
            </a:r>
          </a:p>
          <a:p>
            <a:pPr>
              <a:spcBef>
                <a:spcPct val="50000"/>
              </a:spcBef>
            </a:pPr>
            <a:r>
              <a:rPr lang="en-US" sz="2000"/>
              <a:t>     </a:t>
            </a:r>
            <a:r>
              <a:rPr lang="en-US" sz="2000">
                <a:solidFill>
                  <a:schemeClr val="accent1"/>
                </a:solidFill>
              </a:rPr>
              <a:t>1)</a:t>
            </a:r>
            <a:r>
              <a:rPr lang="en-US" sz="2000"/>
              <a:t>  Momentum conservation in the x direction</a:t>
            </a:r>
          </a:p>
          <a:p>
            <a:pPr>
              <a:spcBef>
                <a:spcPct val="50000"/>
              </a:spcBef>
            </a:pPr>
            <a:r>
              <a:rPr lang="en-US" sz="2000"/>
              <a:t>     </a:t>
            </a:r>
            <a:r>
              <a:rPr lang="en-US" sz="2000">
                <a:solidFill>
                  <a:schemeClr val="accent1"/>
                </a:solidFill>
              </a:rPr>
              <a:t>2)</a:t>
            </a:r>
            <a:r>
              <a:rPr lang="en-US" sz="2000"/>
              <a:t>  Momentum conservation in the y direction</a:t>
            </a:r>
          </a:p>
          <a:p>
            <a:pPr>
              <a:spcBef>
                <a:spcPct val="50000"/>
              </a:spcBef>
            </a:pPr>
            <a:r>
              <a:rPr lang="en-US" sz="2000"/>
              <a:t>     </a:t>
            </a:r>
            <a:r>
              <a:rPr lang="en-US" sz="2000">
                <a:solidFill>
                  <a:schemeClr val="accent1"/>
                </a:solidFill>
              </a:rPr>
              <a:t>3)</a:t>
            </a:r>
            <a:r>
              <a:rPr lang="en-US" sz="2000"/>
              <a:t>  Energy conservation 	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2957" name="Text Box 29"/>
          <p:cNvSpPr txBox="1">
            <a:spLocks noChangeArrowheads="1"/>
          </p:cNvSpPr>
          <p:nvPr/>
        </p:nvSpPr>
        <p:spPr bwMode="auto">
          <a:xfrm>
            <a:off x="1601788" y="5634038"/>
            <a:ext cx="35131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So we can solve the problem!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Aside: Kinetic Energy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Kita tahu bahwa     </a:t>
            </a:r>
            <a:r>
              <a:rPr lang="en-US" i="1">
                <a:solidFill>
                  <a:schemeClr val="tx2"/>
                </a:solidFill>
              </a:rPr>
              <a:t>K = </a:t>
            </a:r>
            <a:r>
              <a:rPr lang="en-US" i="1" baseline="30000">
                <a:solidFill>
                  <a:schemeClr val="tx2"/>
                </a:solidFill>
              </a:rPr>
              <a:t>1</a:t>
            </a:r>
            <a:r>
              <a:rPr lang="en-US" i="1">
                <a:solidFill>
                  <a:schemeClr val="tx2"/>
                </a:solidFill>
              </a:rPr>
              <a:t>/</a:t>
            </a:r>
            <a:r>
              <a:rPr lang="en-US" i="1" baseline="-25000">
                <a:solidFill>
                  <a:schemeClr val="tx2"/>
                </a:solidFill>
              </a:rPr>
              <a:t>2</a:t>
            </a:r>
            <a:r>
              <a:rPr lang="en-US" i="1">
                <a:solidFill>
                  <a:schemeClr val="tx2"/>
                </a:solidFill>
              </a:rPr>
              <a:t>mv</a:t>
            </a:r>
            <a:r>
              <a:rPr lang="en-US" i="1" baseline="30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1360488" y="2190750"/>
            <a:ext cx="4751387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1"/>
                </a:solidFill>
              </a:rPr>
              <a:t>Energi kinetik</a:t>
            </a:r>
            <a:r>
              <a:rPr lang="en-US" sz="2000"/>
              <a:t> dapat juga dinyatakan dalam </a:t>
            </a:r>
            <a:r>
              <a:rPr lang="en-US" sz="2000">
                <a:solidFill>
                  <a:schemeClr val="accent1"/>
                </a:solidFill>
              </a:rPr>
              <a:t>momentum</a:t>
            </a:r>
            <a:r>
              <a:rPr lang="en-US" sz="2000"/>
              <a:t>: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1541463" y="3157538"/>
            <a:ext cx="1325562" cy="1966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K = </a:t>
            </a:r>
            <a:r>
              <a:rPr lang="en-US" sz="2000" i="1" baseline="30000">
                <a:solidFill>
                  <a:schemeClr val="tx2"/>
                </a:solidFill>
              </a:rPr>
              <a:t>1</a:t>
            </a:r>
            <a:r>
              <a:rPr lang="en-US" sz="2000" i="1">
                <a:solidFill>
                  <a:schemeClr val="tx2"/>
                </a:solidFill>
              </a:rPr>
              <a:t>/</a:t>
            </a:r>
            <a:r>
              <a:rPr lang="en-US" sz="2000" i="1" baseline="-25000">
                <a:solidFill>
                  <a:schemeClr val="tx2"/>
                </a:solidFill>
              </a:rPr>
              <a:t>2</a:t>
            </a:r>
            <a:r>
              <a:rPr lang="en-US" sz="2000" i="1">
                <a:solidFill>
                  <a:schemeClr val="tx2"/>
                </a:solidFill>
              </a:rPr>
              <a:t>m</a:t>
            </a:r>
            <a:r>
              <a:rPr lang="en-US" sz="2000" i="1">
                <a:solidFill>
                  <a:schemeClr val="accent1"/>
                </a:solidFill>
              </a:rPr>
              <a:t>v</a:t>
            </a:r>
            <a:r>
              <a:rPr lang="en-US" sz="2000" i="1" baseline="30000">
                <a:solidFill>
                  <a:schemeClr val="tx2"/>
                </a:solidFill>
              </a:rPr>
              <a:t>2</a:t>
            </a:r>
          </a:p>
          <a:p>
            <a:r>
              <a:rPr lang="en-US" sz="2000" i="1" baseline="30000">
                <a:solidFill>
                  <a:schemeClr val="tx2"/>
                </a:solidFill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sz="2000" i="1">
                <a:solidFill>
                  <a:schemeClr val="tx2"/>
                </a:solidFill>
              </a:rPr>
              <a:t>        </a:t>
            </a:r>
            <a:r>
              <a:rPr lang="en-US" sz="2000" i="1" baseline="30000">
                <a:solidFill>
                  <a:schemeClr val="accent1"/>
                </a:solidFill>
              </a:rPr>
              <a:t> </a:t>
            </a:r>
            <a:endParaRPr lang="en-US" sz="2000" i="1" baseline="3000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i="1" baseline="30000">
                <a:solidFill>
                  <a:schemeClr val="tx2"/>
                </a:solidFill>
              </a:rPr>
              <a:t>            </a:t>
            </a:r>
          </a:p>
          <a:p>
            <a:pPr>
              <a:lnSpc>
                <a:spcPct val="110000"/>
              </a:lnSpc>
            </a:pPr>
            <a:endParaRPr lang="en-US" sz="2000" i="1" baseline="-25000">
              <a:solidFill>
                <a:schemeClr val="tx2"/>
              </a:solidFill>
            </a:endParaRPr>
          </a:p>
          <a:p>
            <a:pPr>
              <a:lnSpc>
                <a:spcPct val="200000"/>
              </a:lnSpc>
            </a:pPr>
            <a:endParaRPr lang="en-US" sz="2000" i="1" baseline="-25000">
              <a:solidFill>
                <a:schemeClr val="tx2"/>
              </a:solidFill>
            </a:endParaRPr>
          </a:p>
        </p:txBody>
      </p:sp>
      <p:graphicFrame>
        <p:nvGraphicFramePr>
          <p:cNvPr id="253958" name="Object 6"/>
          <p:cNvGraphicFramePr>
            <a:graphicFrameLocks noChangeAspect="1"/>
          </p:cNvGraphicFramePr>
          <p:nvPr/>
        </p:nvGraphicFramePr>
        <p:xfrm>
          <a:off x="5092700" y="4697413"/>
          <a:ext cx="1016000" cy="698500"/>
        </p:xfrm>
        <a:graphic>
          <a:graphicData uri="http://schemas.openxmlformats.org/presentationml/2006/ole">
            <p:oleObj spid="_x0000_s253958" name="Equation" r:id="rId3" imgW="1015920" imgH="698400" progId="">
              <p:embed/>
            </p:oleObj>
          </a:graphicData>
        </a:graphic>
      </p:graphicFrame>
      <p:sp>
        <p:nvSpPr>
          <p:cNvPr id="253959" name="AutoShape 7"/>
          <p:cNvSpPr>
            <a:spLocks noChangeArrowheads="1"/>
          </p:cNvSpPr>
          <p:nvPr/>
        </p:nvSpPr>
        <p:spPr bwMode="auto">
          <a:xfrm>
            <a:off x="3771900" y="4810125"/>
            <a:ext cx="457200" cy="407988"/>
          </a:xfrm>
          <a:prstGeom prst="rightArrow">
            <a:avLst>
              <a:gd name="adj1" fmla="val 50000"/>
              <a:gd name="adj2" fmla="val 28016"/>
            </a:avLst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960" name="Line 8"/>
          <p:cNvSpPr>
            <a:spLocks noChangeShapeType="1"/>
          </p:cNvSpPr>
          <p:nvPr/>
        </p:nvSpPr>
        <p:spPr bwMode="auto">
          <a:xfrm>
            <a:off x="2168525" y="4184650"/>
            <a:ext cx="619125" cy="1588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3961" name="Rectangle 9"/>
          <p:cNvSpPr>
            <a:spLocks noChangeArrowheads="1"/>
          </p:cNvSpPr>
          <p:nvPr/>
        </p:nvSpPr>
        <p:spPr bwMode="auto">
          <a:xfrm>
            <a:off x="2446338" y="4213225"/>
            <a:ext cx="211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m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3962" name="Rectangle 10"/>
          <p:cNvSpPr>
            <a:spLocks noChangeArrowheads="1"/>
          </p:cNvSpPr>
          <p:nvPr/>
        </p:nvSpPr>
        <p:spPr bwMode="auto">
          <a:xfrm>
            <a:off x="2290763" y="421322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3963" name="Rectangle 11"/>
          <p:cNvSpPr>
            <a:spLocks noChangeArrowheads="1"/>
          </p:cNvSpPr>
          <p:nvPr/>
        </p:nvSpPr>
        <p:spPr bwMode="auto">
          <a:xfrm>
            <a:off x="2495550" y="3860800"/>
            <a:ext cx="12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chemeClr val="accent1"/>
                </a:solidFill>
              </a:rPr>
              <a:t>v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3964" name="Rectangle 12"/>
          <p:cNvSpPr>
            <a:spLocks noChangeArrowheads="1"/>
          </p:cNvSpPr>
          <p:nvPr/>
        </p:nvSpPr>
        <p:spPr bwMode="auto">
          <a:xfrm>
            <a:off x="2173288" y="3860800"/>
            <a:ext cx="211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m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3965" name="Rectangle 13"/>
          <p:cNvSpPr>
            <a:spLocks noChangeArrowheads="1"/>
          </p:cNvSpPr>
          <p:nvPr/>
        </p:nvSpPr>
        <p:spPr bwMode="auto">
          <a:xfrm>
            <a:off x="2660650" y="3838575"/>
            <a:ext cx="84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i="1">
                <a:solidFill>
                  <a:schemeClr val="tx2"/>
                </a:solidFill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3966" name="Rectangle 14"/>
          <p:cNvSpPr>
            <a:spLocks noChangeArrowheads="1"/>
          </p:cNvSpPr>
          <p:nvPr/>
        </p:nvSpPr>
        <p:spPr bwMode="auto">
          <a:xfrm>
            <a:off x="2401888" y="3838575"/>
            <a:ext cx="84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i="1">
                <a:solidFill>
                  <a:schemeClr val="tx2"/>
                </a:solidFill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3967" name="Rectangle 15"/>
          <p:cNvSpPr>
            <a:spLocks noChangeArrowheads="1"/>
          </p:cNvSpPr>
          <p:nvPr/>
        </p:nvSpPr>
        <p:spPr bwMode="auto">
          <a:xfrm>
            <a:off x="1952625" y="3992563"/>
            <a:ext cx="139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=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253968" name="Object 16"/>
          <p:cNvGraphicFramePr>
            <a:graphicFrameLocks noChangeAspect="1"/>
          </p:cNvGraphicFramePr>
          <p:nvPr/>
        </p:nvGraphicFramePr>
        <p:xfrm>
          <a:off x="1843088" y="4689475"/>
          <a:ext cx="1104900" cy="647700"/>
        </p:xfrm>
        <a:graphic>
          <a:graphicData uri="http://schemas.openxmlformats.org/presentationml/2006/ole">
            <p:oleObj spid="_x0000_s253968" name="Equation" r:id="rId4" imgW="1104840" imgH="647640" progId="Equation.3">
              <p:embed/>
            </p:oleObj>
          </a:graphicData>
        </a:graphic>
      </p:graphicFrame>
      <p:sp>
        <p:nvSpPr>
          <p:cNvPr id="253969" name="Rectangle 17"/>
          <p:cNvSpPr>
            <a:spLocks noChangeArrowheads="1"/>
          </p:cNvSpPr>
          <p:nvPr/>
        </p:nvSpPr>
        <p:spPr bwMode="auto">
          <a:xfrm>
            <a:off x="2378075" y="4659313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accent1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Tumbukan Elastik 2-D:</a:t>
            </a:r>
            <a:br>
              <a:rPr lang="en-US"/>
            </a:br>
            <a:r>
              <a:rPr lang="en-US"/>
              <a:t>Nuclear Scattering</a:t>
            </a:r>
          </a:p>
        </p:txBody>
      </p:sp>
      <p:sp>
        <p:nvSpPr>
          <p:cNvPr id="2549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476375"/>
            <a:ext cx="7453313" cy="26035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z="2800"/>
              <a:t>Gunaka kekekalan momentum: </a:t>
            </a: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800" i="1" baseline="-25000">
                <a:solidFill>
                  <a:schemeClr val="tx2"/>
                </a:solidFill>
              </a:rPr>
              <a:t>i </a:t>
            </a:r>
            <a:r>
              <a:rPr lang="en-US" sz="2800">
                <a:solidFill>
                  <a:schemeClr val="tx2"/>
                </a:solidFill>
              </a:rPr>
              <a:t>= </a:t>
            </a:r>
            <a:r>
              <a:rPr lang="en-US" sz="2800" b="1" i="1">
                <a:solidFill>
                  <a:srgbClr val="A764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800" i="1" baseline="-25000">
                <a:solidFill>
                  <a:srgbClr val="A76401"/>
                </a:solidFill>
              </a:rPr>
              <a:t>f</a:t>
            </a:r>
            <a:r>
              <a:rPr lang="en-US" sz="2800">
                <a:solidFill>
                  <a:srgbClr val="A76401"/>
                </a:solidFill>
              </a:rPr>
              <a:t> </a:t>
            </a:r>
            <a:r>
              <a:rPr lang="en-US" sz="2800">
                <a:solidFill>
                  <a:schemeClr val="tx2"/>
                </a:solidFill>
              </a:rPr>
              <a:t>+ </a:t>
            </a:r>
            <a:r>
              <a:rPr lang="en-US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800"/>
              <a:t> </a:t>
            </a:r>
          </a:p>
          <a:p>
            <a:pPr lvl="1">
              <a:lnSpc>
                <a:spcPct val="80000"/>
              </a:lnSpc>
              <a:buSzPct val="75000"/>
            </a:pPr>
            <a:r>
              <a:rPr lang="en-US" sz="2400"/>
              <a:t>So </a:t>
            </a:r>
            <a:r>
              <a:rPr lang="en-US" sz="2400" i="1">
                <a:solidFill>
                  <a:schemeClr val="accent2"/>
                </a:solidFill>
              </a:rPr>
              <a:t>P</a:t>
            </a:r>
            <a:r>
              <a:rPr lang="en-US" sz="2400" i="1" baseline="30000">
                <a:solidFill>
                  <a:schemeClr val="accent2"/>
                </a:solidFill>
              </a:rPr>
              <a:t>2</a:t>
            </a:r>
            <a:r>
              <a:rPr lang="en-US" sz="2400">
                <a:solidFill>
                  <a:schemeClr val="tx2"/>
                </a:solidFill>
              </a:rPr>
              <a:t> = (</a:t>
            </a:r>
            <a:r>
              <a:rPr lang="en-US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i="1" baseline="-25000">
                <a:solidFill>
                  <a:schemeClr val="tx2"/>
                </a:solidFill>
              </a:rPr>
              <a:t>i </a:t>
            </a:r>
            <a:r>
              <a:rPr lang="en-US" sz="2400">
                <a:solidFill>
                  <a:schemeClr val="tx2"/>
                </a:solidFill>
              </a:rPr>
              <a:t>-</a:t>
            </a:r>
            <a:r>
              <a:rPr lang="en-US" sz="2400" b="1" i="1">
                <a:solidFill>
                  <a:srgbClr val="A764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i="1" baseline="-25000">
                <a:solidFill>
                  <a:srgbClr val="A76401"/>
                </a:solidFill>
              </a:rPr>
              <a:t>f</a:t>
            </a:r>
            <a:r>
              <a:rPr lang="en-US" sz="2400">
                <a:solidFill>
                  <a:srgbClr val="A76401"/>
                </a:solidFill>
              </a:rPr>
              <a:t> </a:t>
            </a:r>
            <a:r>
              <a:rPr lang="en-US" sz="2400">
                <a:solidFill>
                  <a:schemeClr val="tx2"/>
                </a:solidFill>
              </a:rPr>
              <a:t>)</a:t>
            </a:r>
            <a:r>
              <a:rPr lang="en-US" sz="2400" baseline="30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54982" name="Line 6"/>
          <p:cNvSpPr>
            <a:spLocks noChangeShapeType="1"/>
          </p:cNvSpPr>
          <p:nvPr/>
        </p:nvSpPr>
        <p:spPr bwMode="auto">
          <a:xfrm>
            <a:off x="6861175" y="2209800"/>
            <a:ext cx="88582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7051675" y="2230438"/>
            <a:ext cx="4191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254984" name="Line 8"/>
          <p:cNvSpPr>
            <a:spLocks noChangeShapeType="1"/>
          </p:cNvSpPr>
          <p:nvPr/>
        </p:nvSpPr>
        <p:spPr bwMode="auto">
          <a:xfrm flipV="1">
            <a:off x="6808788" y="1728788"/>
            <a:ext cx="404812" cy="50641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85" name="Line 9"/>
          <p:cNvSpPr>
            <a:spLocks noChangeShapeType="1"/>
          </p:cNvSpPr>
          <p:nvPr/>
        </p:nvSpPr>
        <p:spPr bwMode="auto">
          <a:xfrm>
            <a:off x="7265988" y="1779588"/>
            <a:ext cx="481012" cy="404812"/>
          </a:xfrm>
          <a:prstGeom prst="line">
            <a:avLst/>
          </a:prstGeom>
          <a:noFill/>
          <a:ln w="25400">
            <a:solidFill>
              <a:srgbClr val="A7640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6689725" y="1673225"/>
            <a:ext cx="3508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7491413" y="1619250"/>
            <a:ext cx="428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rgbClr val="A764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rgbClr val="A76401"/>
                </a:solidFill>
              </a:rPr>
              <a:t>f </a:t>
            </a:r>
          </a:p>
        </p:txBody>
      </p:sp>
      <p:grpSp>
        <p:nvGrpSpPr>
          <p:cNvPr id="254988" name="Group 12"/>
          <p:cNvGrpSpPr>
            <a:grpSpLocks/>
          </p:cNvGrpSpPr>
          <p:nvPr/>
        </p:nvGrpSpPr>
        <p:grpSpPr bwMode="auto">
          <a:xfrm>
            <a:off x="1325563" y="3111500"/>
            <a:ext cx="1849437" cy="742950"/>
            <a:chOff x="835" y="1960"/>
            <a:chExt cx="1165" cy="468"/>
          </a:xfrm>
        </p:grpSpPr>
        <p:sp>
          <p:nvSpPr>
            <p:cNvPr id="254989" name="Line 13"/>
            <p:cNvSpPr>
              <a:spLocks noChangeShapeType="1"/>
            </p:cNvSpPr>
            <p:nvPr/>
          </p:nvSpPr>
          <p:spPr bwMode="auto">
            <a:xfrm>
              <a:off x="835" y="2195"/>
              <a:ext cx="246" cy="1"/>
            </a:xfrm>
            <a:prstGeom prst="line">
              <a:avLst/>
            </a:prstGeom>
            <a:noFill/>
            <a:ln w="6350">
              <a:solidFill>
                <a:srgbClr val="FAFD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4990" name="Line 14"/>
            <p:cNvSpPr>
              <a:spLocks noChangeShapeType="1"/>
            </p:cNvSpPr>
            <p:nvPr/>
          </p:nvSpPr>
          <p:spPr bwMode="auto">
            <a:xfrm>
              <a:off x="1273" y="2195"/>
              <a:ext cx="246" cy="1"/>
            </a:xfrm>
            <a:prstGeom prst="line">
              <a:avLst/>
            </a:prstGeom>
            <a:noFill/>
            <a:ln w="6350">
              <a:solidFill>
                <a:srgbClr val="FAFD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4991" name="Line 15"/>
            <p:cNvSpPr>
              <a:spLocks noChangeShapeType="1"/>
            </p:cNvSpPr>
            <p:nvPr/>
          </p:nvSpPr>
          <p:spPr bwMode="auto">
            <a:xfrm>
              <a:off x="1693" y="2195"/>
              <a:ext cx="256" cy="1"/>
            </a:xfrm>
            <a:prstGeom prst="line">
              <a:avLst/>
            </a:prstGeom>
            <a:noFill/>
            <a:ln w="6350">
              <a:solidFill>
                <a:srgbClr val="FAFD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4992" name="Rectangle 16"/>
            <p:cNvSpPr>
              <a:spLocks noChangeArrowheads="1"/>
            </p:cNvSpPr>
            <p:nvPr/>
          </p:nvSpPr>
          <p:spPr bwMode="auto">
            <a:xfrm>
              <a:off x="861" y="1990"/>
              <a:ext cx="16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FAFD00"/>
                  </a:solidFill>
                </a:rPr>
                <a:t>p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4993" name="Rectangle 17"/>
            <p:cNvSpPr>
              <a:spLocks noChangeArrowheads="1"/>
            </p:cNvSpPr>
            <p:nvPr/>
          </p:nvSpPr>
          <p:spPr bwMode="auto">
            <a:xfrm>
              <a:off x="938" y="2215"/>
              <a:ext cx="20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FAFD00"/>
                  </a:solidFill>
                </a:rPr>
                <a:t>m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4994" name="Rectangle 18"/>
            <p:cNvSpPr>
              <a:spLocks noChangeArrowheads="1"/>
            </p:cNvSpPr>
            <p:nvPr/>
          </p:nvSpPr>
          <p:spPr bwMode="auto">
            <a:xfrm>
              <a:off x="1298" y="1990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A76401"/>
                  </a:solidFill>
                </a:rPr>
                <a:t>p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4995" name="Rectangle 19"/>
            <p:cNvSpPr>
              <a:spLocks noChangeArrowheads="1"/>
            </p:cNvSpPr>
            <p:nvPr/>
          </p:nvSpPr>
          <p:spPr bwMode="auto">
            <a:xfrm>
              <a:off x="1375" y="2215"/>
              <a:ext cx="20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FAFD00"/>
                  </a:solidFill>
                </a:rPr>
                <a:t>m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4996" name="Rectangle 20"/>
            <p:cNvSpPr>
              <a:spLocks noChangeArrowheads="1"/>
            </p:cNvSpPr>
            <p:nvPr/>
          </p:nvSpPr>
          <p:spPr bwMode="auto">
            <a:xfrm>
              <a:off x="1705" y="1992"/>
              <a:ext cx="1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accent2"/>
                  </a:solidFill>
                </a:rPr>
                <a:t>P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4997" name="Rectangle 21"/>
            <p:cNvSpPr>
              <a:spLocks noChangeArrowheads="1"/>
            </p:cNvSpPr>
            <p:nvPr/>
          </p:nvSpPr>
          <p:spPr bwMode="auto">
            <a:xfrm>
              <a:off x="1795" y="2215"/>
              <a:ext cx="20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FAFD00"/>
                  </a:solidFill>
                </a:rPr>
                <a:t>M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4998" name="Rectangle 22"/>
            <p:cNvSpPr>
              <a:spLocks noChangeArrowheads="1"/>
            </p:cNvSpPr>
            <p:nvPr/>
          </p:nvSpPr>
          <p:spPr bwMode="auto">
            <a:xfrm>
              <a:off x="956" y="2072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FAFD00"/>
                  </a:solidFill>
                </a:rPr>
                <a:t>i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4999" name="Rectangle 23"/>
            <p:cNvSpPr>
              <a:spLocks noChangeArrowheads="1"/>
            </p:cNvSpPr>
            <p:nvPr/>
          </p:nvSpPr>
          <p:spPr bwMode="auto">
            <a:xfrm>
              <a:off x="1391" y="2072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A76401"/>
                  </a:solidFill>
                </a:rPr>
                <a:t>f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00" name="Rectangle 24"/>
            <p:cNvSpPr>
              <a:spLocks noChangeArrowheads="1"/>
            </p:cNvSpPr>
            <p:nvPr/>
          </p:nvSpPr>
          <p:spPr bwMode="auto">
            <a:xfrm>
              <a:off x="968" y="1961"/>
              <a:ext cx="112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FAFD00"/>
                  </a:solidFill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01" name="Rectangle 25"/>
            <p:cNvSpPr>
              <a:spLocks noChangeArrowheads="1"/>
            </p:cNvSpPr>
            <p:nvPr/>
          </p:nvSpPr>
          <p:spPr bwMode="auto">
            <a:xfrm>
              <a:off x="1406" y="1960"/>
              <a:ext cx="112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FAFD00"/>
                  </a:solidFill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02" name="Rectangle 26"/>
            <p:cNvSpPr>
              <a:spLocks noChangeArrowheads="1"/>
            </p:cNvSpPr>
            <p:nvPr/>
          </p:nvSpPr>
          <p:spPr bwMode="auto">
            <a:xfrm>
              <a:off x="1836" y="1963"/>
              <a:ext cx="112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FAFD00"/>
                  </a:solidFill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03" name="Rectangle 27"/>
            <p:cNvSpPr>
              <a:spLocks noChangeArrowheads="1"/>
            </p:cNvSpPr>
            <p:nvPr/>
          </p:nvSpPr>
          <p:spPr bwMode="auto">
            <a:xfrm>
              <a:off x="838" y="2215"/>
              <a:ext cx="16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FAFD00"/>
                  </a:solidFill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04" name="Rectangle 28"/>
            <p:cNvSpPr>
              <a:spLocks noChangeArrowheads="1"/>
            </p:cNvSpPr>
            <p:nvPr/>
          </p:nvSpPr>
          <p:spPr bwMode="auto">
            <a:xfrm>
              <a:off x="1275" y="2215"/>
              <a:ext cx="16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FAFD00"/>
                  </a:solidFill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05" name="Rectangle 29"/>
            <p:cNvSpPr>
              <a:spLocks noChangeArrowheads="1"/>
            </p:cNvSpPr>
            <p:nvPr/>
          </p:nvSpPr>
          <p:spPr bwMode="auto">
            <a:xfrm>
              <a:off x="1696" y="2215"/>
              <a:ext cx="16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FAFD00"/>
                  </a:solidFill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06" name="Rectangle 30"/>
            <p:cNvSpPr>
              <a:spLocks noChangeArrowheads="1"/>
            </p:cNvSpPr>
            <p:nvPr/>
          </p:nvSpPr>
          <p:spPr bwMode="auto">
            <a:xfrm>
              <a:off x="1133" y="2077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07" name="Rectangle 31"/>
            <p:cNvSpPr>
              <a:spLocks noChangeArrowheads="1"/>
            </p:cNvSpPr>
            <p:nvPr/>
          </p:nvSpPr>
          <p:spPr bwMode="auto">
            <a:xfrm>
              <a:off x="1570" y="2077"/>
              <a:ext cx="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+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255008" name="Group 32"/>
          <p:cNvGrpSpPr>
            <a:grpSpLocks/>
          </p:cNvGrpSpPr>
          <p:nvPr/>
        </p:nvGrpSpPr>
        <p:grpSpPr bwMode="auto">
          <a:xfrm>
            <a:off x="4268788" y="3119438"/>
            <a:ext cx="2486025" cy="766762"/>
            <a:chOff x="2689" y="1965"/>
            <a:chExt cx="1566" cy="483"/>
          </a:xfrm>
        </p:grpSpPr>
        <p:sp>
          <p:nvSpPr>
            <p:cNvPr id="255009" name="Line 33"/>
            <p:cNvSpPr>
              <a:spLocks noChangeShapeType="1"/>
            </p:cNvSpPr>
            <p:nvPr/>
          </p:nvSpPr>
          <p:spPr bwMode="auto">
            <a:xfrm>
              <a:off x="3428" y="2200"/>
              <a:ext cx="247" cy="1"/>
            </a:xfrm>
            <a:prstGeom prst="line">
              <a:avLst/>
            </a:prstGeom>
            <a:noFill/>
            <a:ln w="6350">
              <a:solidFill>
                <a:srgbClr val="FAFD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5010" name="Line 34"/>
            <p:cNvSpPr>
              <a:spLocks noChangeShapeType="1"/>
            </p:cNvSpPr>
            <p:nvPr/>
          </p:nvSpPr>
          <p:spPr bwMode="auto">
            <a:xfrm>
              <a:off x="3848" y="2200"/>
              <a:ext cx="247" cy="1"/>
            </a:xfrm>
            <a:prstGeom prst="line">
              <a:avLst/>
            </a:prstGeom>
            <a:noFill/>
            <a:ln w="6350">
              <a:solidFill>
                <a:srgbClr val="FAFD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5011" name="Rectangle 35"/>
            <p:cNvSpPr>
              <a:spLocks noChangeArrowheads="1"/>
            </p:cNvSpPr>
            <p:nvPr/>
          </p:nvSpPr>
          <p:spPr bwMode="auto">
            <a:xfrm>
              <a:off x="2689" y="2098"/>
              <a:ext cx="1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accent2"/>
                  </a:solidFill>
                </a:rPr>
                <a:t>P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12" name="Rectangle 36"/>
            <p:cNvSpPr>
              <a:spLocks noChangeArrowheads="1"/>
            </p:cNvSpPr>
            <p:nvPr/>
          </p:nvSpPr>
          <p:spPr bwMode="auto">
            <a:xfrm>
              <a:off x="3193" y="2098"/>
              <a:ext cx="20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FAFD00"/>
                  </a:solidFill>
                </a:rPr>
                <a:t>M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13" name="Rectangle 37"/>
            <p:cNvSpPr>
              <a:spLocks noChangeArrowheads="1"/>
            </p:cNvSpPr>
            <p:nvPr/>
          </p:nvSpPr>
          <p:spPr bwMode="auto">
            <a:xfrm>
              <a:off x="3454" y="1995"/>
              <a:ext cx="16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FAFD00"/>
                  </a:solidFill>
                </a:rPr>
                <a:t>p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14" name="Rectangle 38"/>
            <p:cNvSpPr>
              <a:spLocks noChangeArrowheads="1"/>
            </p:cNvSpPr>
            <p:nvPr/>
          </p:nvSpPr>
          <p:spPr bwMode="auto">
            <a:xfrm>
              <a:off x="3531" y="2220"/>
              <a:ext cx="20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FAFD00"/>
                  </a:solidFill>
                </a:rPr>
                <a:t>m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15" name="Rectangle 39"/>
            <p:cNvSpPr>
              <a:spLocks noChangeArrowheads="1"/>
            </p:cNvSpPr>
            <p:nvPr/>
          </p:nvSpPr>
          <p:spPr bwMode="auto">
            <a:xfrm>
              <a:off x="3874" y="1995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A76401"/>
                  </a:solidFill>
                </a:rPr>
                <a:t>p</a:t>
              </a:r>
              <a:endParaRPr lang="en-US">
                <a:solidFill>
                  <a:srgbClr val="A76401"/>
                </a:solidFill>
                <a:latin typeface="Times New Roman" pitchFamily="18" charset="0"/>
              </a:endParaRPr>
            </a:p>
          </p:txBody>
        </p:sp>
        <p:sp>
          <p:nvSpPr>
            <p:cNvPr id="255016" name="Rectangle 40"/>
            <p:cNvSpPr>
              <a:spLocks noChangeArrowheads="1"/>
            </p:cNvSpPr>
            <p:nvPr/>
          </p:nvSpPr>
          <p:spPr bwMode="auto">
            <a:xfrm>
              <a:off x="3951" y="2220"/>
              <a:ext cx="20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FAFD00"/>
                  </a:solidFill>
                </a:rPr>
                <a:t>m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17" name="Rectangle 41"/>
            <p:cNvSpPr>
              <a:spLocks noChangeArrowheads="1"/>
            </p:cNvSpPr>
            <p:nvPr/>
          </p:nvSpPr>
          <p:spPr bwMode="auto">
            <a:xfrm>
              <a:off x="3549" y="2077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FAFD00"/>
                  </a:solidFill>
                </a:rPr>
                <a:t>i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18" name="Rectangle 42"/>
            <p:cNvSpPr>
              <a:spLocks noChangeArrowheads="1"/>
            </p:cNvSpPr>
            <p:nvPr/>
          </p:nvSpPr>
          <p:spPr bwMode="auto">
            <a:xfrm>
              <a:off x="3966" y="2077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A76401"/>
                  </a:solidFill>
                </a:rPr>
                <a:t>f</a:t>
              </a:r>
              <a:endParaRPr lang="en-US">
                <a:solidFill>
                  <a:srgbClr val="A76401"/>
                </a:solidFill>
                <a:latin typeface="Times New Roman" pitchFamily="18" charset="0"/>
              </a:endParaRPr>
            </a:p>
          </p:txBody>
        </p:sp>
        <p:sp>
          <p:nvSpPr>
            <p:cNvPr id="255019" name="Rectangle 43"/>
            <p:cNvSpPr>
              <a:spLocks noChangeArrowheads="1"/>
            </p:cNvSpPr>
            <p:nvPr/>
          </p:nvSpPr>
          <p:spPr bwMode="auto">
            <a:xfrm>
              <a:off x="2821" y="2069"/>
              <a:ext cx="112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FAFD00"/>
                  </a:solidFill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20" name="Rectangle 44"/>
            <p:cNvSpPr>
              <a:spLocks noChangeArrowheads="1"/>
            </p:cNvSpPr>
            <p:nvPr/>
          </p:nvSpPr>
          <p:spPr bwMode="auto">
            <a:xfrm>
              <a:off x="3561" y="1966"/>
              <a:ext cx="112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FAFD00"/>
                  </a:solidFill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21" name="Rectangle 45"/>
            <p:cNvSpPr>
              <a:spLocks noChangeArrowheads="1"/>
            </p:cNvSpPr>
            <p:nvPr/>
          </p:nvSpPr>
          <p:spPr bwMode="auto">
            <a:xfrm>
              <a:off x="3981" y="1965"/>
              <a:ext cx="112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FAFD00"/>
                  </a:solidFill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22" name="Rectangle 46"/>
            <p:cNvSpPr>
              <a:spLocks noChangeArrowheads="1"/>
            </p:cNvSpPr>
            <p:nvPr/>
          </p:nvSpPr>
          <p:spPr bwMode="auto">
            <a:xfrm>
              <a:off x="3094" y="2098"/>
              <a:ext cx="16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FAFD00"/>
                  </a:solidFill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23" name="Rectangle 47"/>
            <p:cNvSpPr>
              <a:spLocks noChangeArrowheads="1"/>
            </p:cNvSpPr>
            <p:nvPr/>
          </p:nvSpPr>
          <p:spPr bwMode="auto">
            <a:xfrm>
              <a:off x="3431" y="2220"/>
              <a:ext cx="16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FAFD00"/>
                  </a:solidFill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24" name="Rectangle 48"/>
            <p:cNvSpPr>
              <a:spLocks noChangeArrowheads="1"/>
            </p:cNvSpPr>
            <p:nvPr/>
          </p:nvSpPr>
          <p:spPr bwMode="auto">
            <a:xfrm>
              <a:off x="3851" y="2220"/>
              <a:ext cx="16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FAFD00"/>
                  </a:solidFill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25" name="Rectangle 49"/>
            <p:cNvSpPr>
              <a:spLocks noChangeArrowheads="1"/>
            </p:cNvSpPr>
            <p:nvPr/>
          </p:nvSpPr>
          <p:spPr bwMode="auto">
            <a:xfrm>
              <a:off x="2960" y="2082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=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26" name="Rectangle 50"/>
            <p:cNvSpPr>
              <a:spLocks noChangeArrowheads="1"/>
            </p:cNvSpPr>
            <p:nvPr/>
          </p:nvSpPr>
          <p:spPr bwMode="auto">
            <a:xfrm>
              <a:off x="3718" y="2082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27" name="Rectangle 51"/>
            <p:cNvSpPr>
              <a:spLocks noChangeArrowheads="1"/>
            </p:cNvSpPr>
            <p:nvPr/>
          </p:nvSpPr>
          <p:spPr bwMode="auto">
            <a:xfrm>
              <a:off x="3346" y="1965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æ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28" name="Rectangle 52"/>
            <p:cNvSpPr>
              <a:spLocks noChangeArrowheads="1"/>
            </p:cNvSpPr>
            <p:nvPr/>
          </p:nvSpPr>
          <p:spPr bwMode="auto">
            <a:xfrm>
              <a:off x="3346" y="2217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è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29" name="Rectangle 53"/>
            <p:cNvSpPr>
              <a:spLocks noChangeArrowheads="1"/>
            </p:cNvSpPr>
            <p:nvPr/>
          </p:nvSpPr>
          <p:spPr bwMode="auto">
            <a:xfrm>
              <a:off x="3346" y="2089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ç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30" name="Rectangle 54"/>
            <p:cNvSpPr>
              <a:spLocks noChangeArrowheads="1"/>
            </p:cNvSpPr>
            <p:nvPr/>
          </p:nvSpPr>
          <p:spPr bwMode="auto">
            <a:xfrm>
              <a:off x="4099" y="1965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ö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31" name="Rectangle 55"/>
            <p:cNvSpPr>
              <a:spLocks noChangeArrowheads="1"/>
            </p:cNvSpPr>
            <p:nvPr/>
          </p:nvSpPr>
          <p:spPr bwMode="auto">
            <a:xfrm>
              <a:off x="4099" y="2217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ø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5032" name="Rectangle 56"/>
            <p:cNvSpPr>
              <a:spLocks noChangeArrowheads="1"/>
            </p:cNvSpPr>
            <p:nvPr/>
          </p:nvSpPr>
          <p:spPr bwMode="auto">
            <a:xfrm>
              <a:off x="4099" y="2089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÷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255033" name="AutoShape 57"/>
          <p:cNvSpPr>
            <a:spLocks noChangeArrowheads="1"/>
          </p:cNvSpPr>
          <p:nvPr/>
        </p:nvSpPr>
        <p:spPr bwMode="auto">
          <a:xfrm>
            <a:off x="3511550" y="3282950"/>
            <a:ext cx="444500" cy="368300"/>
          </a:xfrm>
          <a:prstGeom prst="rightArrow">
            <a:avLst>
              <a:gd name="adj1" fmla="val 50000"/>
              <a:gd name="adj2" fmla="val 60362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34" name="Rectangle 58"/>
          <p:cNvSpPr>
            <a:spLocks noChangeArrowheads="1"/>
          </p:cNvSpPr>
          <p:nvPr/>
        </p:nvSpPr>
        <p:spPr bwMode="auto">
          <a:xfrm>
            <a:off x="976313" y="2720975"/>
            <a:ext cx="35575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/>
              <a:t>Gunakan kekekalan energi:</a:t>
            </a:r>
          </a:p>
        </p:txBody>
      </p:sp>
      <p:grpSp>
        <p:nvGrpSpPr>
          <p:cNvPr id="255035" name="Group 59"/>
          <p:cNvGrpSpPr>
            <a:grpSpLocks/>
          </p:cNvGrpSpPr>
          <p:nvPr/>
        </p:nvGrpSpPr>
        <p:grpSpPr bwMode="auto">
          <a:xfrm>
            <a:off x="1281113" y="4516438"/>
            <a:ext cx="6326187" cy="1643062"/>
            <a:chOff x="807" y="2845"/>
            <a:chExt cx="3985" cy="1035"/>
          </a:xfrm>
        </p:grpSpPr>
        <p:grpSp>
          <p:nvGrpSpPr>
            <p:cNvPr id="255036" name="Group 60"/>
            <p:cNvGrpSpPr>
              <a:grpSpLocks/>
            </p:cNvGrpSpPr>
            <p:nvPr/>
          </p:nvGrpSpPr>
          <p:grpSpPr bwMode="auto">
            <a:xfrm>
              <a:off x="1792" y="2845"/>
              <a:ext cx="1072" cy="289"/>
              <a:chOff x="1792" y="2845"/>
              <a:chExt cx="1072" cy="289"/>
            </a:xfrm>
          </p:grpSpPr>
          <p:sp>
            <p:nvSpPr>
              <p:cNvPr id="255037" name="Rectangle 61"/>
              <p:cNvSpPr>
                <a:spLocks noChangeArrowheads="1"/>
              </p:cNvSpPr>
              <p:nvPr/>
            </p:nvSpPr>
            <p:spPr bwMode="auto">
              <a:xfrm>
                <a:off x="2162" y="2845"/>
                <a:ext cx="146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>
                    <a:solidFill>
                      <a:srgbClr val="FAFD00"/>
                    </a:solidFill>
                    <a:latin typeface="Symbol" pitchFamily="18" charset="2"/>
                  </a:rPr>
                  <a:t>(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38" name="Rectangle 62"/>
              <p:cNvSpPr>
                <a:spLocks noChangeArrowheads="1"/>
              </p:cNvSpPr>
              <p:nvPr/>
            </p:nvSpPr>
            <p:spPr bwMode="auto">
              <a:xfrm>
                <a:off x="2695" y="2845"/>
                <a:ext cx="146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>
                    <a:solidFill>
                      <a:srgbClr val="FAFD00"/>
                    </a:solidFill>
                    <a:latin typeface="Symbol" pitchFamily="18" charset="2"/>
                  </a:rPr>
                  <a:t>)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39" name="Rectangle 63"/>
              <p:cNvSpPr>
                <a:spLocks noChangeArrowheads="1"/>
              </p:cNvSpPr>
              <p:nvPr/>
            </p:nvSpPr>
            <p:spPr bwMode="auto">
              <a:xfrm>
                <a:off x="1792" y="2895"/>
                <a:ext cx="101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 i="1">
                    <a:solidFill>
                      <a:schemeClr val="accent2"/>
                    </a:solidFill>
                  </a:rPr>
                  <a:t>P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40" name="Rectangle 64"/>
              <p:cNvSpPr>
                <a:spLocks noChangeArrowheads="1"/>
              </p:cNvSpPr>
              <p:nvPr/>
            </p:nvSpPr>
            <p:spPr bwMode="auto">
              <a:xfrm>
                <a:off x="2321" y="2974"/>
                <a:ext cx="77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i="1">
                    <a:solidFill>
                      <a:srgbClr val="FAFD00"/>
                    </a:solidFill>
                  </a:rPr>
                  <a:t>i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41" name="Rectangle 65"/>
              <p:cNvSpPr>
                <a:spLocks noChangeArrowheads="1"/>
              </p:cNvSpPr>
              <p:nvPr/>
            </p:nvSpPr>
            <p:spPr bwMode="auto">
              <a:xfrm>
                <a:off x="2624" y="2974"/>
                <a:ext cx="31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i="1">
                    <a:solidFill>
                      <a:srgbClr val="A76401"/>
                    </a:solidFill>
                  </a:rPr>
                  <a:t>f</a:t>
                </a:r>
                <a:endParaRPr lang="en-US">
                  <a:solidFill>
                    <a:srgbClr val="A7640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042" name="Rectangle 66"/>
              <p:cNvSpPr>
                <a:spLocks noChangeArrowheads="1"/>
              </p:cNvSpPr>
              <p:nvPr/>
            </p:nvSpPr>
            <p:spPr bwMode="auto">
              <a:xfrm>
                <a:off x="1912" y="2866"/>
                <a:ext cx="115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i="1">
                    <a:solidFill>
                      <a:srgbClr val="FAFD00"/>
                    </a:solidFill>
                  </a:rPr>
                  <a:t>2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43" name="Rectangle 67"/>
              <p:cNvSpPr>
                <a:spLocks noChangeArrowheads="1"/>
              </p:cNvSpPr>
              <p:nvPr/>
            </p:nvSpPr>
            <p:spPr bwMode="auto">
              <a:xfrm>
                <a:off x="2749" y="2854"/>
                <a:ext cx="115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i="1">
                    <a:solidFill>
                      <a:srgbClr val="FAFD00"/>
                    </a:solidFill>
                  </a:rPr>
                  <a:t>2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44" name="Rectangle 68"/>
              <p:cNvSpPr>
                <a:spLocks noChangeArrowheads="1"/>
              </p:cNvSpPr>
              <p:nvPr/>
            </p:nvSpPr>
            <p:spPr bwMode="auto">
              <a:xfrm>
                <a:off x="2038" y="2879"/>
                <a:ext cx="18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>
                    <a:solidFill>
                      <a:srgbClr val="FAFD00"/>
                    </a:solidFill>
                    <a:latin typeface="Symbol" pitchFamily="18" charset="2"/>
                  </a:rPr>
                  <a:t>=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45" name="Rectangle 69"/>
              <p:cNvSpPr>
                <a:spLocks noChangeArrowheads="1"/>
              </p:cNvSpPr>
              <p:nvPr/>
            </p:nvSpPr>
            <p:spPr bwMode="auto">
              <a:xfrm>
                <a:off x="2404" y="2879"/>
                <a:ext cx="18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>
                    <a:solidFill>
                      <a:srgbClr val="FAFD00"/>
                    </a:solidFill>
                    <a:latin typeface="Symbol" pitchFamily="18" charset="2"/>
                  </a:rPr>
                  <a:t>-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46" name="Rectangle 70"/>
              <p:cNvSpPr>
                <a:spLocks noChangeArrowheads="1"/>
              </p:cNvSpPr>
              <p:nvPr/>
            </p:nvSpPr>
            <p:spPr bwMode="auto">
              <a:xfrm>
                <a:off x="2222" y="2895"/>
                <a:ext cx="179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 b="1" i="1">
                    <a:solidFill>
                      <a:srgbClr val="FAFD00"/>
                    </a:solidFill>
                  </a:rPr>
                  <a:t>p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47" name="Rectangle 71"/>
              <p:cNvSpPr>
                <a:spLocks noChangeArrowheads="1"/>
              </p:cNvSpPr>
              <p:nvPr/>
            </p:nvSpPr>
            <p:spPr bwMode="auto">
              <a:xfrm>
                <a:off x="2524" y="2895"/>
                <a:ext cx="93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 b="1" i="1">
                    <a:solidFill>
                      <a:srgbClr val="A76401"/>
                    </a:solidFill>
                  </a:rPr>
                  <a:t>p</a:t>
                </a:r>
                <a:endParaRPr lang="en-US">
                  <a:solidFill>
                    <a:srgbClr val="A76401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55048" name="Rectangle 72"/>
            <p:cNvSpPr>
              <a:spLocks noChangeArrowheads="1"/>
            </p:cNvSpPr>
            <p:nvPr/>
          </p:nvSpPr>
          <p:spPr bwMode="auto">
            <a:xfrm>
              <a:off x="807" y="2866"/>
              <a:ext cx="85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/>
                <a:t>Gunakan  </a:t>
              </a:r>
            </a:p>
          </p:txBody>
        </p:sp>
        <p:grpSp>
          <p:nvGrpSpPr>
            <p:cNvPr id="255049" name="Group 73"/>
            <p:cNvGrpSpPr>
              <a:grpSpLocks/>
            </p:cNvGrpSpPr>
            <p:nvPr/>
          </p:nvGrpSpPr>
          <p:grpSpPr bwMode="auto">
            <a:xfrm>
              <a:off x="3310" y="3111"/>
              <a:ext cx="1370" cy="565"/>
              <a:chOff x="3310" y="3111"/>
              <a:chExt cx="1370" cy="565"/>
            </a:xfrm>
          </p:grpSpPr>
          <p:sp>
            <p:nvSpPr>
              <p:cNvPr id="255050" name="Rectangle 74"/>
              <p:cNvSpPr>
                <a:spLocks noChangeArrowheads="1"/>
              </p:cNvSpPr>
              <p:nvPr/>
            </p:nvSpPr>
            <p:spPr bwMode="auto">
              <a:xfrm>
                <a:off x="3836" y="3111"/>
                <a:ext cx="147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>
                    <a:solidFill>
                      <a:srgbClr val="FAFD00"/>
                    </a:solidFill>
                    <a:latin typeface="Symbol" pitchFamily="18" charset="2"/>
                  </a:rPr>
                  <a:t>(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51" name="Rectangle 75"/>
              <p:cNvSpPr>
                <a:spLocks noChangeArrowheads="1"/>
              </p:cNvSpPr>
              <p:nvPr/>
            </p:nvSpPr>
            <p:spPr bwMode="auto">
              <a:xfrm>
                <a:off x="4370" y="3111"/>
                <a:ext cx="146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>
                    <a:solidFill>
                      <a:srgbClr val="FAFD00"/>
                    </a:solidFill>
                    <a:latin typeface="Symbol" pitchFamily="18" charset="2"/>
                  </a:rPr>
                  <a:t>)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52" name="Line 76"/>
              <p:cNvSpPr>
                <a:spLocks noChangeShapeType="1"/>
              </p:cNvSpPr>
              <p:nvPr/>
            </p:nvSpPr>
            <p:spPr bwMode="auto">
              <a:xfrm>
                <a:off x="3836" y="3373"/>
                <a:ext cx="677" cy="1"/>
              </a:xfrm>
              <a:prstGeom prst="line">
                <a:avLst/>
              </a:prstGeom>
              <a:noFill/>
              <a:ln w="6350">
                <a:solidFill>
                  <a:srgbClr val="FAFD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53" name="Rectangle 77"/>
              <p:cNvSpPr>
                <a:spLocks noChangeArrowheads="1"/>
              </p:cNvSpPr>
              <p:nvPr/>
            </p:nvSpPr>
            <p:spPr bwMode="auto">
              <a:xfrm>
                <a:off x="3310" y="3269"/>
                <a:ext cx="20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i="1">
                    <a:solidFill>
                      <a:srgbClr val="FAFD00"/>
                    </a:solidFill>
                  </a:rPr>
                  <a:t>M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54" name="Rectangle 78"/>
              <p:cNvSpPr>
                <a:spLocks noChangeArrowheads="1"/>
              </p:cNvSpPr>
              <p:nvPr/>
            </p:nvSpPr>
            <p:spPr bwMode="auto">
              <a:xfrm>
                <a:off x="3623" y="3269"/>
                <a:ext cx="20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i="1">
                    <a:solidFill>
                      <a:srgbClr val="FAFD00"/>
                    </a:solidFill>
                  </a:rPr>
                  <a:t>m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55" name="Rectangle 79"/>
              <p:cNvSpPr>
                <a:spLocks noChangeArrowheads="1"/>
              </p:cNvSpPr>
              <p:nvPr/>
            </p:nvSpPr>
            <p:spPr bwMode="auto">
              <a:xfrm>
                <a:off x="3917" y="3404"/>
                <a:ext cx="16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i="1">
                    <a:solidFill>
                      <a:srgbClr val="FAFD00"/>
                    </a:solidFill>
                  </a:rPr>
                  <a:t>p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56" name="Rectangle 80"/>
              <p:cNvSpPr>
                <a:spLocks noChangeArrowheads="1"/>
              </p:cNvSpPr>
              <p:nvPr/>
            </p:nvSpPr>
            <p:spPr bwMode="auto">
              <a:xfrm>
                <a:off x="4252" y="340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i="1">
                    <a:solidFill>
                      <a:srgbClr val="A76401"/>
                    </a:solidFill>
                  </a:rPr>
                  <a:t>p</a:t>
                </a:r>
                <a:endParaRPr lang="en-US">
                  <a:solidFill>
                    <a:srgbClr val="A7640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057" name="Rectangle 81"/>
              <p:cNvSpPr>
                <a:spLocks noChangeArrowheads="1"/>
              </p:cNvSpPr>
              <p:nvPr/>
            </p:nvSpPr>
            <p:spPr bwMode="auto">
              <a:xfrm>
                <a:off x="3996" y="3243"/>
                <a:ext cx="75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i="1">
                    <a:solidFill>
                      <a:srgbClr val="FAFD00"/>
                    </a:solidFill>
                  </a:rPr>
                  <a:t>i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58" name="Rectangle 82"/>
              <p:cNvSpPr>
                <a:spLocks noChangeArrowheads="1"/>
              </p:cNvSpPr>
              <p:nvPr/>
            </p:nvSpPr>
            <p:spPr bwMode="auto">
              <a:xfrm>
                <a:off x="4299" y="3243"/>
                <a:ext cx="31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i="1">
                    <a:solidFill>
                      <a:srgbClr val="A76401"/>
                    </a:solidFill>
                  </a:rPr>
                  <a:t>f</a:t>
                </a:r>
                <a:endParaRPr lang="en-US">
                  <a:solidFill>
                    <a:srgbClr val="A7640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059" name="Rectangle 83"/>
              <p:cNvSpPr>
                <a:spLocks noChangeArrowheads="1"/>
              </p:cNvSpPr>
              <p:nvPr/>
            </p:nvSpPr>
            <p:spPr bwMode="auto">
              <a:xfrm>
                <a:off x="4012" y="3486"/>
                <a:ext cx="75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i="1">
                    <a:solidFill>
                      <a:srgbClr val="FAFD00"/>
                    </a:solidFill>
                  </a:rPr>
                  <a:t>i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60" name="Rectangle 84"/>
              <p:cNvSpPr>
                <a:spLocks noChangeArrowheads="1"/>
              </p:cNvSpPr>
              <p:nvPr/>
            </p:nvSpPr>
            <p:spPr bwMode="auto">
              <a:xfrm>
                <a:off x="4347" y="3486"/>
                <a:ext cx="82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i="1">
                    <a:solidFill>
                      <a:srgbClr val="FAFD00"/>
                    </a:solidFill>
                  </a:rPr>
                  <a:t>f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61" name="Rectangle 85"/>
              <p:cNvSpPr>
                <a:spLocks noChangeArrowheads="1"/>
              </p:cNvSpPr>
              <p:nvPr/>
            </p:nvSpPr>
            <p:spPr bwMode="auto">
              <a:xfrm>
                <a:off x="3495" y="3254"/>
                <a:ext cx="18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FAFD00"/>
                    </a:solidFill>
                    <a:latin typeface="Symbol" pitchFamily="18" charset="2"/>
                  </a:rPr>
                  <a:t>=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62" name="Rectangle 86"/>
              <p:cNvSpPr>
                <a:spLocks noChangeArrowheads="1"/>
              </p:cNvSpPr>
              <p:nvPr/>
            </p:nvSpPr>
            <p:spPr bwMode="auto">
              <a:xfrm>
                <a:off x="4079" y="3146"/>
                <a:ext cx="18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FAFD00"/>
                    </a:solidFill>
                    <a:latin typeface="Symbol" pitchFamily="18" charset="2"/>
                  </a:rPr>
                  <a:t>-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63" name="Rectangle 87"/>
              <p:cNvSpPr>
                <a:spLocks noChangeArrowheads="1"/>
              </p:cNvSpPr>
              <p:nvPr/>
            </p:nvSpPr>
            <p:spPr bwMode="auto">
              <a:xfrm>
                <a:off x="4131" y="3389"/>
                <a:ext cx="18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FAFD00"/>
                    </a:solidFill>
                    <a:latin typeface="Symbol" pitchFamily="18" charset="2"/>
                  </a:rPr>
                  <a:t>-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64" name="Rectangle 88"/>
              <p:cNvSpPr>
                <a:spLocks noChangeArrowheads="1"/>
              </p:cNvSpPr>
              <p:nvPr/>
            </p:nvSpPr>
            <p:spPr bwMode="auto">
              <a:xfrm>
                <a:off x="3769" y="3118"/>
                <a:ext cx="15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FAFD00"/>
                    </a:solidFill>
                    <a:latin typeface="Symbol" pitchFamily="18" charset="2"/>
                  </a:rPr>
                  <a:t>é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65" name="Rectangle 89"/>
              <p:cNvSpPr>
                <a:spLocks noChangeArrowheads="1"/>
              </p:cNvSpPr>
              <p:nvPr/>
            </p:nvSpPr>
            <p:spPr bwMode="auto">
              <a:xfrm>
                <a:off x="3769" y="3445"/>
                <a:ext cx="15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FAFD00"/>
                    </a:solidFill>
                    <a:latin typeface="Symbol" pitchFamily="18" charset="2"/>
                  </a:rPr>
                  <a:t>ë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66" name="Rectangle 90"/>
              <p:cNvSpPr>
                <a:spLocks noChangeArrowheads="1"/>
              </p:cNvSpPr>
              <p:nvPr/>
            </p:nvSpPr>
            <p:spPr bwMode="auto">
              <a:xfrm>
                <a:off x="3769" y="3272"/>
                <a:ext cx="15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FAFD00"/>
                    </a:solidFill>
                    <a:latin typeface="Symbol" pitchFamily="18" charset="2"/>
                  </a:rPr>
                  <a:t>ê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67" name="Rectangle 91"/>
              <p:cNvSpPr>
                <a:spLocks noChangeArrowheads="1"/>
              </p:cNvSpPr>
              <p:nvPr/>
            </p:nvSpPr>
            <p:spPr bwMode="auto">
              <a:xfrm>
                <a:off x="3769" y="3419"/>
                <a:ext cx="15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FAFD00"/>
                    </a:solidFill>
                    <a:latin typeface="Symbol" pitchFamily="18" charset="2"/>
                  </a:rPr>
                  <a:t>ê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68" name="Rectangle 92"/>
              <p:cNvSpPr>
                <a:spLocks noChangeArrowheads="1"/>
              </p:cNvSpPr>
              <p:nvPr/>
            </p:nvSpPr>
            <p:spPr bwMode="auto">
              <a:xfrm>
                <a:off x="4523" y="3118"/>
                <a:ext cx="15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FAFD00"/>
                    </a:solidFill>
                    <a:latin typeface="Symbol" pitchFamily="18" charset="2"/>
                  </a:rPr>
                  <a:t>ù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69" name="Rectangle 93"/>
              <p:cNvSpPr>
                <a:spLocks noChangeArrowheads="1"/>
              </p:cNvSpPr>
              <p:nvPr/>
            </p:nvSpPr>
            <p:spPr bwMode="auto">
              <a:xfrm>
                <a:off x="4523" y="3445"/>
                <a:ext cx="15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FAFD00"/>
                    </a:solidFill>
                    <a:latin typeface="Symbol" pitchFamily="18" charset="2"/>
                  </a:rPr>
                  <a:t>û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70" name="Rectangle 94"/>
              <p:cNvSpPr>
                <a:spLocks noChangeArrowheads="1"/>
              </p:cNvSpPr>
              <p:nvPr/>
            </p:nvSpPr>
            <p:spPr bwMode="auto">
              <a:xfrm>
                <a:off x="4523" y="3272"/>
                <a:ext cx="15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FAFD00"/>
                    </a:solidFill>
                    <a:latin typeface="Symbol" pitchFamily="18" charset="2"/>
                  </a:rPr>
                  <a:t>ú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71" name="Rectangle 95"/>
              <p:cNvSpPr>
                <a:spLocks noChangeArrowheads="1"/>
              </p:cNvSpPr>
              <p:nvPr/>
            </p:nvSpPr>
            <p:spPr bwMode="auto">
              <a:xfrm>
                <a:off x="4523" y="3419"/>
                <a:ext cx="15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FAFD00"/>
                    </a:solidFill>
                    <a:latin typeface="Symbol" pitchFamily="18" charset="2"/>
                  </a:rPr>
                  <a:t>ú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72" name="Rectangle 96"/>
              <p:cNvSpPr>
                <a:spLocks noChangeArrowheads="1"/>
              </p:cNvSpPr>
              <p:nvPr/>
            </p:nvSpPr>
            <p:spPr bwMode="auto">
              <a:xfrm>
                <a:off x="3896" y="3161"/>
                <a:ext cx="1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b="1" i="1">
                    <a:solidFill>
                      <a:srgbClr val="FAFD00"/>
                    </a:solidFill>
                  </a:rPr>
                  <a:t>p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73" name="Rectangle 97"/>
              <p:cNvSpPr>
                <a:spLocks noChangeArrowheads="1"/>
              </p:cNvSpPr>
              <p:nvPr/>
            </p:nvSpPr>
            <p:spPr bwMode="auto">
              <a:xfrm>
                <a:off x="4199" y="3161"/>
                <a:ext cx="9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b="1" i="1">
                    <a:solidFill>
                      <a:srgbClr val="A76401"/>
                    </a:solidFill>
                  </a:rPr>
                  <a:t>p</a:t>
                </a:r>
                <a:endParaRPr lang="en-US">
                  <a:solidFill>
                    <a:srgbClr val="A7640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074" name="Rectangle 98"/>
              <p:cNvSpPr>
                <a:spLocks noChangeArrowheads="1"/>
              </p:cNvSpPr>
              <p:nvPr/>
            </p:nvSpPr>
            <p:spPr bwMode="auto">
              <a:xfrm>
                <a:off x="4425" y="3121"/>
                <a:ext cx="113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i="1">
                    <a:solidFill>
                      <a:srgbClr val="FAFD00"/>
                    </a:solidFill>
                  </a:rPr>
                  <a:t>2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75" name="Rectangle 99"/>
              <p:cNvSpPr>
                <a:spLocks noChangeArrowheads="1"/>
              </p:cNvSpPr>
              <p:nvPr/>
            </p:nvSpPr>
            <p:spPr bwMode="auto">
              <a:xfrm>
                <a:off x="4017" y="3376"/>
                <a:ext cx="113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i="1">
                    <a:solidFill>
                      <a:srgbClr val="FAFD00"/>
                    </a:solidFill>
                  </a:rPr>
                  <a:t>2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255076" name="Rectangle 100"/>
              <p:cNvSpPr>
                <a:spLocks noChangeArrowheads="1"/>
              </p:cNvSpPr>
              <p:nvPr/>
            </p:nvSpPr>
            <p:spPr bwMode="auto">
              <a:xfrm>
                <a:off x="4352" y="3376"/>
                <a:ext cx="113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i="1">
                    <a:solidFill>
                      <a:srgbClr val="FAFD00"/>
                    </a:solidFill>
                  </a:rPr>
                  <a:t>2</a:t>
                </a:r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255077" name="AutoShape 101"/>
            <p:cNvSpPr>
              <a:spLocks noChangeArrowheads="1"/>
            </p:cNvSpPr>
            <p:nvPr/>
          </p:nvSpPr>
          <p:spPr bwMode="auto">
            <a:xfrm>
              <a:off x="3128" y="2888"/>
              <a:ext cx="1664" cy="992"/>
            </a:xfrm>
            <a:prstGeom prst="roundRect">
              <a:avLst>
                <a:gd name="adj" fmla="val 12486"/>
              </a:avLst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78" name="AutoShape 102"/>
            <p:cNvSpPr>
              <a:spLocks noChangeArrowheads="1"/>
            </p:cNvSpPr>
            <p:nvPr/>
          </p:nvSpPr>
          <p:spPr bwMode="auto">
            <a:xfrm>
              <a:off x="1444" y="3220"/>
              <a:ext cx="1096" cy="280"/>
            </a:xfrm>
            <a:prstGeom prst="rightArrow">
              <a:avLst>
                <a:gd name="adj1" fmla="val 50000"/>
                <a:gd name="adj2" fmla="val 195769"/>
              </a:avLst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Tumbukan Elastik 2-D:</a:t>
            </a:r>
            <a:br>
              <a:rPr lang="en-US"/>
            </a:br>
            <a:r>
              <a:rPr lang="en-US"/>
              <a:t>Nuclear Scattering</a:t>
            </a: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801813"/>
            <a:ext cx="7453313" cy="260350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Sehingga diperoleh</a:t>
            </a:r>
          </a:p>
          <a:p>
            <a:pPr lvl="1">
              <a:buFont typeface="Wingdings" pitchFamily="2" charset="2"/>
              <a:buNone/>
            </a:pPr>
            <a:endParaRPr lang="en-US" sz="2400"/>
          </a:p>
          <a:p>
            <a:r>
              <a:rPr lang="en-US"/>
              <a:t>Jika kita ukur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i="1" baseline="-25000">
                <a:solidFill>
                  <a:schemeClr val="tx2"/>
                </a:solidFill>
              </a:rPr>
              <a:t>i</a:t>
            </a:r>
            <a:r>
              <a:rPr lang="en-US"/>
              <a:t> &amp; </a:t>
            </a:r>
            <a:r>
              <a:rPr lang="en-US" b="1" i="1">
                <a:solidFill>
                  <a:srgbClr val="A764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i="1" baseline="-25000">
                <a:solidFill>
                  <a:srgbClr val="A76401"/>
                </a:solidFill>
              </a:rPr>
              <a:t>f</a:t>
            </a:r>
            <a:r>
              <a:rPr lang="en-US">
                <a:solidFill>
                  <a:srgbClr val="A76401"/>
                </a:solidFill>
              </a:rPr>
              <a:t> </a:t>
            </a:r>
            <a:r>
              <a:rPr lang="en-US"/>
              <a:t>dan tahu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 kita dapat mengukur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.</a:t>
            </a:r>
          </a:p>
          <a:p>
            <a:pPr lvl="1">
              <a:buSzPct val="75000"/>
            </a:pPr>
            <a:r>
              <a:rPr lang="en-US"/>
              <a:t>We can learn about something we can’t see!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r>
              <a:rPr lang="en-US"/>
              <a:t>Ini adalah ide dasar dibalik kerja besar dalam  atom, nuclear dan particle physics.</a:t>
            </a:r>
            <a:br>
              <a:rPr lang="en-US"/>
            </a:br>
            <a:endParaRPr lang="en-US"/>
          </a:p>
        </p:txBody>
      </p:sp>
      <p:sp>
        <p:nvSpPr>
          <p:cNvPr id="256006" name="Line 6"/>
          <p:cNvSpPr>
            <a:spLocks noChangeShapeType="1"/>
          </p:cNvSpPr>
          <p:nvPr/>
        </p:nvSpPr>
        <p:spPr bwMode="auto">
          <a:xfrm>
            <a:off x="6861175" y="2209800"/>
            <a:ext cx="88582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7051675" y="2230438"/>
            <a:ext cx="4191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256008" name="Line 8"/>
          <p:cNvSpPr>
            <a:spLocks noChangeShapeType="1"/>
          </p:cNvSpPr>
          <p:nvPr/>
        </p:nvSpPr>
        <p:spPr bwMode="auto">
          <a:xfrm flipV="1">
            <a:off x="6808788" y="1728788"/>
            <a:ext cx="404812" cy="50641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09" name="Line 9"/>
          <p:cNvSpPr>
            <a:spLocks noChangeShapeType="1"/>
          </p:cNvSpPr>
          <p:nvPr/>
        </p:nvSpPr>
        <p:spPr bwMode="auto">
          <a:xfrm>
            <a:off x="7265988" y="1779588"/>
            <a:ext cx="481012" cy="404812"/>
          </a:xfrm>
          <a:prstGeom prst="line">
            <a:avLst/>
          </a:prstGeom>
          <a:noFill/>
          <a:ln w="25400">
            <a:solidFill>
              <a:srgbClr val="A7640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0" name="Rectangle 10"/>
          <p:cNvSpPr>
            <a:spLocks noChangeArrowheads="1"/>
          </p:cNvSpPr>
          <p:nvPr/>
        </p:nvSpPr>
        <p:spPr bwMode="auto">
          <a:xfrm>
            <a:off x="6689725" y="1673225"/>
            <a:ext cx="3508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</p:txBody>
      </p:sp>
      <p:sp>
        <p:nvSpPr>
          <p:cNvPr id="256011" name="Rectangle 11"/>
          <p:cNvSpPr>
            <a:spLocks noChangeArrowheads="1"/>
          </p:cNvSpPr>
          <p:nvPr/>
        </p:nvSpPr>
        <p:spPr bwMode="auto">
          <a:xfrm>
            <a:off x="7491413" y="1619250"/>
            <a:ext cx="428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rgbClr val="A764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rgbClr val="A76401"/>
                </a:solidFill>
              </a:rPr>
              <a:t>f </a:t>
            </a:r>
          </a:p>
        </p:txBody>
      </p:sp>
      <p:grpSp>
        <p:nvGrpSpPr>
          <p:cNvPr id="256012" name="Group 12"/>
          <p:cNvGrpSpPr>
            <a:grpSpLocks/>
          </p:cNvGrpSpPr>
          <p:nvPr/>
        </p:nvGrpSpPr>
        <p:grpSpPr bwMode="auto">
          <a:xfrm>
            <a:off x="3273425" y="1814513"/>
            <a:ext cx="2174875" cy="896937"/>
            <a:chOff x="2062" y="1143"/>
            <a:chExt cx="1370" cy="565"/>
          </a:xfrm>
        </p:grpSpPr>
        <p:sp>
          <p:nvSpPr>
            <p:cNvPr id="256013" name="Rectangle 13"/>
            <p:cNvSpPr>
              <a:spLocks noChangeArrowheads="1"/>
            </p:cNvSpPr>
            <p:nvPr/>
          </p:nvSpPr>
          <p:spPr bwMode="auto">
            <a:xfrm>
              <a:off x="2588" y="1143"/>
              <a:ext cx="147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FAFD00"/>
                  </a:solidFill>
                  <a:latin typeface="Symbol" pitchFamily="18" charset="2"/>
                </a:rPr>
                <a:t>(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14" name="Rectangle 14"/>
            <p:cNvSpPr>
              <a:spLocks noChangeArrowheads="1"/>
            </p:cNvSpPr>
            <p:nvPr/>
          </p:nvSpPr>
          <p:spPr bwMode="auto">
            <a:xfrm>
              <a:off x="3122" y="1143"/>
              <a:ext cx="146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FAFD00"/>
                  </a:solidFill>
                  <a:latin typeface="Symbol" pitchFamily="18" charset="2"/>
                </a:rPr>
                <a:t>)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15" name="Line 15"/>
            <p:cNvSpPr>
              <a:spLocks noChangeShapeType="1"/>
            </p:cNvSpPr>
            <p:nvPr/>
          </p:nvSpPr>
          <p:spPr bwMode="auto">
            <a:xfrm>
              <a:off x="2588" y="1405"/>
              <a:ext cx="677" cy="1"/>
            </a:xfrm>
            <a:prstGeom prst="line">
              <a:avLst/>
            </a:prstGeom>
            <a:noFill/>
            <a:ln w="6350">
              <a:solidFill>
                <a:srgbClr val="FAFD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16" name="Rectangle 16"/>
            <p:cNvSpPr>
              <a:spLocks noChangeArrowheads="1"/>
            </p:cNvSpPr>
            <p:nvPr/>
          </p:nvSpPr>
          <p:spPr bwMode="auto">
            <a:xfrm>
              <a:off x="2062" y="1301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FAFD00"/>
                  </a:solidFill>
                </a:rPr>
                <a:t> M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17" name="Rectangle 17"/>
            <p:cNvSpPr>
              <a:spLocks noChangeArrowheads="1"/>
            </p:cNvSpPr>
            <p:nvPr/>
          </p:nvSpPr>
          <p:spPr bwMode="auto">
            <a:xfrm>
              <a:off x="2375" y="1301"/>
              <a:ext cx="2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FAFD00"/>
                  </a:solidFill>
                </a:rPr>
                <a:t>m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18" name="Rectangle 18"/>
            <p:cNvSpPr>
              <a:spLocks noChangeArrowheads="1"/>
            </p:cNvSpPr>
            <p:nvPr/>
          </p:nvSpPr>
          <p:spPr bwMode="auto">
            <a:xfrm>
              <a:off x="2669" y="1436"/>
              <a:ext cx="1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FAFD00"/>
                  </a:solidFill>
                </a:rPr>
                <a:t>p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19" name="Rectangle 19"/>
            <p:cNvSpPr>
              <a:spLocks noChangeArrowheads="1"/>
            </p:cNvSpPr>
            <p:nvPr/>
          </p:nvSpPr>
          <p:spPr bwMode="auto">
            <a:xfrm>
              <a:off x="3004" y="1436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A76401"/>
                  </a:solidFill>
                </a:rPr>
                <a:t>p</a:t>
              </a:r>
              <a:endParaRPr lang="en-US">
                <a:solidFill>
                  <a:srgbClr val="A76401"/>
                </a:solidFill>
                <a:latin typeface="Times New Roman" pitchFamily="18" charset="0"/>
              </a:endParaRPr>
            </a:p>
          </p:txBody>
        </p:sp>
        <p:sp>
          <p:nvSpPr>
            <p:cNvPr id="256020" name="Rectangle 20"/>
            <p:cNvSpPr>
              <a:spLocks noChangeArrowheads="1"/>
            </p:cNvSpPr>
            <p:nvPr/>
          </p:nvSpPr>
          <p:spPr bwMode="auto">
            <a:xfrm>
              <a:off x="2748" y="1275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FAFD00"/>
                  </a:solidFill>
                </a:rPr>
                <a:t>i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21" name="Rectangle 21"/>
            <p:cNvSpPr>
              <a:spLocks noChangeArrowheads="1"/>
            </p:cNvSpPr>
            <p:nvPr/>
          </p:nvSpPr>
          <p:spPr bwMode="auto">
            <a:xfrm>
              <a:off x="3051" y="1275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A76401"/>
                  </a:solidFill>
                </a:rPr>
                <a:t>f</a:t>
              </a:r>
              <a:endParaRPr lang="en-US">
                <a:solidFill>
                  <a:srgbClr val="A76401"/>
                </a:solidFill>
                <a:latin typeface="Times New Roman" pitchFamily="18" charset="0"/>
              </a:endParaRPr>
            </a:p>
          </p:txBody>
        </p:sp>
        <p:sp>
          <p:nvSpPr>
            <p:cNvPr id="256022" name="Rectangle 22"/>
            <p:cNvSpPr>
              <a:spLocks noChangeArrowheads="1"/>
            </p:cNvSpPr>
            <p:nvPr/>
          </p:nvSpPr>
          <p:spPr bwMode="auto">
            <a:xfrm>
              <a:off x="2764" y="1518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FAFD00"/>
                  </a:solidFill>
                </a:rPr>
                <a:t>i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23" name="Rectangle 23"/>
            <p:cNvSpPr>
              <a:spLocks noChangeArrowheads="1"/>
            </p:cNvSpPr>
            <p:nvPr/>
          </p:nvSpPr>
          <p:spPr bwMode="auto">
            <a:xfrm>
              <a:off x="3099" y="1518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A76401"/>
                  </a:solidFill>
                </a:rPr>
                <a:t>f</a:t>
              </a:r>
              <a:endParaRPr lang="en-US">
                <a:solidFill>
                  <a:srgbClr val="A76401"/>
                </a:solidFill>
                <a:latin typeface="Times New Roman" pitchFamily="18" charset="0"/>
              </a:endParaRPr>
            </a:p>
          </p:txBody>
        </p:sp>
        <p:sp>
          <p:nvSpPr>
            <p:cNvPr id="256024" name="Rectangle 24"/>
            <p:cNvSpPr>
              <a:spLocks noChangeArrowheads="1"/>
            </p:cNvSpPr>
            <p:nvPr/>
          </p:nvSpPr>
          <p:spPr bwMode="auto">
            <a:xfrm>
              <a:off x="2247" y="1286"/>
              <a:ext cx="1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 = 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25" name="Rectangle 25"/>
            <p:cNvSpPr>
              <a:spLocks noChangeArrowheads="1"/>
            </p:cNvSpPr>
            <p:nvPr/>
          </p:nvSpPr>
          <p:spPr bwMode="auto">
            <a:xfrm>
              <a:off x="2831" y="1178"/>
              <a:ext cx="1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26" name="Rectangle 26"/>
            <p:cNvSpPr>
              <a:spLocks noChangeArrowheads="1"/>
            </p:cNvSpPr>
            <p:nvPr/>
          </p:nvSpPr>
          <p:spPr bwMode="auto">
            <a:xfrm>
              <a:off x="2883" y="1421"/>
              <a:ext cx="1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-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27" name="Rectangle 27"/>
            <p:cNvSpPr>
              <a:spLocks noChangeArrowheads="1"/>
            </p:cNvSpPr>
            <p:nvPr/>
          </p:nvSpPr>
          <p:spPr bwMode="auto">
            <a:xfrm>
              <a:off x="2521" y="1150"/>
              <a:ext cx="1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é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28" name="Rectangle 28"/>
            <p:cNvSpPr>
              <a:spLocks noChangeArrowheads="1"/>
            </p:cNvSpPr>
            <p:nvPr/>
          </p:nvSpPr>
          <p:spPr bwMode="auto">
            <a:xfrm>
              <a:off x="2521" y="1477"/>
              <a:ext cx="1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ë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29" name="Rectangle 29"/>
            <p:cNvSpPr>
              <a:spLocks noChangeArrowheads="1"/>
            </p:cNvSpPr>
            <p:nvPr/>
          </p:nvSpPr>
          <p:spPr bwMode="auto">
            <a:xfrm>
              <a:off x="2521" y="1304"/>
              <a:ext cx="1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ê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30" name="Rectangle 30"/>
            <p:cNvSpPr>
              <a:spLocks noChangeArrowheads="1"/>
            </p:cNvSpPr>
            <p:nvPr/>
          </p:nvSpPr>
          <p:spPr bwMode="auto">
            <a:xfrm>
              <a:off x="2521" y="1451"/>
              <a:ext cx="1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ê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31" name="Rectangle 31"/>
            <p:cNvSpPr>
              <a:spLocks noChangeArrowheads="1"/>
            </p:cNvSpPr>
            <p:nvPr/>
          </p:nvSpPr>
          <p:spPr bwMode="auto">
            <a:xfrm>
              <a:off x="3275" y="1150"/>
              <a:ext cx="1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ù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32" name="Rectangle 32"/>
            <p:cNvSpPr>
              <a:spLocks noChangeArrowheads="1"/>
            </p:cNvSpPr>
            <p:nvPr/>
          </p:nvSpPr>
          <p:spPr bwMode="auto">
            <a:xfrm>
              <a:off x="3275" y="1477"/>
              <a:ext cx="1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û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33" name="Rectangle 33"/>
            <p:cNvSpPr>
              <a:spLocks noChangeArrowheads="1"/>
            </p:cNvSpPr>
            <p:nvPr/>
          </p:nvSpPr>
          <p:spPr bwMode="auto">
            <a:xfrm>
              <a:off x="3275" y="1304"/>
              <a:ext cx="1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ú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34" name="Rectangle 34"/>
            <p:cNvSpPr>
              <a:spLocks noChangeArrowheads="1"/>
            </p:cNvSpPr>
            <p:nvPr/>
          </p:nvSpPr>
          <p:spPr bwMode="auto">
            <a:xfrm>
              <a:off x="3275" y="1451"/>
              <a:ext cx="1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AFD00"/>
                  </a:solidFill>
                  <a:latin typeface="Symbol" pitchFamily="18" charset="2"/>
                </a:rPr>
                <a:t>ú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35" name="Rectangle 35"/>
            <p:cNvSpPr>
              <a:spLocks noChangeArrowheads="1"/>
            </p:cNvSpPr>
            <p:nvPr/>
          </p:nvSpPr>
          <p:spPr bwMode="auto">
            <a:xfrm>
              <a:off x="2648" y="1193"/>
              <a:ext cx="1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 i="1">
                  <a:solidFill>
                    <a:srgbClr val="FAFD00"/>
                  </a:solidFill>
                </a:rPr>
                <a:t>p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36" name="Rectangle 36"/>
            <p:cNvSpPr>
              <a:spLocks noChangeArrowheads="1"/>
            </p:cNvSpPr>
            <p:nvPr/>
          </p:nvSpPr>
          <p:spPr bwMode="auto">
            <a:xfrm>
              <a:off x="2951" y="1193"/>
              <a:ext cx="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 i="1">
                  <a:solidFill>
                    <a:srgbClr val="A76401"/>
                  </a:solidFill>
                </a:rPr>
                <a:t>p</a:t>
              </a:r>
              <a:endParaRPr lang="en-US">
                <a:solidFill>
                  <a:srgbClr val="A76401"/>
                </a:solidFill>
                <a:latin typeface="Times New Roman" pitchFamily="18" charset="0"/>
              </a:endParaRPr>
            </a:p>
          </p:txBody>
        </p:sp>
        <p:sp>
          <p:nvSpPr>
            <p:cNvPr id="256037" name="Rectangle 37"/>
            <p:cNvSpPr>
              <a:spLocks noChangeArrowheads="1"/>
            </p:cNvSpPr>
            <p:nvPr/>
          </p:nvSpPr>
          <p:spPr bwMode="auto">
            <a:xfrm>
              <a:off x="3177" y="1153"/>
              <a:ext cx="113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FAFD00"/>
                  </a:solidFill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38" name="Rectangle 38"/>
            <p:cNvSpPr>
              <a:spLocks noChangeArrowheads="1"/>
            </p:cNvSpPr>
            <p:nvPr/>
          </p:nvSpPr>
          <p:spPr bwMode="auto">
            <a:xfrm>
              <a:off x="2769" y="1408"/>
              <a:ext cx="113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FAFD00"/>
                  </a:solidFill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56039" name="Rectangle 39"/>
            <p:cNvSpPr>
              <a:spLocks noChangeArrowheads="1"/>
            </p:cNvSpPr>
            <p:nvPr/>
          </p:nvSpPr>
          <p:spPr bwMode="auto">
            <a:xfrm>
              <a:off x="3104" y="1408"/>
              <a:ext cx="113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FAFD00"/>
                  </a:solidFill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title"/>
          </p:nvPr>
        </p:nvSpPr>
        <p:spPr>
          <a:xfrm>
            <a:off x="871538" y="280988"/>
            <a:ext cx="8162925" cy="388937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Contoh lain Tumbukan Elastik 2-D:  Billiards.</a:t>
            </a:r>
          </a:p>
        </p:txBody>
      </p:sp>
      <p:sp>
        <p:nvSpPr>
          <p:cNvPr id="2570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184275"/>
            <a:ext cx="7162800" cy="46831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Jika semua yg kita ketahui adalah kecepatan awal dari </a:t>
            </a:r>
            <a:r>
              <a:rPr lang="en-US">
                <a:solidFill>
                  <a:schemeClr val="tx2"/>
                </a:solidFill>
              </a:rPr>
              <a:t>cue ball (bola pemukul)</a:t>
            </a:r>
            <a:r>
              <a:rPr lang="en-US"/>
              <a:t>, kita tidak memiliki informasi yg cukup untuk menyelesaikan secara eksak untuk lintasan setelah tumbukan.  Tetapi kita dapat belajar beberapa hal yg berguna...</a:t>
            </a:r>
          </a:p>
        </p:txBody>
      </p:sp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1501775" y="5375312"/>
            <a:ext cx="6535738" cy="3340100"/>
          </a:xfrm>
          <a:prstGeom prst="rect">
            <a:avLst/>
          </a:prstGeom>
          <a:gradFill rotWithShape="0">
            <a:gsLst>
              <a:gs pos="0">
                <a:srgbClr val="AD6900">
                  <a:gamma/>
                  <a:shade val="29804"/>
                  <a:invGamma/>
                </a:srgbClr>
              </a:gs>
              <a:gs pos="100000">
                <a:srgbClr val="AD69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1" name="Rectangle 7"/>
          <p:cNvSpPr>
            <a:spLocks noChangeArrowheads="1"/>
          </p:cNvSpPr>
          <p:nvPr/>
        </p:nvSpPr>
        <p:spPr bwMode="auto">
          <a:xfrm>
            <a:off x="1712913" y="5643578"/>
            <a:ext cx="6113462" cy="2990850"/>
          </a:xfrm>
          <a:prstGeom prst="rect">
            <a:avLst/>
          </a:prstGeom>
          <a:solidFill>
            <a:srgbClr val="037C0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1795463" y="2933716"/>
            <a:ext cx="5915025" cy="2781300"/>
          </a:xfrm>
          <a:prstGeom prst="rect">
            <a:avLst/>
          </a:prstGeom>
          <a:solidFill>
            <a:srgbClr val="438E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3" name="Oval 9"/>
          <p:cNvSpPr>
            <a:spLocks noChangeArrowheads="1"/>
          </p:cNvSpPr>
          <p:nvPr/>
        </p:nvSpPr>
        <p:spPr bwMode="auto">
          <a:xfrm>
            <a:off x="4641850" y="2925763"/>
            <a:ext cx="215900" cy="2159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4" name="Oval 10"/>
          <p:cNvSpPr>
            <a:spLocks noChangeArrowheads="1"/>
          </p:cNvSpPr>
          <p:nvPr/>
        </p:nvSpPr>
        <p:spPr bwMode="auto">
          <a:xfrm>
            <a:off x="1701800" y="2925763"/>
            <a:ext cx="215900" cy="2159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5" name="Oval 11"/>
          <p:cNvSpPr>
            <a:spLocks noChangeArrowheads="1"/>
          </p:cNvSpPr>
          <p:nvPr/>
        </p:nvSpPr>
        <p:spPr bwMode="auto">
          <a:xfrm>
            <a:off x="1701800" y="5745163"/>
            <a:ext cx="215900" cy="2159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6" name="Oval 12"/>
          <p:cNvSpPr>
            <a:spLocks noChangeArrowheads="1"/>
          </p:cNvSpPr>
          <p:nvPr/>
        </p:nvSpPr>
        <p:spPr bwMode="auto">
          <a:xfrm>
            <a:off x="4692650" y="5745163"/>
            <a:ext cx="187325" cy="2159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7" name="Oval 13"/>
          <p:cNvSpPr>
            <a:spLocks noChangeArrowheads="1"/>
          </p:cNvSpPr>
          <p:nvPr/>
        </p:nvSpPr>
        <p:spPr bwMode="auto">
          <a:xfrm>
            <a:off x="7621588" y="5745163"/>
            <a:ext cx="215900" cy="2159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8" name="Oval 14"/>
          <p:cNvSpPr>
            <a:spLocks noChangeArrowheads="1"/>
          </p:cNvSpPr>
          <p:nvPr/>
        </p:nvSpPr>
        <p:spPr bwMode="auto">
          <a:xfrm>
            <a:off x="7621588" y="2925763"/>
            <a:ext cx="215900" cy="2159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9" name="Oval 15"/>
          <p:cNvSpPr>
            <a:spLocks noChangeArrowheads="1"/>
          </p:cNvSpPr>
          <p:nvPr/>
        </p:nvSpPr>
        <p:spPr bwMode="auto">
          <a:xfrm>
            <a:off x="4953000" y="3986213"/>
            <a:ext cx="150813" cy="1714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89804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40" name="Oval 16"/>
          <p:cNvSpPr>
            <a:spLocks noChangeArrowheads="1"/>
          </p:cNvSpPr>
          <p:nvPr/>
        </p:nvSpPr>
        <p:spPr bwMode="auto">
          <a:xfrm>
            <a:off x="7475538" y="4151313"/>
            <a:ext cx="150812" cy="171450"/>
          </a:xfrm>
          <a:prstGeom prst="ellipse">
            <a:avLst/>
          </a:prstGeom>
          <a:gradFill rotWithShape="0">
            <a:gsLst>
              <a:gs pos="0">
                <a:srgbClr val="FAFD00"/>
              </a:gs>
              <a:gs pos="100000">
                <a:srgbClr val="FAFD00">
                  <a:gamma/>
                  <a:shade val="89804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41" name="Oval 17"/>
          <p:cNvSpPr>
            <a:spLocks noChangeArrowheads="1"/>
          </p:cNvSpPr>
          <p:nvPr/>
        </p:nvSpPr>
        <p:spPr bwMode="auto">
          <a:xfrm>
            <a:off x="5549900" y="5611813"/>
            <a:ext cx="149225" cy="171450"/>
          </a:xfrm>
          <a:prstGeom prst="ellipse">
            <a:avLst/>
          </a:prstGeom>
          <a:gradFill rotWithShape="0">
            <a:gsLst>
              <a:gs pos="0">
                <a:srgbClr val="CF0E30"/>
              </a:gs>
              <a:gs pos="100000">
                <a:srgbClr val="CF0E30">
                  <a:gamma/>
                  <a:shade val="89804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42" name="Oval 18"/>
          <p:cNvSpPr>
            <a:spLocks noChangeArrowheads="1"/>
          </p:cNvSpPr>
          <p:nvPr/>
        </p:nvSpPr>
        <p:spPr bwMode="auto">
          <a:xfrm>
            <a:off x="3751263" y="5440363"/>
            <a:ext cx="149225" cy="171450"/>
          </a:xfrm>
          <a:prstGeom prst="ellipse">
            <a:avLst/>
          </a:prstGeom>
          <a:gradFill rotWithShape="0">
            <a:gsLst>
              <a:gs pos="0">
                <a:srgbClr val="000040"/>
              </a:gs>
              <a:gs pos="100000">
                <a:srgbClr val="000040">
                  <a:gamma/>
                  <a:shade val="100000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43" name="Oval 19"/>
          <p:cNvSpPr>
            <a:spLocks noChangeArrowheads="1"/>
          </p:cNvSpPr>
          <p:nvPr/>
        </p:nvSpPr>
        <p:spPr bwMode="auto">
          <a:xfrm>
            <a:off x="3616325" y="5072063"/>
            <a:ext cx="150813" cy="171450"/>
          </a:xfrm>
          <a:prstGeom prst="ellipse">
            <a:avLst/>
          </a:prstGeom>
          <a:gradFill rotWithShape="0">
            <a:gsLst>
              <a:gs pos="0">
                <a:srgbClr val="FF5008"/>
              </a:gs>
              <a:gs pos="100000">
                <a:srgbClr val="FF5008">
                  <a:gamma/>
                  <a:shade val="89804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44" name="Oval 20"/>
          <p:cNvSpPr>
            <a:spLocks noChangeArrowheads="1"/>
          </p:cNvSpPr>
          <p:nvPr/>
        </p:nvSpPr>
        <p:spPr bwMode="auto">
          <a:xfrm>
            <a:off x="6022975" y="5249863"/>
            <a:ext cx="149225" cy="171450"/>
          </a:xfrm>
          <a:prstGeom prst="ellipse">
            <a:avLst/>
          </a:prstGeom>
          <a:gradFill rotWithShape="0">
            <a:gsLst>
              <a:gs pos="0">
                <a:srgbClr val="00279F"/>
              </a:gs>
              <a:gs pos="100000">
                <a:srgbClr val="00279F">
                  <a:gamma/>
                  <a:shade val="89804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45" name="Oval 21"/>
          <p:cNvSpPr>
            <a:spLocks noChangeArrowheads="1"/>
          </p:cNvSpPr>
          <p:nvPr/>
        </p:nvSpPr>
        <p:spPr bwMode="auto">
          <a:xfrm>
            <a:off x="2146300" y="4545013"/>
            <a:ext cx="150813" cy="171450"/>
          </a:xfrm>
          <a:prstGeom prst="ellipse">
            <a:avLst/>
          </a:prstGeom>
          <a:gradFill rotWithShape="0">
            <a:gsLst>
              <a:gs pos="0">
                <a:srgbClr val="9234DB"/>
              </a:gs>
              <a:gs pos="100000">
                <a:srgbClr val="9234DB">
                  <a:gamma/>
                  <a:shade val="89804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46" name="Oval 22"/>
          <p:cNvSpPr>
            <a:spLocks noChangeArrowheads="1"/>
          </p:cNvSpPr>
          <p:nvPr/>
        </p:nvSpPr>
        <p:spPr bwMode="auto">
          <a:xfrm>
            <a:off x="7497763" y="4799013"/>
            <a:ext cx="150812" cy="171450"/>
          </a:xfrm>
          <a:prstGeom prst="ellipse">
            <a:avLst/>
          </a:prstGeom>
          <a:gradFill rotWithShape="0">
            <a:gsLst>
              <a:gs pos="0">
                <a:srgbClr val="316501"/>
              </a:gs>
              <a:gs pos="100000">
                <a:srgbClr val="316501">
                  <a:gamma/>
                  <a:shade val="89804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7047" name="Group 23"/>
          <p:cNvGrpSpPr>
            <a:grpSpLocks/>
          </p:cNvGrpSpPr>
          <p:nvPr/>
        </p:nvGrpSpPr>
        <p:grpSpPr bwMode="auto">
          <a:xfrm>
            <a:off x="1817688" y="4818063"/>
            <a:ext cx="150812" cy="171450"/>
            <a:chOff x="1145" y="3035"/>
            <a:chExt cx="95" cy="108"/>
          </a:xfrm>
        </p:grpSpPr>
        <p:sp>
          <p:nvSpPr>
            <p:cNvPr id="257048" name="Oval 24"/>
            <p:cNvSpPr>
              <a:spLocks noChangeArrowheads="1"/>
            </p:cNvSpPr>
            <p:nvPr/>
          </p:nvSpPr>
          <p:spPr bwMode="auto">
            <a:xfrm>
              <a:off x="1145" y="3035"/>
              <a:ext cx="95" cy="108"/>
            </a:xfrm>
            <a:prstGeom prst="ellipse">
              <a:avLst/>
            </a:prstGeom>
            <a:gradFill rotWithShape="0">
              <a:gsLst>
                <a:gs pos="0">
                  <a:srgbClr val="FAFD00"/>
                </a:gs>
                <a:gs pos="100000">
                  <a:srgbClr val="FAFD00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49" name="AutoShape 25"/>
            <p:cNvSpPr>
              <a:spLocks noChangeArrowheads="1"/>
            </p:cNvSpPr>
            <p:nvPr/>
          </p:nvSpPr>
          <p:spPr bwMode="auto">
            <a:xfrm>
              <a:off x="1149" y="3075"/>
              <a:ext cx="84" cy="36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7050" name="Group 26"/>
          <p:cNvGrpSpPr>
            <a:grpSpLocks/>
          </p:cNvGrpSpPr>
          <p:nvPr/>
        </p:nvGrpSpPr>
        <p:grpSpPr bwMode="auto">
          <a:xfrm>
            <a:off x="6958013" y="4265613"/>
            <a:ext cx="150812" cy="171450"/>
            <a:chOff x="4383" y="2687"/>
            <a:chExt cx="95" cy="108"/>
          </a:xfrm>
        </p:grpSpPr>
        <p:sp>
          <p:nvSpPr>
            <p:cNvPr id="257051" name="Oval 27"/>
            <p:cNvSpPr>
              <a:spLocks noChangeArrowheads="1"/>
            </p:cNvSpPr>
            <p:nvPr/>
          </p:nvSpPr>
          <p:spPr bwMode="auto">
            <a:xfrm>
              <a:off x="4383" y="2687"/>
              <a:ext cx="95" cy="108"/>
            </a:xfrm>
            <a:prstGeom prst="ellipse">
              <a:avLst/>
            </a:prstGeom>
            <a:gradFill rotWithShape="0">
              <a:gsLst>
                <a:gs pos="0">
                  <a:srgbClr val="FF5008"/>
                </a:gs>
                <a:gs pos="100000">
                  <a:srgbClr val="FF5008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52" name="AutoShape 28"/>
            <p:cNvSpPr>
              <a:spLocks noChangeArrowheads="1"/>
            </p:cNvSpPr>
            <p:nvPr/>
          </p:nvSpPr>
          <p:spPr bwMode="auto">
            <a:xfrm rot="16560000">
              <a:off x="4387" y="2723"/>
              <a:ext cx="84" cy="36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7053" name="Group 29"/>
          <p:cNvGrpSpPr>
            <a:grpSpLocks/>
          </p:cNvGrpSpPr>
          <p:nvPr/>
        </p:nvGrpSpPr>
        <p:grpSpPr bwMode="auto">
          <a:xfrm>
            <a:off x="3622675" y="3192463"/>
            <a:ext cx="150813" cy="171450"/>
            <a:chOff x="2282" y="2011"/>
            <a:chExt cx="95" cy="108"/>
          </a:xfrm>
        </p:grpSpPr>
        <p:sp>
          <p:nvSpPr>
            <p:cNvPr id="257054" name="Oval 30"/>
            <p:cNvSpPr>
              <a:spLocks noChangeArrowheads="1"/>
            </p:cNvSpPr>
            <p:nvPr/>
          </p:nvSpPr>
          <p:spPr bwMode="auto">
            <a:xfrm>
              <a:off x="2282" y="2011"/>
              <a:ext cx="95" cy="108"/>
            </a:xfrm>
            <a:prstGeom prst="ellipse">
              <a:avLst/>
            </a:prstGeom>
            <a:gradFill rotWithShape="0">
              <a:gsLst>
                <a:gs pos="0">
                  <a:srgbClr val="9234DB"/>
                </a:gs>
                <a:gs pos="100000">
                  <a:srgbClr val="9234DB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55" name="AutoShape 31"/>
            <p:cNvSpPr>
              <a:spLocks noChangeArrowheads="1"/>
            </p:cNvSpPr>
            <p:nvPr/>
          </p:nvSpPr>
          <p:spPr bwMode="auto">
            <a:xfrm rot="18240000">
              <a:off x="2285" y="2047"/>
              <a:ext cx="85" cy="36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7056" name="Group 32"/>
          <p:cNvGrpSpPr>
            <a:grpSpLocks/>
          </p:cNvGrpSpPr>
          <p:nvPr/>
        </p:nvGrpSpPr>
        <p:grpSpPr bwMode="auto">
          <a:xfrm>
            <a:off x="6484938" y="4829186"/>
            <a:ext cx="150812" cy="171450"/>
            <a:chOff x="4085" y="1935"/>
            <a:chExt cx="95" cy="108"/>
          </a:xfrm>
        </p:grpSpPr>
        <p:sp>
          <p:nvSpPr>
            <p:cNvPr id="257057" name="Oval 33"/>
            <p:cNvSpPr>
              <a:spLocks noChangeArrowheads="1"/>
            </p:cNvSpPr>
            <p:nvPr/>
          </p:nvSpPr>
          <p:spPr bwMode="auto">
            <a:xfrm>
              <a:off x="4085" y="1935"/>
              <a:ext cx="95" cy="108"/>
            </a:xfrm>
            <a:prstGeom prst="ellipse">
              <a:avLst/>
            </a:prstGeom>
            <a:gradFill rotWithShape="0">
              <a:gsLst>
                <a:gs pos="0">
                  <a:srgbClr val="00279F"/>
                </a:gs>
                <a:gs pos="100000">
                  <a:srgbClr val="00279F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58" name="AutoShape 34"/>
            <p:cNvSpPr>
              <a:spLocks noChangeArrowheads="1"/>
            </p:cNvSpPr>
            <p:nvPr/>
          </p:nvSpPr>
          <p:spPr bwMode="auto">
            <a:xfrm rot="4080000">
              <a:off x="4092" y="1967"/>
              <a:ext cx="84" cy="36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7059" name="Group 35"/>
          <p:cNvGrpSpPr>
            <a:grpSpLocks/>
          </p:cNvGrpSpPr>
          <p:nvPr/>
        </p:nvGrpSpPr>
        <p:grpSpPr bwMode="auto">
          <a:xfrm>
            <a:off x="2943225" y="5459413"/>
            <a:ext cx="150813" cy="171450"/>
            <a:chOff x="1854" y="3439"/>
            <a:chExt cx="95" cy="108"/>
          </a:xfrm>
        </p:grpSpPr>
        <p:sp>
          <p:nvSpPr>
            <p:cNvPr id="257060" name="Oval 36"/>
            <p:cNvSpPr>
              <a:spLocks noChangeArrowheads="1"/>
            </p:cNvSpPr>
            <p:nvPr/>
          </p:nvSpPr>
          <p:spPr bwMode="auto">
            <a:xfrm>
              <a:off x="1854" y="3439"/>
              <a:ext cx="95" cy="108"/>
            </a:xfrm>
            <a:prstGeom prst="ellipse">
              <a:avLst/>
            </a:prstGeom>
            <a:gradFill rotWithShape="0">
              <a:gsLst>
                <a:gs pos="0">
                  <a:srgbClr val="316501"/>
                </a:gs>
                <a:gs pos="100000">
                  <a:srgbClr val="316501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61" name="AutoShape 37"/>
            <p:cNvSpPr>
              <a:spLocks noChangeArrowheads="1"/>
            </p:cNvSpPr>
            <p:nvPr/>
          </p:nvSpPr>
          <p:spPr bwMode="auto">
            <a:xfrm rot="1260000">
              <a:off x="1857" y="3475"/>
              <a:ext cx="85" cy="36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7062" name="Group 38"/>
          <p:cNvGrpSpPr>
            <a:grpSpLocks/>
          </p:cNvGrpSpPr>
          <p:nvPr/>
        </p:nvGrpSpPr>
        <p:grpSpPr bwMode="auto">
          <a:xfrm>
            <a:off x="1817688" y="3529013"/>
            <a:ext cx="150812" cy="171450"/>
            <a:chOff x="1145" y="2223"/>
            <a:chExt cx="95" cy="108"/>
          </a:xfrm>
        </p:grpSpPr>
        <p:sp>
          <p:nvSpPr>
            <p:cNvPr id="257063" name="Oval 39"/>
            <p:cNvSpPr>
              <a:spLocks noChangeArrowheads="1"/>
            </p:cNvSpPr>
            <p:nvPr/>
          </p:nvSpPr>
          <p:spPr bwMode="auto">
            <a:xfrm>
              <a:off x="1145" y="2223"/>
              <a:ext cx="95" cy="108"/>
            </a:xfrm>
            <a:prstGeom prst="ellipse">
              <a:avLst/>
            </a:prstGeom>
            <a:gradFill rotWithShape="0">
              <a:gsLst>
                <a:gs pos="0">
                  <a:srgbClr val="FF173C"/>
                </a:gs>
                <a:gs pos="100000">
                  <a:srgbClr val="FF173C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64" name="AutoShape 40"/>
            <p:cNvSpPr>
              <a:spLocks noChangeArrowheads="1"/>
            </p:cNvSpPr>
            <p:nvPr/>
          </p:nvSpPr>
          <p:spPr bwMode="auto">
            <a:xfrm rot="19740000">
              <a:off x="1152" y="2263"/>
              <a:ext cx="85" cy="36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7065" name="Group 41"/>
          <p:cNvGrpSpPr>
            <a:grpSpLocks/>
          </p:cNvGrpSpPr>
          <p:nvPr/>
        </p:nvGrpSpPr>
        <p:grpSpPr bwMode="auto">
          <a:xfrm>
            <a:off x="1890713" y="3783013"/>
            <a:ext cx="150812" cy="171450"/>
            <a:chOff x="1191" y="2383"/>
            <a:chExt cx="95" cy="108"/>
          </a:xfrm>
        </p:grpSpPr>
        <p:sp>
          <p:nvSpPr>
            <p:cNvPr id="257066" name="Oval 42"/>
            <p:cNvSpPr>
              <a:spLocks noChangeArrowheads="1"/>
            </p:cNvSpPr>
            <p:nvPr/>
          </p:nvSpPr>
          <p:spPr bwMode="auto">
            <a:xfrm>
              <a:off x="1191" y="2383"/>
              <a:ext cx="95" cy="108"/>
            </a:xfrm>
            <a:prstGeom prst="ellipse">
              <a:avLst/>
            </a:prstGeom>
            <a:gradFill rotWithShape="0">
              <a:gsLst>
                <a:gs pos="0">
                  <a:srgbClr val="CF0E30"/>
                </a:gs>
                <a:gs pos="100000">
                  <a:srgbClr val="CF0E30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67" name="AutoShape 43"/>
            <p:cNvSpPr>
              <a:spLocks noChangeArrowheads="1"/>
            </p:cNvSpPr>
            <p:nvPr/>
          </p:nvSpPr>
          <p:spPr bwMode="auto">
            <a:xfrm rot="1500000">
              <a:off x="1198" y="2419"/>
              <a:ext cx="84" cy="36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7068" name="Line 44"/>
          <p:cNvSpPr>
            <a:spLocks noChangeShapeType="1"/>
          </p:cNvSpPr>
          <p:nvPr/>
        </p:nvSpPr>
        <p:spPr bwMode="auto">
          <a:xfrm flipH="1" flipV="1">
            <a:off x="3279775" y="4003675"/>
            <a:ext cx="1689100" cy="825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69" name="Line 45"/>
          <p:cNvSpPr>
            <a:spLocks noChangeShapeType="1"/>
          </p:cNvSpPr>
          <p:nvPr/>
        </p:nvSpPr>
        <p:spPr bwMode="auto">
          <a:xfrm flipH="1">
            <a:off x="2114550" y="4017963"/>
            <a:ext cx="1087438" cy="1781175"/>
          </a:xfrm>
          <a:prstGeom prst="line">
            <a:avLst/>
          </a:prstGeom>
          <a:noFill/>
          <a:ln w="25400">
            <a:solidFill>
              <a:srgbClr val="FE9B0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70" name="Line 46"/>
          <p:cNvSpPr>
            <a:spLocks noChangeShapeType="1"/>
          </p:cNvSpPr>
          <p:nvPr/>
        </p:nvSpPr>
        <p:spPr bwMode="auto">
          <a:xfrm flipH="1" flipV="1">
            <a:off x="1895475" y="3095625"/>
            <a:ext cx="1311275" cy="87153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71" name="Oval 47"/>
          <p:cNvSpPr>
            <a:spLocks noChangeArrowheads="1"/>
          </p:cNvSpPr>
          <p:nvPr/>
        </p:nvSpPr>
        <p:spPr bwMode="auto">
          <a:xfrm>
            <a:off x="3149600" y="3890963"/>
            <a:ext cx="149225" cy="171450"/>
          </a:xfrm>
          <a:prstGeom prst="ellipse">
            <a:avLst/>
          </a:prstGeom>
          <a:gradFill rotWithShape="0">
            <a:gsLst>
              <a:gs pos="0">
                <a:srgbClr val="FF173C"/>
              </a:gs>
              <a:gs pos="100000">
                <a:srgbClr val="FF173C">
                  <a:gamma/>
                  <a:shade val="89804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Billiards.</a:t>
            </a:r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Tinjau kasus dimana satu bola dalam keadaan diam.  </a:t>
            </a:r>
          </a:p>
        </p:txBody>
      </p:sp>
      <p:sp>
        <p:nvSpPr>
          <p:cNvPr id="258054" name="Oval 6"/>
          <p:cNvSpPr>
            <a:spLocks noChangeArrowheads="1"/>
          </p:cNvSpPr>
          <p:nvPr/>
        </p:nvSpPr>
        <p:spPr bwMode="auto">
          <a:xfrm>
            <a:off x="3362325" y="3276600"/>
            <a:ext cx="752475" cy="75247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8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055" name="Oval 7"/>
          <p:cNvSpPr>
            <a:spLocks noChangeArrowheads="1"/>
          </p:cNvSpPr>
          <p:nvPr/>
        </p:nvSpPr>
        <p:spPr bwMode="auto">
          <a:xfrm>
            <a:off x="3971925" y="3729038"/>
            <a:ext cx="757238" cy="757237"/>
          </a:xfrm>
          <a:prstGeom prst="ellipse">
            <a:avLst/>
          </a:prstGeom>
          <a:gradFill rotWithShape="0">
            <a:gsLst>
              <a:gs pos="0">
                <a:srgbClr val="FC0000"/>
              </a:gs>
              <a:gs pos="100000">
                <a:srgbClr val="FC0000">
                  <a:gamma/>
                  <a:shade val="8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7173913" y="2773363"/>
            <a:ext cx="4286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rgbClr val="A764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rgbClr val="A76401"/>
                </a:solidFill>
              </a:rPr>
              <a:t>f </a:t>
            </a:r>
            <a:endParaRPr lang="en-US" sz="2000" i="1" baseline="-25000">
              <a:solidFill>
                <a:srgbClr val="FE9B03"/>
              </a:solidFill>
            </a:endParaRPr>
          </a:p>
        </p:txBody>
      </p:sp>
      <p:sp>
        <p:nvSpPr>
          <p:cNvPr id="258057" name="Oval 9"/>
          <p:cNvSpPr>
            <a:spLocks noChangeArrowheads="1"/>
          </p:cNvSpPr>
          <p:nvPr/>
        </p:nvSpPr>
        <p:spPr bwMode="auto">
          <a:xfrm>
            <a:off x="542925" y="3276600"/>
            <a:ext cx="752475" cy="75247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8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058" name="Oval 10"/>
          <p:cNvSpPr>
            <a:spLocks noChangeArrowheads="1"/>
          </p:cNvSpPr>
          <p:nvPr/>
        </p:nvSpPr>
        <p:spPr bwMode="auto">
          <a:xfrm>
            <a:off x="1914525" y="3729038"/>
            <a:ext cx="757238" cy="757237"/>
          </a:xfrm>
          <a:prstGeom prst="ellipse">
            <a:avLst/>
          </a:prstGeom>
          <a:gradFill rotWithShape="0">
            <a:gsLst>
              <a:gs pos="0">
                <a:srgbClr val="FC0000"/>
              </a:gs>
              <a:gs pos="100000">
                <a:srgbClr val="FC0000">
                  <a:gamma/>
                  <a:shade val="8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059" name="Line 11"/>
          <p:cNvSpPr>
            <a:spLocks noChangeShapeType="1"/>
          </p:cNvSpPr>
          <p:nvPr/>
        </p:nvSpPr>
        <p:spPr bwMode="auto">
          <a:xfrm>
            <a:off x="1322388" y="3657600"/>
            <a:ext cx="633412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060" name="Rectangle 12"/>
          <p:cNvSpPr>
            <a:spLocks noChangeArrowheads="1"/>
          </p:cNvSpPr>
          <p:nvPr/>
        </p:nvSpPr>
        <p:spPr bwMode="auto">
          <a:xfrm>
            <a:off x="1358900" y="3179763"/>
            <a:ext cx="4191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258061" name="Line 13"/>
          <p:cNvSpPr>
            <a:spLocks noChangeShapeType="1"/>
          </p:cNvSpPr>
          <p:nvPr/>
        </p:nvSpPr>
        <p:spPr bwMode="auto">
          <a:xfrm>
            <a:off x="4694238" y="4351338"/>
            <a:ext cx="252412" cy="17621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062" name="Rectangle 14"/>
          <p:cNvSpPr>
            <a:spLocks noChangeArrowheads="1"/>
          </p:cNvSpPr>
          <p:nvPr/>
        </p:nvSpPr>
        <p:spPr bwMode="auto">
          <a:xfrm>
            <a:off x="4602163" y="4518025"/>
            <a:ext cx="3365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</a:p>
        </p:txBody>
      </p:sp>
      <p:sp>
        <p:nvSpPr>
          <p:cNvPr id="258063" name="Line 15"/>
          <p:cNvSpPr>
            <a:spLocks noChangeShapeType="1"/>
          </p:cNvSpPr>
          <p:nvPr/>
        </p:nvSpPr>
        <p:spPr bwMode="auto">
          <a:xfrm>
            <a:off x="3036888" y="3113088"/>
            <a:ext cx="2767012" cy="20685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064" name="Oval 16"/>
          <p:cNvSpPr>
            <a:spLocks noChangeArrowheads="1"/>
          </p:cNvSpPr>
          <p:nvPr/>
        </p:nvSpPr>
        <p:spPr bwMode="auto">
          <a:xfrm>
            <a:off x="6461125" y="2794000"/>
            <a:ext cx="752475" cy="75247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8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065" name="Oval 17"/>
          <p:cNvSpPr>
            <a:spLocks noChangeArrowheads="1"/>
          </p:cNvSpPr>
          <p:nvPr/>
        </p:nvSpPr>
        <p:spPr bwMode="auto">
          <a:xfrm>
            <a:off x="6308725" y="4033838"/>
            <a:ext cx="757238" cy="757237"/>
          </a:xfrm>
          <a:prstGeom prst="ellipse">
            <a:avLst/>
          </a:prstGeom>
          <a:gradFill rotWithShape="0">
            <a:gsLst>
              <a:gs pos="0">
                <a:srgbClr val="FC0000"/>
              </a:gs>
              <a:gs pos="100000">
                <a:srgbClr val="FC0000">
                  <a:gamma/>
                  <a:shade val="8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066" name="Rectangle 18"/>
          <p:cNvSpPr>
            <a:spLocks noChangeArrowheads="1"/>
          </p:cNvSpPr>
          <p:nvPr/>
        </p:nvSpPr>
        <p:spPr bwMode="auto">
          <a:xfrm>
            <a:off x="7300913" y="4460875"/>
            <a:ext cx="4191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1800" i="1" baseline="-25000">
                <a:solidFill>
                  <a:schemeClr val="accent2"/>
                </a:solidFill>
              </a:rPr>
              <a:t>f </a:t>
            </a:r>
            <a:endParaRPr lang="en-US" sz="2000" i="1" baseline="-25000">
              <a:solidFill>
                <a:schemeClr val="accent2"/>
              </a:solidFill>
            </a:endParaRPr>
          </a:p>
        </p:txBody>
      </p:sp>
      <p:sp>
        <p:nvSpPr>
          <p:cNvPr id="258067" name="Line 19"/>
          <p:cNvSpPr>
            <a:spLocks noChangeShapeType="1"/>
          </p:cNvSpPr>
          <p:nvPr/>
        </p:nvSpPr>
        <p:spPr bwMode="auto">
          <a:xfrm flipV="1">
            <a:off x="7073900" y="2522538"/>
            <a:ext cx="250825" cy="358775"/>
          </a:xfrm>
          <a:prstGeom prst="line">
            <a:avLst/>
          </a:prstGeom>
          <a:noFill/>
          <a:ln w="25400">
            <a:solidFill>
              <a:srgbClr val="A7640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068" name="Line 20"/>
          <p:cNvSpPr>
            <a:spLocks noChangeShapeType="1"/>
          </p:cNvSpPr>
          <p:nvPr/>
        </p:nvSpPr>
        <p:spPr bwMode="auto">
          <a:xfrm>
            <a:off x="7037388" y="4691063"/>
            <a:ext cx="373062" cy="27781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069" name="Rectangle 21"/>
          <p:cNvSpPr>
            <a:spLocks noChangeArrowheads="1"/>
          </p:cNvSpPr>
          <p:nvPr/>
        </p:nvSpPr>
        <p:spPr bwMode="auto">
          <a:xfrm>
            <a:off x="949325" y="5016500"/>
            <a:ext cx="7620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</a:rPr>
              <a:t>initial</a:t>
            </a:r>
          </a:p>
        </p:txBody>
      </p:sp>
      <p:sp>
        <p:nvSpPr>
          <p:cNvPr id="258070" name="Rectangle 22"/>
          <p:cNvSpPr>
            <a:spLocks noChangeArrowheads="1"/>
          </p:cNvSpPr>
          <p:nvPr/>
        </p:nvSpPr>
        <p:spPr bwMode="auto">
          <a:xfrm>
            <a:off x="6357938" y="5016500"/>
            <a:ext cx="6477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</a:rPr>
              <a:t>final</a:t>
            </a:r>
          </a:p>
        </p:txBody>
      </p:sp>
      <p:sp>
        <p:nvSpPr>
          <p:cNvPr id="258071" name="Rectangle 23"/>
          <p:cNvSpPr>
            <a:spLocks noChangeArrowheads="1"/>
          </p:cNvSpPr>
          <p:nvPr/>
        </p:nvSpPr>
        <p:spPr bwMode="auto">
          <a:xfrm>
            <a:off x="2854325" y="5121275"/>
            <a:ext cx="3470275" cy="1096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accent1"/>
                </a:solidFill>
              </a:rPr>
              <a:t>Arah akhir dari bola merah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accent1"/>
                </a:solidFill>
              </a:rPr>
              <a:t>Akan bergantung pada posisi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accent1"/>
                </a:solidFill>
              </a:rPr>
              <a:t>Bola dipukul.</a:t>
            </a:r>
          </a:p>
        </p:txBody>
      </p:sp>
      <p:sp>
        <p:nvSpPr>
          <p:cNvPr id="258072" name="Line 24"/>
          <p:cNvSpPr>
            <a:spLocks noChangeShapeType="1"/>
          </p:cNvSpPr>
          <p:nvPr/>
        </p:nvSpPr>
        <p:spPr bwMode="auto">
          <a:xfrm>
            <a:off x="3175000" y="3232150"/>
            <a:ext cx="252413" cy="17621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8073" name="Group 25"/>
          <p:cNvGrpSpPr>
            <a:grpSpLocks/>
          </p:cNvGrpSpPr>
          <p:nvPr/>
        </p:nvGrpSpPr>
        <p:grpSpPr bwMode="auto">
          <a:xfrm>
            <a:off x="1500188" y="3836988"/>
            <a:ext cx="550862" cy="100012"/>
            <a:chOff x="945" y="2417"/>
            <a:chExt cx="347" cy="63"/>
          </a:xfrm>
        </p:grpSpPr>
        <p:sp>
          <p:nvSpPr>
            <p:cNvPr id="258074" name="Line 26"/>
            <p:cNvSpPr>
              <a:spLocks noChangeShapeType="1"/>
            </p:cNvSpPr>
            <p:nvPr/>
          </p:nvSpPr>
          <p:spPr bwMode="auto">
            <a:xfrm>
              <a:off x="1082" y="2448"/>
              <a:ext cx="210" cy="0"/>
            </a:xfrm>
            <a:prstGeom prst="line">
              <a:avLst/>
            </a:prstGeom>
            <a:noFill/>
            <a:ln w="25400">
              <a:solidFill>
                <a:srgbClr val="949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75" name="Line 27"/>
            <p:cNvSpPr>
              <a:spLocks noChangeShapeType="1"/>
            </p:cNvSpPr>
            <p:nvPr/>
          </p:nvSpPr>
          <p:spPr bwMode="auto">
            <a:xfrm>
              <a:off x="977" y="2417"/>
              <a:ext cx="63" cy="63"/>
            </a:xfrm>
            <a:prstGeom prst="line">
              <a:avLst/>
            </a:prstGeom>
            <a:noFill/>
            <a:ln w="25400">
              <a:solidFill>
                <a:srgbClr val="9498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76" name="Line 28"/>
            <p:cNvSpPr>
              <a:spLocks noChangeShapeType="1"/>
            </p:cNvSpPr>
            <p:nvPr/>
          </p:nvSpPr>
          <p:spPr bwMode="auto">
            <a:xfrm flipH="1">
              <a:off x="945" y="2417"/>
              <a:ext cx="127" cy="63"/>
            </a:xfrm>
            <a:prstGeom prst="line">
              <a:avLst/>
            </a:prstGeom>
            <a:noFill/>
            <a:ln w="25400">
              <a:solidFill>
                <a:srgbClr val="9498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8077" name="Rectangle 29"/>
          <p:cNvSpPr>
            <a:spLocks noChangeArrowheads="1"/>
          </p:cNvSpPr>
          <p:nvPr/>
        </p:nvSpPr>
        <p:spPr bwMode="auto">
          <a:xfrm>
            <a:off x="7377113" y="3635375"/>
            <a:ext cx="5889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rgbClr val="9498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 i="1" baseline="-25000">
                <a:solidFill>
                  <a:srgbClr val="949800"/>
                </a:solidFill>
              </a:rPr>
              <a:t>cm </a:t>
            </a:r>
            <a:endParaRPr lang="en-US" sz="2000" i="1" baseline="-25000">
              <a:solidFill>
                <a:schemeClr val="hlink"/>
              </a:solidFill>
            </a:endParaRPr>
          </a:p>
        </p:txBody>
      </p:sp>
      <p:grpSp>
        <p:nvGrpSpPr>
          <p:cNvPr id="258078" name="Group 30"/>
          <p:cNvGrpSpPr>
            <a:grpSpLocks/>
          </p:cNvGrpSpPr>
          <p:nvPr/>
        </p:nvGrpSpPr>
        <p:grpSpPr bwMode="auto">
          <a:xfrm>
            <a:off x="3938588" y="3836988"/>
            <a:ext cx="550862" cy="100012"/>
            <a:chOff x="2481" y="2417"/>
            <a:chExt cx="347" cy="63"/>
          </a:xfrm>
        </p:grpSpPr>
        <p:sp>
          <p:nvSpPr>
            <p:cNvPr id="258079" name="Line 31"/>
            <p:cNvSpPr>
              <a:spLocks noChangeShapeType="1"/>
            </p:cNvSpPr>
            <p:nvPr/>
          </p:nvSpPr>
          <p:spPr bwMode="auto">
            <a:xfrm>
              <a:off x="2618" y="2448"/>
              <a:ext cx="210" cy="0"/>
            </a:xfrm>
            <a:prstGeom prst="line">
              <a:avLst/>
            </a:prstGeom>
            <a:noFill/>
            <a:ln w="25400">
              <a:solidFill>
                <a:srgbClr val="949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80" name="Line 32"/>
            <p:cNvSpPr>
              <a:spLocks noChangeShapeType="1"/>
            </p:cNvSpPr>
            <p:nvPr/>
          </p:nvSpPr>
          <p:spPr bwMode="auto">
            <a:xfrm>
              <a:off x="2513" y="2417"/>
              <a:ext cx="63" cy="63"/>
            </a:xfrm>
            <a:prstGeom prst="line">
              <a:avLst/>
            </a:prstGeom>
            <a:noFill/>
            <a:ln w="25400">
              <a:solidFill>
                <a:srgbClr val="9498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81" name="Line 33"/>
            <p:cNvSpPr>
              <a:spLocks noChangeShapeType="1"/>
            </p:cNvSpPr>
            <p:nvPr/>
          </p:nvSpPr>
          <p:spPr bwMode="auto">
            <a:xfrm flipH="1">
              <a:off x="2481" y="2417"/>
              <a:ext cx="127" cy="63"/>
            </a:xfrm>
            <a:prstGeom prst="line">
              <a:avLst/>
            </a:prstGeom>
            <a:noFill/>
            <a:ln w="25400">
              <a:solidFill>
                <a:srgbClr val="9498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8082" name="Group 34"/>
          <p:cNvGrpSpPr>
            <a:grpSpLocks/>
          </p:cNvGrpSpPr>
          <p:nvPr/>
        </p:nvGrpSpPr>
        <p:grpSpPr bwMode="auto">
          <a:xfrm>
            <a:off x="6681788" y="3760788"/>
            <a:ext cx="550862" cy="100012"/>
            <a:chOff x="4209" y="2369"/>
            <a:chExt cx="347" cy="63"/>
          </a:xfrm>
        </p:grpSpPr>
        <p:sp>
          <p:nvSpPr>
            <p:cNvPr id="258083" name="Line 35"/>
            <p:cNvSpPr>
              <a:spLocks noChangeShapeType="1"/>
            </p:cNvSpPr>
            <p:nvPr/>
          </p:nvSpPr>
          <p:spPr bwMode="auto">
            <a:xfrm>
              <a:off x="4346" y="2400"/>
              <a:ext cx="210" cy="0"/>
            </a:xfrm>
            <a:prstGeom prst="line">
              <a:avLst/>
            </a:prstGeom>
            <a:noFill/>
            <a:ln w="25400">
              <a:solidFill>
                <a:srgbClr val="949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84" name="Line 36"/>
            <p:cNvSpPr>
              <a:spLocks noChangeShapeType="1"/>
            </p:cNvSpPr>
            <p:nvPr/>
          </p:nvSpPr>
          <p:spPr bwMode="auto">
            <a:xfrm>
              <a:off x="4241" y="2369"/>
              <a:ext cx="63" cy="63"/>
            </a:xfrm>
            <a:prstGeom prst="line">
              <a:avLst/>
            </a:prstGeom>
            <a:noFill/>
            <a:ln w="25400">
              <a:solidFill>
                <a:srgbClr val="9498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85" name="Line 37"/>
            <p:cNvSpPr>
              <a:spLocks noChangeShapeType="1"/>
            </p:cNvSpPr>
            <p:nvPr/>
          </p:nvSpPr>
          <p:spPr bwMode="auto">
            <a:xfrm flipH="1">
              <a:off x="4209" y="2369"/>
              <a:ext cx="127" cy="63"/>
            </a:xfrm>
            <a:prstGeom prst="line">
              <a:avLst/>
            </a:prstGeom>
            <a:noFill/>
            <a:ln w="25400">
              <a:solidFill>
                <a:srgbClr val="9498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4000"/>
              <a:t>Kekekalan Momentum Linier</a:t>
            </a:r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750" y="3108325"/>
            <a:ext cx="8413750" cy="522288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z="2400"/>
              <a:t>Konsep </a:t>
            </a:r>
            <a:r>
              <a:rPr lang="en-US" sz="2400">
                <a:solidFill>
                  <a:srgbClr val="0000FF"/>
                </a:solidFill>
              </a:rPr>
              <a:t>kekekalan momentum</a:t>
            </a:r>
            <a:r>
              <a:rPr lang="en-US" sz="2400">
                <a:solidFill>
                  <a:schemeClr val="accent1"/>
                </a:solidFill>
              </a:rPr>
              <a:t> </a:t>
            </a:r>
            <a:r>
              <a:rPr lang="en-US" sz="2400"/>
              <a:t>merupakan salah satu prinsip yang paling mendasar dalam Fisika</a:t>
            </a:r>
          </a:p>
          <a:p>
            <a:pPr>
              <a:lnSpc>
                <a:spcPct val="80000"/>
              </a:lnSpc>
            </a:pPr>
            <a:r>
              <a:rPr lang="en-US" sz="2400"/>
              <a:t>Ini adalah persamaan (komponen) vektor.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Dapat diaplikasikan untuk sembarang arah dimana tidak ada gaya eksternal</a:t>
            </a:r>
          </a:p>
          <a:p>
            <a:pPr>
              <a:lnSpc>
                <a:spcPct val="80000"/>
              </a:lnSpc>
            </a:pPr>
            <a:r>
              <a:rPr lang="en-US" sz="2400"/>
              <a:t>Anda akan melihat bahwa kita sering menjumpai kasus dimana berlaku kekekalan momentum walaupun tidak berlaku hukum kekekalan energi. </a:t>
            </a:r>
          </a:p>
        </p:txBody>
      </p:sp>
      <p:graphicFrame>
        <p:nvGraphicFramePr>
          <p:cNvPr id="222214" name="Object 6"/>
          <p:cNvGraphicFramePr>
            <a:graphicFrameLocks/>
          </p:cNvGraphicFramePr>
          <p:nvPr/>
        </p:nvGraphicFramePr>
        <p:xfrm>
          <a:off x="1630363" y="1801813"/>
          <a:ext cx="1166812" cy="593725"/>
        </p:xfrm>
        <a:graphic>
          <a:graphicData uri="http://schemas.openxmlformats.org/presentationml/2006/ole">
            <p:oleObj spid="_x0000_s222214" name="Equation" r:id="rId3" imgW="1179360" imgH="607680" progId="Equation.3">
              <p:embed/>
            </p:oleObj>
          </a:graphicData>
        </a:graphic>
      </p:graphicFrame>
      <p:graphicFrame>
        <p:nvGraphicFramePr>
          <p:cNvPr id="222215" name="Object 7"/>
          <p:cNvGraphicFramePr>
            <a:graphicFrameLocks/>
          </p:cNvGraphicFramePr>
          <p:nvPr/>
        </p:nvGraphicFramePr>
        <p:xfrm>
          <a:off x="4025900" y="1803400"/>
          <a:ext cx="784225" cy="592138"/>
        </p:xfrm>
        <a:graphic>
          <a:graphicData uri="http://schemas.openxmlformats.org/presentationml/2006/ole">
            <p:oleObj spid="_x0000_s222215" name="Equation" r:id="rId4" imgW="798480" imgH="607680" progId="Equation.3">
              <p:embed/>
            </p:oleObj>
          </a:graphicData>
        </a:graphic>
      </p:graphicFrame>
      <p:graphicFrame>
        <p:nvGraphicFramePr>
          <p:cNvPr id="222216" name="Object 8"/>
          <p:cNvGraphicFramePr>
            <a:graphicFrameLocks/>
          </p:cNvGraphicFramePr>
          <p:nvPr/>
        </p:nvGraphicFramePr>
        <p:xfrm>
          <a:off x="6194425" y="1930400"/>
          <a:ext cx="974725" cy="290513"/>
        </p:xfrm>
        <a:graphic>
          <a:graphicData uri="http://schemas.openxmlformats.org/presentationml/2006/ole">
            <p:oleObj spid="_x0000_s222216" name="Equation" r:id="rId5" imgW="988920" imgH="303120" progId="Equation.3">
              <p:embed/>
            </p:oleObj>
          </a:graphicData>
        </a:graphic>
      </p:graphicFrame>
      <p:sp>
        <p:nvSpPr>
          <p:cNvPr id="222217" name="AutoShape 9"/>
          <p:cNvSpPr>
            <a:spLocks noChangeArrowheads="1"/>
          </p:cNvSpPr>
          <p:nvPr/>
        </p:nvSpPr>
        <p:spPr bwMode="auto">
          <a:xfrm>
            <a:off x="3892550" y="1606550"/>
            <a:ext cx="1054100" cy="977900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8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18" name="AutoShape 10"/>
          <p:cNvSpPr>
            <a:spLocks noChangeArrowheads="1"/>
          </p:cNvSpPr>
          <p:nvPr/>
        </p:nvSpPr>
        <p:spPr bwMode="auto">
          <a:xfrm rot="16200000" flipH="1">
            <a:off x="4185443" y="2228057"/>
            <a:ext cx="468313" cy="1358900"/>
          </a:xfrm>
          <a:prstGeom prst="rightArrow">
            <a:avLst>
              <a:gd name="adj1" fmla="val 50000"/>
              <a:gd name="adj2" fmla="val 50005"/>
            </a:avLst>
          </a:prstGeom>
          <a:noFill/>
          <a:ln w="12700">
            <a:solidFill>
              <a:srgbClr val="008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19" name="AutoShape 11"/>
          <p:cNvSpPr>
            <a:spLocks noChangeArrowheads="1"/>
          </p:cNvSpPr>
          <p:nvPr/>
        </p:nvSpPr>
        <p:spPr bwMode="auto">
          <a:xfrm>
            <a:off x="2978150" y="1835150"/>
            <a:ext cx="673100" cy="520700"/>
          </a:xfrm>
          <a:prstGeom prst="rightArrow">
            <a:avLst>
              <a:gd name="adj1" fmla="val 50000"/>
              <a:gd name="adj2" fmla="val 64640"/>
            </a:avLst>
          </a:prstGeom>
          <a:noFill/>
          <a:ln w="12700">
            <a:solidFill>
              <a:srgbClr val="008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20" name="AutoShape 12"/>
          <p:cNvSpPr>
            <a:spLocks noChangeArrowheads="1"/>
          </p:cNvSpPr>
          <p:nvPr/>
        </p:nvSpPr>
        <p:spPr bwMode="auto">
          <a:xfrm flipH="1">
            <a:off x="5187950" y="1835150"/>
            <a:ext cx="673100" cy="520700"/>
          </a:xfrm>
          <a:prstGeom prst="rightArrow">
            <a:avLst>
              <a:gd name="adj1" fmla="val 50000"/>
              <a:gd name="adj2" fmla="val 64640"/>
            </a:avLst>
          </a:prstGeom>
          <a:noFill/>
          <a:ln w="12700">
            <a:solidFill>
              <a:srgbClr val="008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Billiards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Kita tahu momentum adalah konservatif: 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i="1" baseline="-25000">
                <a:solidFill>
                  <a:schemeClr val="tx2"/>
                </a:solidFill>
              </a:rPr>
              <a:t>i </a:t>
            </a:r>
            <a:r>
              <a:rPr lang="en-US" i="1">
                <a:solidFill>
                  <a:schemeClr val="tx2"/>
                </a:solidFill>
              </a:rPr>
              <a:t>= </a:t>
            </a:r>
            <a:r>
              <a:rPr lang="en-US" b="1" i="1">
                <a:solidFill>
                  <a:srgbClr val="A764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i="1" baseline="-25000">
                <a:solidFill>
                  <a:srgbClr val="A76401"/>
                </a:solidFill>
              </a:rPr>
              <a:t>f  </a:t>
            </a:r>
            <a:r>
              <a:rPr lang="en-US" i="1">
                <a:solidFill>
                  <a:schemeClr val="tx2"/>
                </a:solidFill>
              </a:rPr>
              <a:t>+ </a:t>
            </a: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i="1" baseline="-25000">
                <a:solidFill>
                  <a:schemeClr val="accent2"/>
                </a:solidFill>
              </a:rPr>
              <a:t>f</a:t>
            </a:r>
          </a:p>
          <a:p>
            <a:endParaRPr lang="en-US" i="1" baseline="-25000">
              <a:solidFill>
                <a:schemeClr val="accent2"/>
              </a:solidFill>
            </a:endParaRPr>
          </a:p>
          <a:p>
            <a:endParaRPr lang="en-US" i="1" baseline="-25000">
              <a:solidFill>
                <a:schemeClr val="accent2"/>
              </a:solidFill>
            </a:endParaRPr>
          </a:p>
          <a:p>
            <a:endParaRPr lang="en-US" i="1" baseline="-25000">
              <a:solidFill>
                <a:schemeClr val="accent2"/>
              </a:solidFill>
            </a:endParaRPr>
          </a:p>
          <a:p>
            <a:r>
              <a:rPr lang="en-US"/>
              <a:t>Kita juga tahu bahwa energi kinetik adalah konservatif :</a:t>
            </a:r>
            <a:endParaRPr lang="en-US" sz="2400" i="1" baseline="-25000">
              <a:solidFill>
                <a:schemeClr val="accent2"/>
              </a:solidFill>
            </a:endParaRPr>
          </a:p>
          <a:p>
            <a:endParaRPr lang="en-US" sz="2400" i="1" baseline="-25000">
              <a:solidFill>
                <a:schemeClr val="accent2"/>
              </a:solidFill>
            </a:endParaRPr>
          </a:p>
          <a:p>
            <a:endParaRPr lang="en-US" sz="2400" i="1" baseline="-25000">
              <a:solidFill>
                <a:schemeClr val="accent2"/>
              </a:solidFill>
            </a:endParaRPr>
          </a:p>
          <a:p>
            <a:endParaRPr lang="en-US" sz="2400" i="1" baseline="-25000">
              <a:solidFill>
                <a:schemeClr val="accent2"/>
              </a:solidFill>
            </a:endParaRPr>
          </a:p>
          <a:p>
            <a:pPr>
              <a:buNone/>
            </a:pPr>
            <a:endParaRPr lang="en-US" sz="2400" i="1" baseline="-25000">
              <a:solidFill>
                <a:schemeClr val="accent2"/>
              </a:solidFill>
            </a:endParaRPr>
          </a:p>
          <a:p>
            <a:r>
              <a:rPr lang="en-US"/>
              <a:t>Perbandingan dua persamaan ini memberitahu kita bahwa: 							</a:t>
            </a:r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2179638" y="2290763"/>
            <a:ext cx="4514850" cy="695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chemeClr val="tx2"/>
                </a:solidFill>
              </a:rPr>
              <a:t> p</a:t>
            </a:r>
            <a:r>
              <a:rPr lang="en-US" sz="2000" i="1" baseline="-25000">
                <a:solidFill>
                  <a:schemeClr val="tx2"/>
                </a:solidFill>
              </a:rPr>
              <a:t>i</a:t>
            </a:r>
            <a:r>
              <a:rPr lang="en-US" sz="2000" i="1" baseline="30000">
                <a:solidFill>
                  <a:schemeClr val="tx2"/>
                </a:solidFill>
              </a:rPr>
              <a:t>2 </a:t>
            </a:r>
            <a:r>
              <a:rPr lang="en-US" sz="2000" i="1">
                <a:solidFill>
                  <a:schemeClr val="tx2"/>
                </a:solidFill>
              </a:rPr>
              <a:t>= (</a:t>
            </a:r>
            <a:r>
              <a:rPr lang="en-US" sz="2000" b="1" i="1">
                <a:solidFill>
                  <a:srgbClr val="A764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rgbClr val="A76401"/>
                </a:solidFill>
              </a:rPr>
              <a:t>f</a:t>
            </a:r>
            <a:r>
              <a:rPr lang="en-US" sz="2000" i="1" baseline="-25000">
                <a:solidFill>
                  <a:srgbClr val="FE9B03"/>
                </a:solidFill>
              </a:rPr>
              <a:t>  </a:t>
            </a:r>
            <a:r>
              <a:rPr lang="en-US" sz="2000" i="1">
                <a:solidFill>
                  <a:schemeClr val="tx2"/>
                </a:solidFill>
              </a:rPr>
              <a:t>+ </a:t>
            </a: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accent2"/>
                </a:solidFill>
              </a:rPr>
              <a:t>f </a:t>
            </a:r>
            <a:r>
              <a:rPr lang="en-US" sz="2000" i="1">
                <a:solidFill>
                  <a:schemeClr val="tx2"/>
                </a:solidFill>
              </a:rPr>
              <a:t>)</a:t>
            </a:r>
            <a:r>
              <a:rPr lang="en-US" sz="2000" i="1" baseline="30000">
                <a:solidFill>
                  <a:schemeClr val="tx2"/>
                </a:solidFill>
              </a:rPr>
              <a:t>2 </a:t>
            </a:r>
            <a:r>
              <a:rPr lang="en-US" sz="2000" i="1">
                <a:solidFill>
                  <a:schemeClr val="tx2"/>
                </a:solidFill>
              </a:rPr>
              <a:t>= </a:t>
            </a:r>
            <a:r>
              <a:rPr lang="en-US" sz="2000" i="1">
                <a:solidFill>
                  <a:srgbClr val="A76401"/>
                </a:solidFill>
              </a:rPr>
              <a:t>p</a:t>
            </a:r>
            <a:r>
              <a:rPr lang="en-US" sz="2000" i="1" baseline="-25000">
                <a:solidFill>
                  <a:srgbClr val="A76401"/>
                </a:solidFill>
              </a:rPr>
              <a:t>f</a:t>
            </a:r>
            <a:r>
              <a:rPr lang="en-US" sz="2000" i="1" baseline="30000">
                <a:solidFill>
                  <a:schemeClr val="tx2"/>
                </a:solidFill>
              </a:rPr>
              <a:t>2 </a:t>
            </a:r>
            <a:r>
              <a:rPr lang="en-US" sz="2000" i="1">
                <a:solidFill>
                  <a:schemeClr val="tx2"/>
                </a:solidFill>
              </a:rPr>
              <a:t>+ </a:t>
            </a:r>
            <a:r>
              <a:rPr lang="en-US" sz="2000" i="1">
                <a:solidFill>
                  <a:schemeClr val="accent2"/>
                </a:solidFill>
              </a:rPr>
              <a:t>P</a:t>
            </a:r>
            <a:r>
              <a:rPr lang="en-US" sz="2000" i="1" baseline="-25000">
                <a:solidFill>
                  <a:schemeClr val="accent2"/>
                </a:solidFill>
              </a:rPr>
              <a:t>f</a:t>
            </a:r>
            <a:r>
              <a:rPr lang="en-US" sz="2000" i="1" baseline="30000">
                <a:solidFill>
                  <a:schemeClr val="tx2"/>
                </a:solidFill>
              </a:rPr>
              <a:t>2 </a:t>
            </a:r>
            <a:r>
              <a:rPr lang="en-US" sz="2000" i="1">
                <a:solidFill>
                  <a:schemeClr val="tx2"/>
                </a:solidFill>
              </a:rPr>
              <a:t>+ 2 </a:t>
            </a:r>
            <a:r>
              <a:rPr lang="en-US" sz="2000" b="1" i="1">
                <a:solidFill>
                  <a:srgbClr val="A764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rgbClr val="A76401"/>
                </a:solidFill>
              </a:rPr>
              <a:t>f</a:t>
            </a:r>
            <a:r>
              <a:rPr lang="en-US" sz="2000" i="1">
                <a:solidFill>
                  <a:schemeClr val="tx2"/>
                </a:solidFill>
              </a:rPr>
              <a:t> </a:t>
            </a:r>
            <a:r>
              <a:rPr lang="en-US" sz="1400" i="1">
                <a:solidFill>
                  <a:schemeClr val="tx2"/>
                </a:solidFill>
                <a:sym typeface="Symbol" pitchFamily="18" charset="2"/>
              </a:rPr>
              <a:t></a:t>
            </a:r>
            <a:r>
              <a:rPr lang="en-US" sz="2000" i="1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accent2"/>
                </a:solidFill>
              </a:rPr>
              <a:t>f</a:t>
            </a:r>
            <a:endParaRPr lang="en-US" sz="1800" i="1" baseline="-2500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i="1" baseline="-25000">
                <a:solidFill>
                  <a:schemeClr val="tx2"/>
                </a:solidFill>
              </a:rPr>
              <a:t> </a:t>
            </a:r>
          </a:p>
        </p:txBody>
      </p:sp>
      <p:grpSp>
        <p:nvGrpSpPr>
          <p:cNvPr id="259077" name="Group 5"/>
          <p:cNvGrpSpPr>
            <a:grpSpLocks/>
          </p:cNvGrpSpPr>
          <p:nvPr/>
        </p:nvGrpSpPr>
        <p:grpSpPr bwMode="auto">
          <a:xfrm>
            <a:off x="2500298" y="2857496"/>
            <a:ext cx="1687513" cy="682625"/>
            <a:chOff x="2348" y="2128"/>
            <a:chExt cx="1063" cy="430"/>
          </a:xfrm>
        </p:grpSpPr>
        <p:sp>
          <p:nvSpPr>
            <p:cNvPr id="259078" name="Line 6"/>
            <p:cNvSpPr>
              <a:spLocks noChangeShapeType="1"/>
            </p:cNvSpPr>
            <p:nvPr/>
          </p:nvSpPr>
          <p:spPr bwMode="auto">
            <a:xfrm>
              <a:off x="2348" y="2348"/>
              <a:ext cx="236" cy="1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79" name="Line 7"/>
            <p:cNvSpPr>
              <a:spLocks noChangeShapeType="1"/>
            </p:cNvSpPr>
            <p:nvPr/>
          </p:nvSpPr>
          <p:spPr bwMode="auto">
            <a:xfrm>
              <a:off x="2772" y="2348"/>
              <a:ext cx="237" cy="1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80" name="Line 8"/>
            <p:cNvSpPr>
              <a:spLocks noChangeShapeType="1"/>
            </p:cNvSpPr>
            <p:nvPr/>
          </p:nvSpPr>
          <p:spPr bwMode="auto">
            <a:xfrm>
              <a:off x="3175" y="2348"/>
              <a:ext cx="236" cy="1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81" name="Rectangle 9"/>
            <p:cNvSpPr>
              <a:spLocks noChangeArrowheads="1"/>
            </p:cNvSpPr>
            <p:nvPr/>
          </p:nvSpPr>
          <p:spPr bwMode="auto">
            <a:xfrm>
              <a:off x="3273" y="2366"/>
              <a:ext cx="1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tx2"/>
                  </a:solidFill>
                </a:rPr>
                <a:t>m</a:t>
              </a:r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9082" name="Rectangle 10"/>
            <p:cNvSpPr>
              <a:spLocks noChangeArrowheads="1"/>
            </p:cNvSpPr>
            <p:nvPr/>
          </p:nvSpPr>
          <p:spPr bwMode="auto">
            <a:xfrm>
              <a:off x="3176" y="2366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tx2"/>
                  </a:solidFill>
                </a:rPr>
                <a:t>2</a:t>
              </a:r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9083" name="Rectangle 11"/>
            <p:cNvSpPr>
              <a:spLocks noChangeArrowheads="1"/>
            </p:cNvSpPr>
            <p:nvPr/>
          </p:nvSpPr>
          <p:spPr bwMode="auto">
            <a:xfrm>
              <a:off x="3190" y="2142"/>
              <a:ext cx="1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accent2"/>
                  </a:solidFill>
                </a:rPr>
                <a:t>P</a:t>
              </a:r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9084" name="Rectangle 12"/>
            <p:cNvSpPr>
              <a:spLocks noChangeArrowheads="1"/>
            </p:cNvSpPr>
            <p:nvPr/>
          </p:nvSpPr>
          <p:spPr bwMode="auto">
            <a:xfrm>
              <a:off x="2871" y="2366"/>
              <a:ext cx="1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tx2"/>
                  </a:solidFill>
                </a:rPr>
                <a:t>m</a:t>
              </a:r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9085" name="Rectangle 13"/>
            <p:cNvSpPr>
              <a:spLocks noChangeArrowheads="1"/>
            </p:cNvSpPr>
            <p:nvPr/>
          </p:nvSpPr>
          <p:spPr bwMode="auto">
            <a:xfrm>
              <a:off x="2773" y="2366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tx2"/>
                  </a:solidFill>
                </a:rPr>
                <a:t>2</a:t>
              </a:r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9086" name="Rectangle 14"/>
            <p:cNvSpPr>
              <a:spLocks noChangeArrowheads="1"/>
            </p:cNvSpPr>
            <p:nvPr/>
          </p:nvSpPr>
          <p:spPr bwMode="auto">
            <a:xfrm>
              <a:off x="2806" y="2142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A76401"/>
                  </a:solidFill>
                </a:rPr>
                <a:t>p</a:t>
              </a:r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9087" name="Rectangle 15"/>
            <p:cNvSpPr>
              <a:spLocks noChangeArrowheads="1"/>
            </p:cNvSpPr>
            <p:nvPr/>
          </p:nvSpPr>
          <p:spPr bwMode="auto">
            <a:xfrm>
              <a:off x="2446" y="2366"/>
              <a:ext cx="1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tx2"/>
                  </a:solidFill>
                </a:rPr>
                <a:t>m</a:t>
              </a:r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9088" name="Rectangle 16"/>
            <p:cNvSpPr>
              <a:spLocks noChangeArrowheads="1"/>
            </p:cNvSpPr>
            <p:nvPr/>
          </p:nvSpPr>
          <p:spPr bwMode="auto">
            <a:xfrm>
              <a:off x="2349" y="2366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tx2"/>
                  </a:solidFill>
                </a:rPr>
                <a:t>2</a:t>
              </a:r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9089" name="Rectangle 17"/>
            <p:cNvSpPr>
              <a:spLocks noChangeArrowheads="1"/>
            </p:cNvSpPr>
            <p:nvPr/>
          </p:nvSpPr>
          <p:spPr bwMode="auto">
            <a:xfrm>
              <a:off x="2382" y="2142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tx2"/>
                  </a:solidFill>
                </a:rPr>
                <a:t>p</a:t>
              </a:r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9090" name="Rectangle 18"/>
            <p:cNvSpPr>
              <a:spLocks noChangeArrowheads="1"/>
            </p:cNvSpPr>
            <p:nvPr/>
          </p:nvSpPr>
          <p:spPr bwMode="auto">
            <a:xfrm>
              <a:off x="3316" y="212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chemeClr val="tx2"/>
                  </a:solidFill>
                </a:rPr>
                <a:t>2</a:t>
              </a:r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9091" name="Rectangle 19"/>
            <p:cNvSpPr>
              <a:spLocks noChangeArrowheads="1"/>
            </p:cNvSpPr>
            <p:nvPr/>
          </p:nvSpPr>
          <p:spPr bwMode="auto">
            <a:xfrm>
              <a:off x="3284" y="2240"/>
              <a:ext cx="2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chemeClr val="accent2"/>
                  </a:solidFill>
                </a:rPr>
                <a:t>f</a:t>
              </a:r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9092" name="Rectangle 20"/>
            <p:cNvSpPr>
              <a:spLocks noChangeArrowheads="1"/>
            </p:cNvSpPr>
            <p:nvPr/>
          </p:nvSpPr>
          <p:spPr bwMode="auto">
            <a:xfrm>
              <a:off x="2905" y="212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chemeClr val="tx2"/>
                  </a:solidFill>
                </a:rPr>
                <a:t>2</a:t>
              </a:r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9093" name="Rectangle 21"/>
            <p:cNvSpPr>
              <a:spLocks noChangeArrowheads="1"/>
            </p:cNvSpPr>
            <p:nvPr/>
          </p:nvSpPr>
          <p:spPr bwMode="auto">
            <a:xfrm>
              <a:off x="2895" y="2240"/>
              <a:ext cx="2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FE9B03"/>
                  </a:solidFill>
                </a:rPr>
                <a:t>f</a:t>
              </a:r>
              <a:endParaRPr lang="en-US">
                <a:solidFill>
                  <a:srgbClr val="FE9B03"/>
                </a:solidFill>
                <a:latin typeface="Times New Roman" pitchFamily="18" charset="0"/>
              </a:endParaRPr>
            </a:p>
          </p:txBody>
        </p:sp>
        <p:sp>
          <p:nvSpPr>
            <p:cNvPr id="259094" name="Rectangle 22"/>
            <p:cNvSpPr>
              <a:spLocks noChangeArrowheads="1"/>
            </p:cNvSpPr>
            <p:nvPr/>
          </p:nvSpPr>
          <p:spPr bwMode="auto">
            <a:xfrm>
              <a:off x="2481" y="2128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chemeClr val="tx2"/>
                  </a:solidFill>
                </a:rPr>
                <a:t>2</a:t>
              </a:r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9095" name="Rectangle 23"/>
            <p:cNvSpPr>
              <a:spLocks noChangeArrowheads="1"/>
            </p:cNvSpPr>
            <p:nvPr/>
          </p:nvSpPr>
          <p:spPr bwMode="auto">
            <a:xfrm>
              <a:off x="2461" y="2240"/>
              <a:ext cx="4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chemeClr val="tx2"/>
                  </a:solidFill>
                </a:rPr>
                <a:t> i</a:t>
              </a:r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9096" name="Rectangle 24"/>
            <p:cNvSpPr>
              <a:spLocks noChangeArrowheads="1"/>
            </p:cNvSpPr>
            <p:nvPr/>
          </p:nvSpPr>
          <p:spPr bwMode="auto">
            <a:xfrm>
              <a:off x="3048" y="2227"/>
              <a:ext cx="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Symbol" pitchFamily="18" charset="2"/>
                </a:rPr>
                <a:t>+</a:t>
              </a:r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9097" name="Rectangle 25"/>
            <p:cNvSpPr>
              <a:spLocks noChangeArrowheads="1"/>
            </p:cNvSpPr>
            <p:nvPr/>
          </p:nvSpPr>
          <p:spPr bwMode="auto">
            <a:xfrm>
              <a:off x="2636" y="2227"/>
              <a:ext cx="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Symbol" pitchFamily="18" charset="2"/>
                </a:rPr>
                <a:t>=</a:t>
              </a:r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259098" name="Object 26"/>
          <p:cNvGraphicFramePr>
            <a:graphicFrameLocks noChangeAspect="1"/>
          </p:cNvGraphicFramePr>
          <p:nvPr/>
        </p:nvGraphicFramePr>
        <p:xfrm>
          <a:off x="3479800" y="3270250"/>
          <a:ext cx="150813" cy="315913"/>
        </p:xfrm>
        <a:graphic>
          <a:graphicData uri="http://schemas.openxmlformats.org/presentationml/2006/ole">
            <p:oleObj spid="_x0000_s259098" name="Equation" r:id="rId3" imgW="152280" imgH="317160" progId="Equation.3">
              <p:embed/>
            </p:oleObj>
          </a:graphicData>
        </a:graphic>
      </p:graphicFrame>
      <p:sp>
        <p:nvSpPr>
          <p:cNvPr id="259099" name="Text Box 27"/>
          <p:cNvSpPr txBox="1">
            <a:spLocks noChangeArrowheads="1"/>
          </p:cNvSpPr>
          <p:nvPr/>
        </p:nvSpPr>
        <p:spPr bwMode="auto">
          <a:xfrm>
            <a:off x="3860800" y="4787900"/>
            <a:ext cx="3190875" cy="944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A764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rgbClr val="A76401"/>
                </a:solidFill>
              </a:rPr>
              <a:t>f</a:t>
            </a:r>
            <a:r>
              <a:rPr lang="en-US" sz="2000" i="1">
                <a:solidFill>
                  <a:schemeClr val="tx2"/>
                </a:solidFill>
              </a:rPr>
              <a:t> </a:t>
            </a:r>
            <a:r>
              <a:rPr lang="en-US" sz="1400" i="1">
                <a:solidFill>
                  <a:schemeClr val="tx2"/>
                </a:solidFill>
                <a:sym typeface="Symbol" pitchFamily="18" charset="2"/>
              </a:rPr>
              <a:t></a:t>
            </a:r>
            <a:r>
              <a:rPr lang="en-US" sz="2000" i="1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accent2"/>
                </a:solidFill>
              </a:rPr>
              <a:t>f </a:t>
            </a:r>
            <a:r>
              <a:rPr lang="en-US" sz="2000" i="1">
                <a:solidFill>
                  <a:schemeClr val="tx2"/>
                </a:solidFill>
              </a:rPr>
              <a:t>=</a:t>
            </a:r>
            <a:r>
              <a:rPr lang="en-US" sz="2000" i="1"/>
              <a:t> 0</a:t>
            </a:r>
            <a:r>
              <a:rPr lang="en-US" sz="2000" i="1">
                <a:solidFill>
                  <a:schemeClr val="tx2"/>
                </a:solidFill>
              </a:rPr>
              <a:t> </a:t>
            </a:r>
            <a:endParaRPr lang="en-US" i="1" baseline="-2500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59100" name="Text Box 28"/>
          <p:cNvSpPr txBox="1">
            <a:spLocks noChangeArrowheads="1"/>
          </p:cNvSpPr>
          <p:nvPr/>
        </p:nvSpPr>
        <p:spPr bwMode="auto">
          <a:xfrm>
            <a:off x="1609725" y="5381625"/>
            <a:ext cx="47132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Karenannya, p</a:t>
            </a:r>
            <a:r>
              <a:rPr lang="en-US" sz="2000" baseline="-25000"/>
              <a:t>i</a:t>
            </a:r>
            <a:r>
              <a:rPr lang="en-US" sz="2000"/>
              <a:t> dan p</a:t>
            </a:r>
            <a:r>
              <a:rPr lang="en-US" sz="2000" baseline="-25000"/>
              <a:t>f</a:t>
            </a:r>
            <a:r>
              <a:rPr lang="en-US" sz="2000"/>
              <a:t> harus tegak lurus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9101" name="Rectangle 29"/>
          <p:cNvSpPr>
            <a:spLocks noChangeArrowheads="1"/>
          </p:cNvSpPr>
          <p:nvPr/>
        </p:nvSpPr>
        <p:spPr bwMode="auto">
          <a:xfrm rot="2340000">
            <a:off x="6970713" y="4940300"/>
            <a:ext cx="204787" cy="2047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102" name="Rectangle 30"/>
          <p:cNvSpPr>
            <a:spLocks noChangeArrowheads="1"/>
          </p:cNvSpPr>
          <p:nvPr/>
        </p:nvSpPr>
        <p:spPr bwMode="auto">
          <a:xfrm>
            <a:off x="6313488" y="4994275"/>
            <a:ext cx="428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rgbClr val="A764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rgbClr val="A76401"/>
                </a:solidFill>
              </a:rPr>
              <a:t>f </a:t>
            </a:r>
          </a:p>
        </p:txBody>
      </p:sp>
      <p:sp>
        <p:nvSpPr>
          <p:cNvPr id="259103" name="Rectangle 31"/>
          <p:cNvSpPr>
            <a:spLocks noChangeArrowheads="1"/>
          </p:cNvSpPr>
          <p:nvPr/>
        </p:nvSpPr>
        <p:spPr bwMode="auto">
          <a:xfrm>
            <a:off x="6983413" y="5724525"/>
            <a:ext cx="4191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259104" name="Rectangle 32"/>
          <p:cNvSpPr>
            <a:spLocks noChangeArrowheads="1"/>
          </p:cNvSpPr>
          <p:nvPr/>
        </p:nvSpPr>
        <p:spPr bwMode="auto">
          <a:xfrm>
            <a:off x="7526338" y="4911725"/>
            <a:ext cx="44291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accent2"/>
                </a:solidFill>
              </a:rPr>
              <a:t>f </a:t>
            </a:r>
          </a:p>
        </p:txBody>
      </p:sp>
      <p:sp>
        <p:nvSpPr>
          <p:cNvPr id="259105" name="Line 33"/>
          <p:cNvSpPr>
            <a:spLocks noChangeShapeType="1"/>
          </p:cNvSpPr>
          <p:nvPr/>
        </p:nvSpPr>
        <p:spPr bwMode="auto">
          <a:xfrm>
            <a:off x="6418263" y="5665788"/>
            <a:ext cx="15938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106" name="Line 34"/>
          <p:cNvSpPr>
            <a:spLocks noChangeShapeType="1"/>
          </p:cNvSpPr>
          <p:nvPr/>
        </p:nvSpPr>
        <p:spPr bwMode="auto">
          <a:xfrm>
            <a:off x="7080250" y="4919663"/>
            <a:ext cx="949325" cy="72548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107" name="Line 35"/>
          <p:cNvSpPr>
            <a:spLocks noChangeShapeType="1"/>
          </p:cNvSpPr>
          <p:nvPr/>
        </p:nvSpPr>
        <p:spPr bwMode="auto">
          <a:xfrm flipV="1">
            <a:off x="6427788" y="4883150"/>
            <a:ext cx="630237" cy="773113"/>
          </a:xfrm>
          <a:prstGeom prst="line">
            <a:avLst/>
          </a:prstGeom>
          <a:noFill/>
          <a:ln w="25400">
            <a:solidFill>
              <a:srgbClr val="A7640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108" name="AutoShape 36"/>
          <p:cNvSpPr>
            <a:spLocks noChangeArrowheads="1"/>
          </p:cNvSpPr>
          <p:nvPr/>
        </p:nvSpPr>
        <p:spPr bwMode="auto">
          <a:xfrm>
            <a:off x="4967288" y="3514725"/>
            <a:ext cx="619125" cy="371475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109" name="Rectangle 37"/>
          <p:cNvSpPr>
            <a:spLocks noChangeArrowheads="1"/>
          </p:cNvSpPr>
          <p:nvPr/>
        </p:nvSpPr>
        <p:spPr bwMode="auto">
          <a:xfrm>
            <a:off x="7519988" y="3521075"/>
            <a:ext cx="169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chemeClr val="accent2"/>
                </a:solidFill>
              </a:rPr>
              <a:t>P</a:t>
            </a: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9110" name="Rectangle 38"/>
          <p:cNvSpPr>
            <a:spLocks noChangeArrowheads="1"/>
          </p:cNvSpPr>
          <p:nvPr/>
        </p:nvSpPr>
        <p:spPr bwMode="auto">
          <a:xfrm>
            <a:off x="7620000" y="3686175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9111" name="Rectangle 39"/>
          <p:cNvSpPr>
            <a:spLocks noChangeArrowheads="1"/>
          </p:cNvSpPr>
          <p:nvPr/>
        </p:nvSpPr>
        <p:spPr bwMode="auto">
          <a:xfrm>
            <a:off x="6910388" y="352107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rgbClr val="A76401"/>
                </a:solidFill>
              </a:rPr>
              <a:t>p</a:t>
            </a: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9112" name="Rectangle 40"/>
          <p:cNvSpPr>
            <a:spLocks noChangeArrowheads="1"/>
          </p:cNvSpPr>
          <p:nvPr/>
        </p:nvSpPr>
        <p:spPr bwMode="auto">
          <a:xfrm>
            <a:off x="6946900" y="3686175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9113" name="Rectangle 41"/>
          <p:cNvSpPr>
            <a:spLocks noChangeArrowheads="1"/>
          </p:cNvSpPr>
          <p:nvPr/>
        </p:nvSpPr>
        <p:spPr bwMode="auto">
          <a:xfrm>
            <a:off x="6237288" y="352107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p</a:t>
            </a: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9114" name="Rectangle 42"/>
          <p:cNvSpPr>
            <a:spLocks noChangeArrowheads="1"/>
          </p:cNvSpPr>
          <p:nvPr/>
        </p:nvSpPr>
        <p:spPr bwMode="auto">
          <a:xfrm>
            <a:off x="7720013" y="3498850"/>
            <a:ext cx="84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i="1">
                <a:solidFill>
                  <a:schemeClr val="tx2"/>
                </a:solidFill>
              </a:rPr>
              <a:t>2</a:t>
            </a: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9115" name="Rectangle 43"/>
          <p:cNvSpPr>
            <a:spLocks noChangeArrowheads="1"/>
          </p:cNvSpPr>
          <p:nvPr/>
        </p:nvSpPr>
        <p:spPr bwMode="auto">
          <a:xfrm>
            <a:off x="7669213" y="3676650"/>
            <a:ext cx="428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i="1">
                <a:solidFill>
                  <a:schemeClr val="accent2"/>
                </a:solidFill>
              </a:rPr>
              <a:t>f</a:t>
            </a: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9116" name="Rectangle 44"/>
          <p:cNvSpPr>
            <a:spLocks noChangeArrowheads="1"/>
          </p:cNvSpPr>
          <p:nvPr/>
        </p:nvSpPr>
        <p:spPr bwMode="auto">
          <a:xfrm>
            <a:off x="7067550" y="3498850"/>
            <a:ext cx="84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i="1">
                <a:solidFill>
                  <a:schemeClr val="tx2"/>
                </a:solidFill>
              </a:rPr>
              <a:t>2</a:t>
            </a: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9117" name="Rectangle 45"/>
          <p:cNvSpPr>
            <a:spLocks noChangeArrowheads="1"/>
          </p:cNvSpPr>
          <p:nvPr/>
        </p:nvSpPr>
        <p:spPr bwMode="auto">
          <a:xfrm>
            <a:off x="7051675" y="3676650"/>
            <a:ext cx="428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i="1">
                <a:solidFill>
                  <a:srgbClr val="A76401"/>
                </a:solidFill>
              </a:rPr>
              <a:t>f</a:t>
            </a:r>
            <a:endParaRPr lang="en-US">
              <a:solidFill>
                <a:srgbClr val="A76401"/>
              </a:solidFill>
              <a:latin typeface="Times New Roman" pitchFamily="18" charset="0"/>
            </a:endParaRPr>
          </a:p>
        </p:txBody>
      </p:sp>
      <p:sp>
        <p:nvSpPr>
          <p:cNvPr id="259118" name="Rectangle 46"/>
          <p:cNvSpPr>
            <a:spLocks noChangeArrowheads="1"/>
          </p:cNvSpPr>
          <p:nvPr/>
        </p:nvSpPr>
        <p:spPr bwMode="auto">
          <a:xfrm>
            <a:off x="6394450" y="3498850"/>
            <a:ext cx="84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i="1">
                <a:solidFill>
                  <a:schemeClr val="tx2"/>
                </a:solidFill>
              </a:rPr>
              <a:t>2</a:t>
            </a: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9119" name="Rectangle 47"/>
          <p:cNvSpPr>
            <a:spLocks noChangeArrowheads="1"/>
          </p:cNvSpPr>
          <p:nvPr/>
        </p:nvSpPr>
        <p:spPr bwMode="auto">
          <a:xfrm>
            <a:off x="6362700" y="3676650"/>
            <a:ext cx="76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i="1">
                <a:solidFill>
                  <a:schemeClr val="tx2"/>
                </a:solidFill>
              </a:rPr>
              <a:t> i</a:t>
            </a: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9120" name="Rectangle 48"/>
          <p:cNvSpPr>
            <a:spLocks noChangeArrowheads="1"/>
          </p:cNvSpPr>
          <p:nvPr/>
        </p:nvSpPr>
        <p:spPr bwMode="auto">
          <a:xfrm>
            <a:off x="7294563" y="3529013"/>
            <a:ext cx="139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+</a:t>
            </a: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9121" name="Rectangle 49"/>
          <p:cNvSpPr>
            <a:spLocks noChangeArrowheads="1"/>
          </p:cNvSpPr>
          <p:nvPr/>
        </p:nvSpPr>
        <p:spPr bwMode="auto">
          <a:xfrm>
            <a:off x="6640513" y="3529013"/>
            <a:ext cx="139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=</a:t>
            </a: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Line 2"/>
          <p:cNvSpPr>
            <a:spLocks noChangeShapeType="1"/>
          </p:cNvSpPr>
          <p:nvPr/>
        </p:nvSpPr>
        <p:spPr bwMode="auto">
          <a:xfrm flipV="1">
            <a:off x="7069138" y="2522538"/>
            <a:ext cx="255587" cy="344487"/>
          </a:xfrm>
          <a:prstGeom prst="line">
            <a:avLst/>
          </a:prstGeom>
          <a:noFill/>
          <a:ln w="25400">
            <a:solidFill>
              <a:srgbClr val="A7640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099" name="Line 3"/>
          <p:cNvSpPr>
            <a:spLocks noChangeShapeType="1"/>
          </p:cNvSpPr>
          <p:nvPr/>
        </p:nvSpPr>
        <p:spPr bwMode="auto">
          <a:xfrm flipV="1">
            <a:off x="6129338" y="2401888"/>
            <a:ext cx="1287462" cy="169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0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Billiards.</a:t>
            </a:r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Arah-arah akhir terpisah sebesar 90</a:t>
            </a:r>
            <a:r>
              <a:rPr lang="en-US" baseline="30000"/>
              <a:t>o</a:t>
            </a:r>
            <a:r>
              <a:rPr lang="en-US"/>
              <a:t>.</a:t>
            </a:r>
          </a:p>
        </p:txBody>
      </p:sp>
      <p:sp>
        <p:nvSpPr>
          <p:cNvPr id="260104" name="Oval 8"/>
          <p:cNvSpPr>
            <a:spLocks noChangeArrowheads="1"/>
          </p:cNvSpPr>
          <p:nvPr/>
        </p:nvSpPr>
        <p:spPr bwMode="auto">
          <a:xfrm>
            <a:off x="3362325" y="3276600"/>
            <a:ext cx="752475" cy="75247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8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05" name="Oval 9"/>
          <p:cNvSpPr>
            <a:spLocks noChangeArrowheads="1"/>
          </p:cNvSpPr>
          <p:nvPr/>
        </p:nvSpPr>
        <p:spPr bwMode="auto">
          <a:xfrm>
            <a:off x="3971925" y="3729038"/>
            <a:ext cx="757238" cy="757237"/>
          </a:xfrm>
          <a:prstGeom prst="ellipse">
            <a:avLst/>
          </a:prstGeom>
          <a:gradFill rotWithShape="0">
            <a:gsLst>
              <a:gs pos="0">
                <a:srgbClr val="FC0000"/>
              </a:gs>
              <a:gs pos="100000">
                <a:srgbClr val="FC0000">
                  <a:gamma/>
                  <a:shade val="8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06" name="Rectangle 10"/>
          <p:cNvSpPr>
            <a:spLocks noChangeArrowheads="1"/>
          </p:cNvSpPr>
          <p:nvPr/>
        </p:nvSpPr>
        <p:spPr bwMode="auto">
          <a:xfrm>
            <a:off x="7173913" y="2773363"/>
            <a:ext cx="4286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rgbClr val="A764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rgbClr val="A76401"/>
                </a:solidFill>
              </a:rPr>
              <a:t>f </a:t>
            </a:r>
            <a:endParaRPr lang="en-US" sz="2000" i="1" baseline="-25000">
              <a:solidFill>
                <a:srgbClr val="FE9B03"/>
              </a:solidFill>
            </a:endParaRPr>
          </a:p>
        </p:txBody>
      </p:sp>
      <p:sp>
        <p:nvSpPr>
          <p:cNvPr id="260107" name="Oval 11"/>
          <p:cNvSpPr>
            <a:spLocks noChangeArrowheads="1"/>
          </p:cNvSpPr>
          <p:nvPr/>
        </p:nvSpPr>
        <p:spPr bwMode="auto">
          <a:xfrm>
            <a:off x="542925" y="3276600"/>
            <a:ext cx="752475" cy="75247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8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08" name="Oval 12"/>
          <p:cNvSpPr>
            <a:spLocks noChangeArrowheads="1"/>
          </p:cNvSpPr>
          <p:nvPr/>
        </p:nvSpPr>
        <p:spPr bwMode="auto">
          <a:xfrm>
            <a:off x="1914525" y="3729038"/>
            <a:ext cx="757238" cy="757237"/>
          </a:xfrm>
          <a:prstGeom prst="ellipse">
            <a:avLst/>
          </a:prstGeom>
          <a:gradFill rotWithShape="0">
            <a:gsLst>
              <a:gs pos="0">
                <a:srgbClr val="FC0000"/>
              </a:gs>
              <a:gs pos="100000">
                <a:srgbClr val="FC0000">
                  <a:gamma/>
                  <a:shade val="8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09" name="Line 13"/>
          <p:cNvSpPr>
            <a:spLocks noChangeShapeType="1"/>
          </p:cNvSpPr>
          <p:nvPr/>
        </p:nvSpPr>
        <p:spPr bwMode="auto">
          <a:xfrm>
            <a:off x="1322388" y="3657600"/>
            <a:ext cx="633412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10" name="Rectangle 14"/>
          <p:cNvSpPr>
            <a:spLocks noChangeArrowheads="1"/>
          </p:cNvSpPr>
          <p:nvPr/>
        </p:nvSpPr>
        <p:spPr bwMode="auto">
          <a:xfrm>
            <a:off x="1358900" y="3179763"/>
            <a:ext cx="4191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260111" name="Line 15"/>
          <p:cNvSpPr>
            <a:spLocks noChangeShapeType="1"/>
          </p:cNvSpPr>
          <p:nvPr/>
        </p:nvSpPr>
        <p:spPr bwMode="auto">
          <a:xfrm>
            <a:off x="4694238" y="4351338"/>
            <a:ext cx="252412" cy="17621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12" name="Rectangle 16"/>
          <p:cNvSpPr>
            <a:spLocks noChangeArrowheads="1"/>
          </p:cNvSpPr>
          <p:nvPr/>
        </p:nvSpPr>
        <p:spPr bwMode="auto">
          <a:xfrm>
            <a:off x="4602163" y="4518025"/>
            <a:ext cx="3365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</a:p>
        </p:txBody>
      </p:sp>
      <p:sp>
        <p:nvSpPr>
          <p:cNvPr id="260113" name="Line 17"/>
          <p:cNvSpPr>
            <a:spLocks noChangeShapeType="1"/>
          </p:cNvSpPr>
          <p:nvPr/>
        </p:nvSpPr>
        <p:spPr bwMode="auto">
          <a:xfrm>
            <a:off x="3036888" y="3113088"/>
            <a:ext cx="2767012" cy="20685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14" name="Oval 18"/>
          <p:cNvSpPr>
            <a:spLocks noChangeArrowheads="1"/>
          </p:cNvSpPr>
          <p:nvPr/>
        </p:nvSpPr>
        <p:spPr bwMode="auto">
          <a:xfrm>
            <a:off x="6461125" y="2794000"/>
            <a:ext cx="752475" cy="75247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8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15" name="Oval 19"/>
          <p:cNvSpPr>
            <a:spLocks noChangeArrowheads="1"/>
          </p:cNvSpPr>
          <p:nvPr/>
        </p:nvSpPr>
        <p:spPr bwMode="auto">
          <a:xfrm>
            <a:off x="6308725" y="4033838"/>
            <a:ext cx="757238" cy="757237"/>
          </a:xfrm>
          <a:prstGeom prst="ellipse">
            <a:avLst/>
          </a:prstGeom>
          <a:gradFill rotWithShape="0">
            <a:gsLst>
              <a:gs pos="0">
                <a:srgbClr val="FC0000"/>
              </a:gs>
              <a:gs pos="100000">
                <a:srgbClr val="FC0000">
                  <a:gamma/>
                  <a:shade val="8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16" name="Rectangle 20"/>
          <p:cNvSpPr>
            <a:spLocks noChangeArrowheads="1"/>
          </p:cNvSpPr>
          <p:nvPr/>
        </p:nvSpPr>
        <p:spPr bwMode="auto">
          <a:xfrm>
            <a:off x="7300913" y="4460875"/>
            <a:ext cx="44291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accent2"/>
                </a:solidFill>
              </a:rPr>
              <a:t>f </a:t>
            </a:r>
          </a:p>
        </p:txBody>
      </p:sp>
      <p:sp>
        <p:nvSpPr>
          <p:cNvPr id="260117" name="Line 21"/>
          <p:cNvSpPr>
            <a:spLocks noChangeShapeType="1"/>
          </p:cNvSpPr>
          <p:nvPr/>
        </p:nvSpPr>
        <p:spPr bwMode="auto">
          <a:xfrm>
            <a:off x="7037388" y="4691063"/>
            <a:ext cx="395287" cy="28416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18" name="Rectangle 22"/>
          <p:cNvSpPr>
            <a:spLocks noChangeArrowheads="1"/>
          </p:cNvSpPr>
          <p:nvPr/>
        </p:nvSpPr>
        <p:spPr bwMode="auto">
          <a:xfrm>
            <a:off x="949325" y="5016500"/>
            <a:ext cx="7620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</a:rPr>
              <a:t>initial</a:t>
            </a:r>
          </a:p>
        </p:txBody>
      </p:sp>
      <p:sp>
        <p:nvSpPr>
          <p:cNvPr id="260119" name="Rectangle 23"/>
          <p:cNvSpPr>
            <a:spLocks noChangeArrowheads="1"/>
          </p:cNvSpPr>
          <p:nvPr/>
        </p:nvSpPr>
        <p:spPr bwMode="auto">
          <a:xfrm>
            <a:off x="6357938" y="5016500"/>
            <a:ext cx="6477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</a:rPr>
              <a:t>final</a:t>
            </a:r>
          </a:p>
        </p:txBody>
      </p:sp>
      <p:sp>
        <p:nvSpPr>
          <p:cNvPr id="260120" name="Line 24"/>
          <p:cNvSpPr>
            <a:spLocks noChangeShapeType="1"/>
          </p:cNvSpPr>
          <p:nvPr/>
        </p:nvSpPr>
        <p:spPr bwMode="auto">
          <a:xfrm>
            <a:off x="6057900" y="3929063"/>
            <a:ext cx="1598613" cy="12477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21" name="Line 25"/>
          <p:cNvSpPr>
            <a:spLocks noChangeShapeType="1"/>
          </p:cNvSpPr>
          <p:nvPr/>
        </p:nvSpPr>
        <p:spPr bwMode="auto">
          <a:xfrm>
            <a:off x="3175000" y="3232150"/>
            <a:ext cx="252413" cy="17621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0122" name="Group 26"/>
          <p:cNvGrpSpPr>
            <a:grpSpLocks/>
          </p:cNvGrpSpPr>
          <p:nvPr/>
        </p:nvGrpSpPr>
        <p:grpSpPr bwMode="auto">
          <a:xfrm>
            <a:off x="1500188" y="3836988"/>
            <a:ext cx="550862" cy="100012"/>
            <a:chOff x="945" y="2417"/>
            <a:chExt cx="347" cy="63"/>
          </a:xfrm>
        </p:grpSpPr>
        <p:sp>
          <p:nvSpPr>
            <p:cNvPr id="260123" name="Line 27"/>
            <p:cNvSpPr>
              <a:spLocks noChangeShapeType="1"/>
            </p:cNvSpPr>
            <p:nvPr/>
          </p:nvSpPr>
          <p:spPr bwMode="auto">
            <a:xfrm>
              <a:off x="1082" y="2448"/>
              <a:ext cx="210" cy="0"/>
            </a:xfrm>
            <a:prstGeom prst="line">
              <a:avLst/>
            </a:prstGeom>
            <a:noFill/>
            <a:ln w="25400">
              <a:solidFill>
                <a:srgbClr val="949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24" name="Line 28"/>
            <p:cNvSpPr>
              <a:spLocks noChangeShapeType="1"/>
            </p:cNvSpPr>
            <p:nvPr/>
          </p:nvSpPr>
          <p:spPr bwMode="auto">
            <a:xfrm>
              <a:off x="977" y="2417"/>
              <a:ext cx="63" cy="63"/>
            </a:xfrm>
            <a:prstGeom prst="line">
              <a:avLst/>
            </a:prstGeom>
            <a:noFill/>
            <a:ln w="25400">
              <a:solidFill>
                <a:srgbClr val="9498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25" name="Line 29"/>
            <p:cNvSpPr>
              <a:spLocks noChangeShapeType="1"/>
            </p:cNvSpPr>
            <p:nvPr/>
          </p:nvSpPr>
          <p:spPr bwMode="auto">
            <a:xfrm flipH="1">
              <a:off x="945" y="2417"/>
              <a:ext cx="127" cy="63"/>
            </a:xfrm>
            <a:prstGeom prst="line">
              <a:avLst/>
            </a:prstGeom>
            <a:noFill/>
            <a:ln w="25400">
              <a:solidFill>
                <a:srgbClr val="9498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0126" name="Group 30"/>
          <p:cNvGrpSpPr>
            <a:grpSpLocks/>
          </p:cNvGrpSpPr>
          <p:nvPr/>
        </p:nvGrpSpPr>
        <p:grpSpPr bwMode="auto">
          <a:xfrm>
            <a:off x="3938588" y="3836988"/>
            <a:ext cx="550862" cy="100012"/>
            <a:chOff x="2481" y="2417"/>
            <a:chExt cx="347" cy="63"/>
          </a:xfrm>
        </p:grpSpPr>
        <p:sp>
          <p:nvSpPr>
            <p:cNvPr id="260127" name="Line 31"/>
            <p:cNvSpPr>
              <a:spLocks noChangeShapeType="1"/>
            </p:cNvSpPr>
            <p:nvPr/>
          </p:nvSpPr>
          <p:spPr bwMode="auto">
            <a:xfrm>
              <a:off x="2618" y="2448"/>
              <a:ext cx="210" cy="0"/>
            </a:xfrm>
            <a:prstGeom prst="line">
              <a:avLst/>
            </a:prstGeom>
            <a:noFill/>
            <a:ln w="25400">
              <a:solidFill>
                <a:srgbClr val="949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28" name="Line 32"/>
            <p:cNvSpPr>
              <a:spLocks noChangeShapeType="1"/>
            </p:cNvSpPr>
            <p:nvPr/>
          </p:nvSpPr>
          <p:spPr bwMode="auto">
            <a:xfrm>
              <a:off x="2513" y="2417"/>
              <a:ext cx="63" cy="63"/>
            </a:xfrm>
            <a:prstGeom prst="line">
              <a:avLst/>
            </a:prstGeom>
            <a:noFill/>
            <a:ln w="25400">
              <a:solidFill>
                <a:srgbClr val="9498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29" name="Line 33"/>
            <p:cNvSpPr>
              <a:spLocks noChangeShapeType="1"/>
            </p:cNvSpPr>
            <p:nvPr/>
          </p:nvSpPr>
          <p:spPr bwMode="auto">
            <a:xfrm flipH="1">
              <a:off x="2481" y="2417"/>
              <a:ext cx="127" cy="63"/>
            </a:xfrm>
            <a:prstGeom prst="line">
              <a:avLst/>
            </a:prstGeom>
            <a:noFill/>
            <a:ln w="25400">
              <a:solidFill>
                <a:srgbClr val="9498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0130" name="Group 34"/>
          <p:cNvGrpSpPr>
            <a:grpSpLocks/>
          </p:cNvGrpSpPr>
          <p:nvPr/>
        </p:nvGrpSpPr>
        <p:grpSpPr bwMode="auto">
          <a:xfrm>
            <a:off x="6681788" y="3760788"/>
            <a:ext cx="550862" cy="100012"/>
            <a:chOff x="4209" y="2369"/>
            <a:chExt cx="347" cy="63"/>
          </a:xfrm>
        </p:grpSpPr>
        <p:sp>
          <p:nvSpPr>
            <p:cNvPr id="260131" name="Line 35"/>
            <p:cNvSpPr>
              <a:spLocks noChangeShapeType="1"/>
            </p:cNvSpPr>
            <p:nvPr/>
          </p:nvSpPr>
          <p:spPr bwMode="auto">
            <a:xfrm>
              <a:off x="4346" y="2400"/>
              <a:ext cx="210" cy="0"/>
            </a:xfrm>
            <a:prstGeom prst="line">
              <a:avLst/>
            </a:prstGeom>
            <a:noFill/>
            <a:ln w="25400">
              <a:solidFill>
                <a:srgbClr val="949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32" name="Line 36"/>
            <p:cNvSpPr>
              <a:spLocks noChangeShapeType="1"/>
            </p:cNvSpPr>
            <p:nvPr/>
          </p:nvSpPr>
          <p:spPr bwMode="auto">
            <a:xfrm>
              <a:off x="4241" y="2369"/>
              <a:ext cx="63" cy="63"/>
            </a:xfrm>
            <a:prstGeom prst="line">
              <a:avLst/>
            </a:prstGeom>
            <a:noFill/>
            <a:ln w="25400">
              <a:solidFill>
                <a:srgbClr val="9498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33" name="Line 37"/>
            <p:cNvSpPr>
              <a:spLocks noChangeShapeType="1"/>
            </p:cNvSpPr>
            <p:nvPr/>
          </p:nvSpPr>
          <p:spPr bwMode="auto">
            <a:xfrm flipH="1">
              <a:off x="4209" y="2369"/>
              <a:ext cx="127" cy="63"/>
            </a:xfrm>
            <a:prstGeom prst="line">
              <a:avLst/>
            </a:prstGeom>
            <a:noFill/>
            <a:ln w="25400">
              <a:solidFill>
                <a:srgbClr val="9498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0134" name="Rectangle 38"/>
          <p:cNvSpPr>
            <a:spLocks noChangeArrowheads="1"/>
          </p:cNvSpPr>
          <p:nvPr/>
        </p:nvSpPr>
        <p:spPr bwMode="auto">
          <a:xfrm>
            <a:off x="7377113" y="3635375"/>
            <a:ext cx="5889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rgbClr val="9498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 i="1" baseline="-25000">
                <a:solidFill>
                  <a:srgbClr val="949800"/>
                </a:solidFill>
              </a:rPr>
              <a:t>cm</a:t>
            </a:r>
            <a:r>
              <a:rPr lang="en-US" sz="2000" i="1" baseline="-2500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60135" name="Rectangle 39"/>
          <p:cNvSpPr>
            <a:spLocks noChangeArrowheads="1"/>
          </p:cNvSpPr>
          <p:nvPr/>
        </p:nvSpPr>
        <p:spPr bwMode="auto">
          <a:xfrm rot="2344821">
            <a:off x="6211888" y="3929063"/>
            <a:ext cx="190500" cy="168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title"/>
          </p:nvPr>
        </p:nvSpPr>
        <p:spPr>
          <a:xfrm>
            <a:off x="871538" y="280988"/>
            <a:ext cx="8162925" cy="504825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Billiards.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336675"/>
            <a:ext cx="7162800" cy="45307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Sehingga, kita dapat memasukkan bola merah tanpa kehilangan bola putih..</a:t>
            </a:r>
          </a:p>
          <a:p>
            <a:r>
              <a:rPr lang="en-US"/>
              <a:t>Hal yg perlu diingat adalah sudut antara bola setelah tumbukan adalah 90</a:t>
            </a:r>
            <a:r>
              <a:rPr lang="en-US" baseline="30000"/>
              <a:t>o</a:t>
            </a:r>
            <a:r>
              <a:rPr lang="en-US"/>
              <a:t>.</a:t>
            </a:r>
          </a:p>
        </p:txBody>
      </p:sp>
      <p:sp>
        <p:nvSpPr>
          <p:cNvPr id="261126" name="Rectangle 6"/>
          <p:cNvSpPr>
            <a:spLocks noChangeArrowheads="1"/>
          </p:cNvSpPr>
          <p:nvPr/>
        </p:nvSpPr>
        <p:spPr bwMode="auto">
          <a:xfrm>
            <a:off x="1501775" y="2773363"/>
            <a:ext cx="6535738" cy="3340100"/>
          </a:xfrm>
          <a:prstGeom prst="rect">
            <a:avLst/>
          </a:prstGeom>
          <a:gradFill rotWithShape="0">
            <a:gsLst>
              <a:gs pos="0">
                <a:srgbClr val="AD6900">
                  <a:gamma/>
                  <a:shade val="29804"/>
                  <a:invGamma/>
                </a:srgbClr>
              </a:gs>
              <a:gs pos="100000">
                <a:srgbClr val="AD69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27" name="Rectangle 7"/>
          <p:cNvSpPr>
            <a:spLocks noChangeArrowheads="1"/>
          </p:cNvSpPr>
          <p:nvPr/>
        </p:nvSpPr>
        <p:spPr bwMode="auto">
          <a:xfrm>
            <a:off x="1712913" y="2938463"/>
            <a:ext cx="6113462" cy="2990850"/>
          </a:xfrm>
          <a:prstGeom prst="rect">
            <a:avLst/>
          </a:prstGeom>
          <a:solidFill>
            <a:srgbClr val="037C0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28" name="Rectangle 8"/>
          <p:cNvSpPr>
            <a:spLocks noChangeArrowheads="1"/>
          </p:cNvSpPr>
          <p:nvPr/>
        </p:nvSpPr>
        <p:spPr bwMode="auto">
          <a:xfrm>
            <a:off x="1795463" y="3033713"/>
            <a:ext cx="5915025" cy="2781300"/>
          </a:xfrm>
          <a:prstGeom prst="rect">
            <a:avLst/>
          </a:prstGeom>
          <a:solidFill>
            <a:srgbClr val="438E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29" name="Oval 9"/>
          <p:cNvSpPr>
            <a:spLocks noChangeArrowheads="1"/>
          </p:cNvSpPr>
          <p:nvPr/>
        </p:nvSpPr>
        <p:spPr bwMode="auto">
          <a:xfrm>
            <a:off x="4641850" y="2925763"/>
            <a:ext cx="215900" cy="2159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30" name="Oval 10"/>
          <p:cNvSpPr>
            <a:spLocks noChangeArrowheads="1"/>
          </p:cNvSpPr>
          <p:nvPr/>
        </p:nvSpPr>
        <p:spPr bwMode="auto">
          <a:xfrm>
            <a:off x="1701800" y="2925763"/>
            <a:ext cx="215900" cy="2159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31" name="Oval 11"/>
          <p:cNvSpPr>
            <a:spLocks noChangeArrowheads="1"/>
          </p:cNvSpPr>
          <p:nvPr/>
        </p:nvSpPr>
        <p:spPr bwMode="auto">
          <a:xfrm>
            <a:off x="1701800" y="5745163"/>
            <a:ext cx="215900" cy="2159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32" name="Oval 12"/>
          <p:cNvSpPr>
            <a:spLocks noChangeArrowheads="1"/>
          </p:cNvSpPr>
          <p:nvPr/>
        </p:nvSpPr>
        <p:spPr bwMode="auto">
          <a:xfrm>
            <a:off x="4692650" y="5745163"/>
            <a:ext cx="187325" cy="2159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33" name="Oval 13"/>
          <p:cNvSpPr>
            <a:spLocks noChangeArrowheads="1"/>
          </p:cNvSpPr>
          <p:nvPr/>
        </p:nvSpPr>
        <p:spPr bwMode="auto">
          <a:xfrm>
            <a:off x="7621588" y="5745163"/>
            <a:ext cx="215900" cy="2159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34" name="Oval 14"/>
          <p:cNvSpPr>
            <a:spLocks noChangeArrowheads="1"/>
          </p:cNvSpPr>
          <p:nvPr/>
        </p:nvSpPr>
        <p:spPr bwMode="auto">
          <a:xfrm>
            <a:off x="7621588" y="2925763"/>
            <a:ext cx="215900" cy="2159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35" name="Oval 15"/>
          <p:cNvSpPr>
            <a:spLocks noChangeArrowheads="1"/>
          </p:cNvSpPr>
          <p:nvPr/>
        </p:nvSpPr>
        <p:spPr bwMode="auto">
          <a:xfrm>
            <a:off x="4953000" y="3986213"/>
            <a:ext cx="150813" cy="1714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89804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36" name="Oval 16"/>
          <p:cNvSpPr>
            <a:spLocks noChangeArrowheads="1"/>
          </p:cNvSpPr>
          <p:nvPr/>
        </p:nvSpPr>
        <p:spPr bwMode="auto">
          <a:xfrm>
            <a:off x="7475538" y="4151313"/>
            <a:ext cx="150812" cy="171450"/>
          </a:xfrm>
          <a:prstGeom prst="ellipse">
            <a:avLst/>
          </a:prstGeom>
          <a:gradFill rotWithShape="0">
            <a:gsLst>
              <a:gs pos="0">
                <a:srgbClr val="FAFD00"/>
              </a:gs>
              <a:gs pos="100000">
                <a:srgbClr val="FAFD00">
                  <a:gamma/>
                  <a:shade val="89804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37" name="Oval 17"/>
          <p:cNvSpPr>
            <a:spLocks noChangeArrowheads="1"/>
          </p:cNvSpPr>
          <p:nvPr/>
        </p:nvSpPr>
        <p:spPr bwMode="auto">
          <a:xfrm>
            <a:off x="5549900" y="5611813"/>
            <a:ext cx="149225" cy="171450"/>
          </a:xfrm>
          <a:prstGeom prst="ellipse">
            <a:avLst/>
          </a:prstGeom>
          <a:gradFill rotWithShape="0">
            <a:gsLst>
              <a:gs pos="0">
                <a:srgbClr val="CF0E30"/>
              </a:gs>
              <a:gs pos="100000">
                <a:srgbClr val="CF0E30">
                  <a:gamma/>
                  <a:shade val="89804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38" name="Oval 18"/>
          <p:cNvSpPr>
            <a:spLocks noChangeArrowheads="1"/>
          </p:cNvSpPr>
          <p:nvPr/>
        </p:nvSpPr>
        <p:spPr bwMode="auto">
          <a:xfrm>
            <a:off x="3751263" y="5440363"/>
            <a:ext cx="149225" cy="171450"/>
          </a:xfrm>
          <a:prstGeom prst="ellipse">
            <a:avLst/>
          </a:prstGeom>
          <a:gradFill rotWithShape="0">
            <a:gsLst>
              <a:gs pos="0">
                <a:srgbClr val="000040"/>
              </a:gs>
              <a:gs pos="100000">
                <a:srgbClr val="000040">
                  <a:gamma/>
                  <a:shade val="100000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39" name="Oval 19"/>
          <p:cNvSpPr>
            <a:spLocks noChangeArrowheads="1"/>
          </p:cNvSpPr>
          <p:nvPr/>
        </p:nvSpPr>
        <p:spPr bwMode="auto">
          <a:xfrm>
            <a:off x="3616325" y="5072063"/>
            <a:ext cx="150813" cy="171450"/>
          </a:xfrm>
          <a:prstGeom prst="ellipse">
            <a:avLst/>
          </a:prstGeom>
          <a:gradFill rotWithShape="0">
            <a:gsLst>
              <a:gs pos="0">
                <a:srgbClr val="FF5008"/>
              </a:gs>
              <a:gs pos="100000">
                <a:srgbClr val="FF5008">
                  <a:gamma/>
                  <a:shade val="89804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40" name="Oval 20"/>
          <p:cNvSpPr>
            <a:spLocks noChangeArrowheads="1"/>
          </p:cNvSpPr>
          <p:nvPr/>
        </p:nvSpPr>
        <p:spPr bwMode="auto">
          <a:xfrm>
            <a:off x="6022975" y="5249863"/>
            <a:ext cx="149225" cy="171450"/>
          </a:xfrm>
          <a:prstGeom prst="ellipse">
            <a:avLst/>
          </a:prstGeom>
          <a:gradFill rotWithShape="0">
            <a:gsLst>
              <a:gs pos="0">
                <a:srgbClr val="00279F"/>
              </a:gs>
              <a:gs pos="100000">
                <a:srgbClr val="00279F">
                  <a:gamma/>
                  <a:shade val="89804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41" name="Oval 21"/>
          <p:cNvSpPr>
            <a:spLocks noChangeArrowheads="1"/>
          </p:cNvSpPr>
          <p:nvPr/>
        </p:nvSpPr>
        <p:spPr bwMode="auto">
          <a:xfrm>
            <a:off x="2146300" y="4545013"/>
            <a:ext cx="150813" cy="171450"/>
          </a:xfrm>
          <a:prstGeom prst="ellipse">
            <a:avLst/>
          </a:prstGeom>
          <a:gradFill rotWithShape="0">
            <a:gsLst>
              <a:gs pos="0">
                <a:srgbClr val="9234DB"/>
              </a:gs>
              <a:gs pos="100000">
                <a:srgbClr val="9234DB">
                  <a:gamma/>
                  <a:shade val="89804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42" name="Oval 22"/>
          <p:cNvSpPr>
            <a:spLocks noChangeArrowheads="1"/>
          </p:cNvSpPr>
          <p:nvPr/>
        </p:nvSpPr>
        <p:spPr bwMode="auto">
          <a:xfrm>
            <a:off x="7497763" y="4799013"/>
            <a:ext cx="150812" cy="171450"/>
          </a:xfrm>
          <a:prstGeom prst="ellipse">
            <a:avLst/>
          </a:prstGeom>
          <a:gradFill rotWithShape="0">
            <a:gsLst>
              <a:gs pos="0">
                <a:srgbClr val="316501"/>
              </a:gs>
              <a:gs pos="100000">
                <a:srgbClr val="316501">
                  <a:gamma/>
                  <a:shade val="89804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1143" name="Group 23"/>
          <p:cNvGrpSpPr>
            <a:grpSpLocks/>
          </p:cNvGrpSpPr>
          <p:nvPr/>
        </p:nvGrpSpPr>
        <p:grpSpPr bwMode="auto">
          <a:xfrm>
            <a:off x="1817688" y="4818063"/>
            <a:ext cx="150812" cy="171450"/>
            <a:chOff x="1145" y="3035"/>
            <a:chExt cx="95" cy="108"/>
          </a:xfrm>
        </p:grpSpPr>
        <p:sp>
          <p:nvSpPr>
            <p:cNvPr id="261144" name="Oval 24"/>
            <p:cNvSpPr>
              <a:spLocks noChangeArrowheads="1"/>
            </p:cNvSpPr>
            <p:nvPr/>
          </p:nvSpPr>
          <p:spPr bwMode="auto">
            <a:xfrm>
              <a:off x="1145" y="3035"/>
              <a:ext cx="95" cy="108"/>
            </a:xfrm>
            <a:prstGeom prst="ellipse">
              <a:avLst/>
            </a:prstGeom>
            <a:gradFill rotWithShape="0">
              <a:gsLst>
                <a:gs pos="0">
                  <a:srgbClr val="FAFD00"/>
                </a:gs>
                <a:gs pos="100000">
                  <a:srgbClr val="FAFD00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45" name="AutoShape 25"/>
            <p:cNvSpPr>
              <a:spLocks noChangeArrowheads="1"/>
            </p:cNvSpPr>
            <p:nvPr/>
          </p:nvSpPr>
          <p:spPr bwMode="auto">
            <a:xfrm>
              <a:off x="1149" y="3075"/>
              <a:ext cx="84" cy="36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1146" name="Group 26"/>
          <p:cNvGrpSpPr>
            <a:grpSpLocks/>
          </p:cNvGrpSpPr>
          <p:nvPr/>
        </p:nvGrpSpPr>
        <p:grpSpPr bwMode="auto">
          <a:xfrm>
            <a:off x="6958013" y="4265613"/>
            <a:ext cx="150812" cy="171450"/>
            <a:chOff x="4383" y="2687"/>
            <a:chExt cx="95" cy="108"/>
          </a:xfrm>
        </p:grpSpPr>
        <p:sp>
          <p:nvSpPr>
            <p:cNvPr id="261147" name="Oval 27"/>
            <p:cNvSpPr>
              <a:spLocks noChangeArrowheads="1"/>
            </p:cNvSpPr>
            <p:nvPr/>
          </p:nvSpPr>
          <p:spPr bwMode="auto">
            <a:xfrm>
              <a:off x="4383" y="2687"/>
              <a:ext cx="95" cy="108"/>
            </a:xfrm>
            <a:prstGeom prst="ellipse">
              <a:avLst/>
            </a:prstGeom>
            <a:gradFill rotWithShape="0">
              <a:gsLst>
                <a:gs pos="0">
                  <a:srgbClr val="FF5008"/>
                </a:gs>
                <a:gs pos="100000">
                  <a:srgbClr val="FF5008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48" name="AutoShape 28"/>
            <p:cNvSpPr>
              <a:spLocks noChangeArrowheads="1"/>
            </p:cNvSpPr>
            <p:nvPr/>
          </p:nvSpPr>
          <p:spPr bwMode="auto">
            <a:xfrm rot="16560000">
              <a:off x="4387" y="2723"/>
              <a:ext cx="84" cy="36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1149" name="Group 29"/>
          <p:cNvGrpSpPr>
            <a:grpSpLocks/>
          </p:cNvGrpSpPr>
          <p:nvPr/>
        </p:nvGrpSpPr>
        <p:grpSpPr bwMode="auto">
          <a:xfrm>
            <a:off x="3622675" y="3192463"/>
            <a:ext cx="150813" cy="171450"/>
            <a:chOff x="2282" y="2011"/>
            <a:chExt cx="95" cy="108"/>
          </a:xfrm>
        </p:grpSpPr>
        <p:sp>
          <p:nvSpPr>
            <p:cNvPr id="261150" name="Oval 30"/>
            <p:cNvSpPr>
              <a:spLocks noChangeArrowheads="1"/>
            </p:cNvSpPr>
            <p:nvPr/>
          </p:nvSpPr>
          <p:spPr bwMode="auto">
            <a:xfrm>
              <a:off x="2282" y="2011"/>
              <a:ext cx="95" cy="108"/>
            </a:xfrm>
            <a:prstGeom prst="ellipse">
              <a:avLst/>
            </a:prstGeom>
            <a:gradFill rotWithShape="0">
              <a:gsLst>
                <a:gs pos="0">
                  <a:srgbClr val="9234DB"/>
                </a:gs>
                <a:gs pos="100000">
                  <a:srgbClr val="9234DB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51" name="AutoShape 31"/>
            <p:cNvSpPr>
              <a:spLocks noChangeArrowheads="1"/>
            </p:cNvSpPr>
            <p:nvPr/>
          </p:nvSpPr>
          <p:spPr bwMode="auto">
            <a:xfrm rot="18240000">
              <a:off x="2285" y="2047"/>
              <a:ext cx="85" cy="36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1152" name="Group 32"/>
          <p:cNvGrpSpPr>
            <a:grpSpLocks/>
          </p:cNvGrpSpPr>
          <p:nvPr/>
        </p:nvGrpSpPr>
        <p:grpSpPr bwMode="auto">
          <a:xfrm>
            <a:off x="6484938" y="3071813"/>
            <a:ext cx="150812" cy="171450"/>
            <a:chOff x="4085" y="1935"/>
            <a:chExt cx="95" cy="108"/>
          </a:xfrm>
        </p:grpSpPr>
        <p:sp>
          <p:nvSpPr>
            <p:cNvPr id="261153" name="Oval 33"/>
            <p:cNvSpPr>
              <a:spLocks noChangeArrowheads="1"/>
            </p:cNvSpPr>
            <p:nvPr/>
          </p:nvSpPr>
          <p:spPr bwMode="auto">
            <a:xfrm>
              <a:off x="4085" y="1935"/>
              <a:ext cx="95" cy="108"/>
            </a:xfrm>
            <a:prstGeom prst="ellipse">
              <a:avLst/>
            </a:prstGeom>
            <a:gradFill rotWithShape="0">
              <a:gsLst>
                <a:gs pos="0">
                  <a:srgbClr val="00279F"/>
                </a:gs>
                <a:gs pos="100000">
                  <a:srgbClr val="00279F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54" name="AutoShape 34"/>
            <p:cNvSpPr>
              <a:spLocks noChangeArrowheads="1"/>
            </p:cNvSpPr>
            <p:nvPr/>
          </p:nvSpPr>
          <p:spPr bwMode="auto">
            <a:xfrm rot="4080000">
              <a:off x="4092" y="1967"/>
              <a:ext cx="84" cy="36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1155" name="Group 35"/>
          <p:cNvGrpSpPr>
            <a:grpSpLocks/>
          </p:cNvGrpSpPr>
          <p:nvPr/>
        </p:nvGrpSpPr>
        <p:grpSpPr bwMode="auto">
          <a:xfrm>
            <a:off x="2943225" y="5459413"/>
            <a:ext cx="150813" cy="171450"/>
            <a:chOff x="1854" y="3439"/>
            <a:chExt cx="95" cy="108"/>
          </a:xfrm>
        </p:grpSpPr>
        <p:sp>
          <p:nvSpPr>
            <p:cNvPr id="261156" name="Oval 36"/>
            <p:cNvSpPr>
              <a:spLocks noChangeArrowheads="1"/>
            </p:cNvSpPr>
            <p:nvPr/>
          </p:nvSpPr>
          <p:spPr bwMode="auto">
            <a:xfrm>
              <a:off x="1854" y="3439"/>
              <a:ext cx="95" cy="108"/>
            </a:xfrm>
            <a:prstGeom prst="ellipse">
              <a:avLst/>
            </a:prstGeom>
            <a:gradFill rotWithShape="0">
              <a:gsLst>
                <a:gs pos="0">
                  <a:srgbClr val="316501"/>
                </a:gs>
                <a:gs pos="100000">
                  <a:srgbClr val="316501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57" name="AutoShape 37"/>
            <p:cNvSpPr>
              <a:spLocks noChangeArrowheads="1"/>
            </p:cNvSpPr>
            <p:nvPr/>
          </p:nvSpPr>
          <p:spPr bwMode="auto">
            <a:xfrm rot="1260000">
              <a:off x="1857" y="3475"/>
              <a:ext cx="85" cy="36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1158" name="Group 38"/>
          <p:cNvGrpSpPr>
            <a:grpSpLocks/>
          </p:cNvGrpSpPr>
          <p:nvPr/>
        </p:nvGrpSpPr>
        <p:grpSpPr bwMode="auto">
          <a:xfrm>
            <a:off x="1817688" y="3529013"/>
            <a:ext cx="150812" cy="171450"/>
            <a:chOff x="1145" y="2223"/>
            <a:chExt cx="95" cy="108"/>
          </a:xfrm>
        </p:grpSpPr>
        <p:sp>
          <p:nvSpPr>
            <p:cNvPr id="261159" name="Oval 39"/>
            <p:cNvSpPr>
              <a:spLocks noChangeArrowheads="1"/>
            </p:cNvSpPr>
            <p:nvPr/>
          </p:nvSpPr>
          <p:spPr bwMode="auto">
            <a:xfrm>
              <a:off x="1145" y="2223"/>
              <a:ext cx="95" cy="108"/>
            </a:xfrm>
            <a:prstGeom prst="ellipse">
              <a:avLst/>
            </a:prstGeom>
            <a:gradFill rotWithShape="0">
              <a:gsLst>
                <a:gs pos="0">
                  <a:srgbClr val="FF173C"/>
                </a:gs>
                <a:gs pos="100000">
                  <a:srgbClr val="FF173C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60" name="AutoShape 40"/>
            <p:cNvSpPr>
              <a:spLocks noChangeArrowheads="1"/>
            </p:cNvSpPr>
            <p:nvPr/>
          </p:nvSpPr>
          <p:spPr bwMode="auto">
            <a:xfrm rot="19740000">
              <a:off x="1152" y="2263"/>
              <a:ext cx="85" cy="36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1161" name="Group 41"/>
          <p:cNvGrpSpPr>
            <a:grpSpLocks/>
          </p:cNvGrpSpPr>
          <p:nvPr/>
        </p:nvGrpSpPr>
        <p:grpSpPr bwMode="auto">
          <a:xfrm>
            <a:off x="1890713" y="3783013"/>
            <a:ext cx="150812" cy="171450"/>
            <a:chOff x="1191" y="2383"/>
            <a:chExt cx="95" cy="108"/>
          </a:xfrm>
        </p:grpSpPr>
        <p:sp>
          <p:nvSpPr>
            <p:cNvPr id="261162" name="Oval 42"/>
            <p:cNvSpPr>
              <a:spLocks noChangeArrowheads="1"/>
            </p:cNvSpPr>
            <p:nvPr/>
          </p:nvSpPr>
          <p:spPr bwMode="auto">
            <a:xfrm>
              <a:off x="1191" y="2383"/>
              <a:ext cx="95" cy="108"/>
            </a:xfrm>
            <a:prstGeom prst="ellipse">
              <a:avLst/>
            </a:prstGeom>
            <a:gradFill rotWithShape="0">
              <a:gsLst>
                <a:gs pos="0">
                  <a:srgbClr val="CF0E30"/>
                </a:gs>
                <a:gs pos="100000">
                  <a:srgbClr val="CF0E30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63" name="AutoShape 43"/>
            <p:cNvSpPr>
              <a:spLocks noChangeArrowheads="1"/>
            </p:cNvSpPr>
            <p:nvPr/>
          </p:nvSpPr>
          <p:spPr bwMode="auto">
            <a:xfrm rot="1500000">
              <a:off x="1198" y="2419"/>
              <a:ext cx="84" cy="36"/>
            </a:xfrm>
            <a:prstGeom prst="roundRect">
              <a:avLst>
                <a:gd name="adj" fmla="val 1248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8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1164" name="Line 44"/>
          <p:cNvSpPr>
            <a:spLocks noChangeShapeType="1"/>
          </p:cNvSpPr>
          <p:nvPr/>
        </p:nvSpPr>
        <p:spPr bwMode="auto">
          <a:xfrm flipH="1" flipV="1">
            <a:off x="3279775" y="4003675"/>
            <a:ext cx="1689100" cy="825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65" name="Oval 45"/>
          <p:cNvSpPr>
            <a:spLocks noChangeArrowheads="1"/>
          </p:cNvSpPr>
          <p:nvPr/>
        </p:nvSpPr>
        <p:spPr bwMode="auto">
          <a:xfrm>
            <a:off x="3149600" y="3890963"/>
            <a:ext cx="149225" cy="171450"/>
          </a:xfrm>
          <a:prstGeom prst="ellipse">
            <a:avLst/>
          </a:prstGeom>
          <a:gradFill rotWithShape="0">
            <a:gsLst>
              <a:gs pos="0">
                <a:srgbClr val="FF173C"/>
              </a:gs>
              <a:gs pos="100000">
                <a:srgbClr val="FF173C">
                  <a:gamma/>
                  <a:shade val="89804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66" name="Line 46"/>
          <p:cNvSpPr>
            <a:spLocks noChangeShapeType="1"/>
          </p:cNvSpPr>
          <p:nvPr/>
        </p:nvSpPr>
        <p:spPr bwMode="auto">
          <a:xfrm rot="21538225" flipH="1">
            <a:off x="1912938" y="4090988"/>
            <a:ext cx="1365250" cy="1635125"/>
          </a:xfrm>
          <a:prstGeom prst="line">
            <a:avLst/>
          </a:prstGeom>
          <a:noFill/>
          <a:ln w="25400">
            <a:solidFill>
              <a:srgbClr val="FE9B0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67" name="Line 47"/>
          <p:cNvSpPr>
            <a:spLocks noChangeShapeType="1"/>
          </p:cNvSpPr>
          <p:nvPr/>
        </p:nvSpPr>
        <p:spPr bwMode="auto">
          <a:xfrm flipH="1" flipV="1">
            <a:off x="2038350" y="3005138"/>
            <a:ext cx="1139825" cy="9810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68" name="Rectangle 48"/>
          <p:cNvSpPr>
            <a:spLocks noChangeArrowheads="1"/>
          </p:cNvSpPr>
          <p:nvPr/>
        </p:nvSpPr>
        <p:spPr bwMode="auto">
          <a:xfrm rot="2393538">
            <a:off x="2959100" y="3956050"/>
            <a:ext cx="249238" cy="268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4800">
                <a:solidFill>
                  <a:schemeClr val="accent1"/>
                </a:solidFill>
              </a:rPr>
              <a:t>Contoh 4:</a:t>
            </a:r>
            <a:r>
              <a:rPr lang="en-US" sz="4800" i="1"/>
              <a:t> </a:t>
            </a:r>
            <a:r>
              <a:rPr lang="en-US"/>
              <a:t>Tumbukan Elastik 2-D </a:t>
            </a:r>
            <a:endParaRPr lang="en-US" sz="4800" i="1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95413"/>
            <a:ext cx="7772400" cy="649287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2800"/>
              <a:t>A moving ball initially traveling in the direction shown hits an identical but stationary ball.  The collision is elastic.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Describe one possible direction of both balls just after the collision.</a:t>
            </a:r>
          </a:p>
        </p:txBody>
      </p:sp>
      <p:grpSp>
        <p:nvGrpSpPr>
          <p:cNvPr id="262148" name="Group 4"/>
          <p:cNvGrpSpPr>
            <a:grpSpLocks/>
          </p:cNvGrpSpPr>
          <p:nvPr/>
        </p:nvGrpSpPr>
        <p:grpSpPr bwMode="auto">
          <a:xfrm>
            <a:off x="927100" y="4711700"/>
            <a:ext cx="1778000" cy="723900"/>
            <a:chOff x="584" y="2968"/>
            <a:chExt cx="1120" cy="456"/>
          </a:xfrm>
        </p:grpSpPr>
        <p:sp>
          <p:nvSpPr>
            <p:cNvPr id="262149" name="Oval 5"/>
            <p:cNvSpPr>
              <a:spLocks noChangeArrowheads="1"/>
            </p:cNvSpPr>
            <p:nvPr/>
          </p:nvSpPr>
          <p:spPr bwMode="auto">
            <a:xfrm>
              <a:off x="1248" y="2968"/>
              <a:ext cx="456" cy="456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6980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0" name="Oval 6"/>
            <p:cNvSpPr>
              <a:spLocks noChangeArrowheads="1"/>
            </p:cNvSpPr>
            <p:nvPr/>
          </p:nvSpPr>
          <p:spPr bwMode="auto">
            <a:xfrm>
              <a:off x="584" y="2968"/>
              <a:ext cx="456" cy="456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6980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2151" name="Group 7"/>
          <p:cNvGrpSpPr>
            <a:grpSpLocks/>
          </p:cNvGrpSpPr>
          <p:nvPr/>
        </p:nvGrpSpPr>
        <p:grpSpPr bwMode="auto">
          <a:xfrm>
            <a:off x="3708400" y="4711700"/>
            <a:ext cx="1778000" cy="723900"/>
            <a:chOff x="584" y="2968"/>
            <a:chExt cx="1120" cy="456"/>
          </a:xfrm>
        </p:grpSpPr>
        <p:sp>
          <p:nvSpPr>
            <p:cNvPr id="262152" name="Oval 8"/>
            <p:cNvSpPr>
              <a:spLocks noChangeArrowheads="1"/>
            </p:cNvSpPr>
            <p:nvPr/>
          </p:nvSpPr>
          <p:spPr bwMode="auto">
            <a:xfrm>
              <a:off x="1248" y="2968"/>
              <a:ext cx="456" cy="456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6980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3" name="Oval 9"/>
            <p:cNvSpPr>
              <a:spLocks noChangeArrowheads="1"/>
            </p:cNvSpPr>
            <p:nvPr/>
          </p:nvSpPr>
          <p:spPr bwMode="auto">
            <a:xfrm>
              <a:off x="584" y="2968"/>
              <a:ext cx="456" cy="456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6980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2154" name="Group 10"/>
          <p:cNvGrpSpPr>
            <a:grpSpLocks/>
          </p:cNvGrpSpPr>
          <p:nvPr/>
        </p:nvGrpSpPr>
        <p:grpSpPr bwMode="auto">
          <a:xfrm>
            <a:off x="6413500" y="4711700"/>
            <a:ext cx="1778000" cy="723900"/>
            <a:chOff x="584" y="2968"/>
            <a:chExt cx="1120" cy="456"/>
          </a:xfrm>
        </p:grpSpPr>
        <p:sp>
          <p:nvSpPr>
            <p:cNvPr id="262155" name="Oval 11"/>
            <p:cNvSpPr>
              <a:spLocks noChangeArrowheads="1"/>
            </p:cNvSpPr>
            <p:nvPr/>
          </p:nvSpPr>
          <p:spPr bwMode="auto">
            <a:xfrm>
              <a:off x="1248" y="2968"/>
              <a:ext cx="456" cy="456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6980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6" name="Oval 12"/>
            <p:cNvSpPr>
              <a:spLocks noChangeArrowheads="1"/>
            </p:cNvSpPr>
            <p:nvPr/>
          </p:nvSpPr>
          <p:spPr bwMode="auto">
            <a:xfrm>
              <a:off x="584" y="2968"/>
              <a:ext cx="456" cy="456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6980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2157" name="Oval 13"/>
          <p:cNvSpPr>
            <a:spLocks noChangeArrowheads="1"/>
          </p:cNvSpPr>
          <p:nvPr/>
        </p:nvSpPr>
        <p:spPr bwMode="auto">
          <a:xfrm>
            <a:off x="3811588" y="2886075"/>
            <a:ext cx="723900" cy="7239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69804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2158" name="Line 14"/>
          <p:cNvSpPr>
            <a:spLocks noChangeShapeType="1"/>
          </p:cNvSpPr>
          <p:nvPr/>
        </p:nvSpPr>
        <p:spPr bwMode="auto">
          <a:xfrm>
            <a:off x="4167188" y="3241675"/>
            <a:ext cx="209232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2159" name="Text Box 15"/>
          <p:cNvSpPr txBox="1">
            <a:spLocks noChangeArrowheads="1"/>
          </p:cNvSpPr>
          <p:nvPr/>
        </p:nvSpPr>
        <p:spPr bwMode="auto">
          <a:xfrm>
            <a:off x="1065213" y="4292600"/>
            <a:ext cx="5965825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/>
              <a:t>(a)			(b)			(c)</a:t>
            </a:r>
          </a:p>
        </p:txBody>
      </p:sp>
      <p:sp>
        <p:nvSpPr>
          <p:cNvPr id="262160" name="Line 16"/>
          <p:cNvSpPr>
            <a:spLocks noChangeShapeType="1"/>
          </p:cNvSpPr>
          <p:nvPr/>
        </p:nvSpPr>
        <p:spPr bwMode="auto">
          <a:xfrm>
            <a:off x="2336800" y="5080000"/>
            <a:ext cx="4763" cy="7429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2161" name="Line 17"/>
          <p:cNvSpPr>
            <a:spLocks noChangeShapeType="1"/>
          </p:cNvSpPr>
          <p:nvPr/>
        </p:nvSpPr>
        <p:spPr bwMode="auto">
          <a:xfrm flipV="1">
            <a:off x="5116513" y="4511675"/>
            <a:ext cx="671512" cy="60642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2162" name="Line 18"/>
          <p:cNvSpPr>
            <a:spLocks noChangeShapeType="1"/>
          </p:cNvSpPr>
          <p:nvPr/>
        </p:nvSpPr>
        <p:spPr bwMode="auto">
          <a:xfrm flipV="1">
            <a:off x="6743700" y="4375150"/>
            <a:ext cx="660400" cy="6921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2163" name="Line 19"/>
          <p:cNvSpPr>
            <a:spLocks noChangeShapeType="1"/>
          </p:cNvSpPr>
          <p:nvPr/>
        </p:nvSpPr>
        <p:spPr bwMode="auto">
          <a:xfrm flipV="1">
            <a:off x="1270000" y="4584700"/>
            <a:ext cx="463550" cy="482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2164" name="Rectangle 20"/>
          <p:cNvSpPr>
            <a:spLocks noChangeArrowheads="1"/>
          </p:cNvSpPr>
          <p:nvPr/>
        </p:nvSpPr>
        <p:spPr bwMode="auto">
          <a:xfrm>
            <a:off x="5356225" y="5410200"/>
            <a:ext cx="25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i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62165" name="Oval 21"/>
          <p:cNvSpPr>
            <a:spLocks noChangeArrowheads="1"/>
          </p:cNvSpPr>
          <p:nvPr/>
        </p:nvSpPr>
        <p:spPr bwMode="auto">
          <a:xfrm>
            <a:off x="6259513" y="3119438"/>
            <a:ext cx="723900" cy="7239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8000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2166" name="Line 22"/>
          <p:cNvSpPr>
            <a:spLocks noChangeShapeType="1"/>
          </p:cNvSpPr>
          <p:nvPr/>
        </p:nvSpPr>
        <p:spPr bwMode="auto">
          <a:xfrm>
            <a:off x="7835900" y="5067300"/>
            <a:ext cx="661988" cy="59372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2167" name="Line 23"/>
          <p:cNvSpPr>
            <a:spLocks noChangeShapeType="1"/>
          </p:cNvSpPr>
          <p:nvPr/>
        </p:nvSpPr>
        <p:spPr bwMode="auto">
          <a:xfrm flipH="1" flipV="1">
            <a:off x="3441700" y="4476750"/>
            <a:ext cx="627063" cy="56991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4800">
                <a:solidFill>
                  <a:schemeClr val="accent1"/>
                </a:solidFill>
              </a:rPr>
              <a:t>Contoh 4:</a:t>
            </a:r>
            <a:r>
              <a:rPr lang="en-US" sz="4800" i="1"/>
              <a:t> </a:t>
            </a:r>
            <a:r>
              <a:rPr lang="en-US"/>
              <a:t>Tumbukan Elastik 2-D</a:t>
            </a:r>
            <a:endParaRPr lang="en-US" sz="4800" i="1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95413"/>
            <a:ext cx="7924800" cy="649287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2800"/>
              <a:t>In the first solution, the angle between the balls is not 90</a:t>
            </a:r>
            <a:r>
              <a:rPr lang="en-US" sz="2800" baseline="30000"/>
              <a:t>o</a:t>
            </a:r>
            <a:r>
              <a:rPr lang="en-US" sz="2800"/>
              <a:t>.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In the second solution, there are no downward y components to balance out the upward y components.</a:t>
            </a:r>
          </a:p>
        </p:txBody>
      </p:sp>
      <p:grpSp>
        <p:nvGrpSpPr>
          <p:cNvPr id="263172" name="Group 4"/>
          <p:cNvGrpSpPr>
            <a:grpSpLocks/>
          </p:cNvGrpSpPr>
          <p:nvPr/>
        </p:nvGrpSpPr>
        <p:grpSpPr bwMode="auto">
          <a:xfrm>
            <a:off x="1373188" y="2274888"/>
            <a:ext cx="1778000" cy="723900"/>
            <a:chOff x="584" y="2968"/>
            <a:chExt cx="1120" cy="456"/>
          </a:xfrm>
        </p:grpSpPr>
        <p:sp>
          <p:nvSpPr>
            <p:cNvPr id="263173" name="Oval 5"/>
            <p:cNvSpPr>
              <a:spLocks noChangeArrowheads="1"/>
            </p:cNvSpPr>
            <p:nvPr/>
          </p:nvSpPr>
          <p:spPr bwMode="auto">
            <a:xfrm>
              <a:off x="1248" y="2968"/>
              <a:ext cx="456" cy="456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6980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74" name="Oval 6"/>
            <p:cNvSpPr>
              <a:spLocks noChangeArrowheads="1"/>
            </p:cNvSpPr>
            <p:nvPr/>
          </p:nvSpPr>
          <p:spPr bwMode="auto">
            <a:xfrm>
              <a:off x="584" y="2968"/>
              <a:ext cx="456" cy="456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6980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3175" name="Line 7"/>
          <p:cNvSpPr>
            <a:spLocks noChangeShapeType="1"/>
          </p:cNvSpPr>
          <p:nvPr/>
        </p:nvSpPr>
        <p:spPr bwMode="auto">
          <a:xfrm>
            <a:off x="2782888" y="2643188"/>
            <a:ext cx="4762" cy="7429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176" name="Line 8"/>
          <p:cNvSpPr>
            <a:spLocks noChangeShapeType="1"/>
          </p:cNvSpPr>
          <p:nvPr/>
        </p:nvSpPr>
        <p:spPr bwMode="auto">
          <a:xfrm flipV="1">
            <a:off x="1716088" y="2147888"/>
            <a:ext cx="463550" cy="482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177" name="Line 9"/>
          <p:cNvSpPr>
            <a:spLocks noChangeShapeType="1"/>
          </p:cNvSpPr>
          <p:nvPr/>
        </p:nvSpPr>
        <p:spPr bwMode="auto">
          <a:xfrm>
            <a:off x="4464050" y="2616200"/>
            <a:ext cx="4763" cy="7429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178" name="Line 10"/>
          <p:cNvSpPr>
            <a:spLocks noChangeShapeType="1"/>
          </p:cNvSpPr>
          <p:nvPr/>
        </p:nvSpPr>
        <p:spPr bwMode="auto">
          <a:xfrm flipV="1">
            <a:off x="4462463" y="2133600"/>
            <a:ext cx="463550" cy="482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3179" name="Group 11"/>
          <p:cNvGrpSpPr>
            <a:grpSpLocks/>
          </p:cNvGrpSpPr>
          <p:nvPr/>
        </p:nvGrpSpPr>
        <p:grpSpPr bwMode="auto">
          <a:xfrm>
            <a:off x="1506538" y="4699000"/>
            <a:ext cx="1778000" cy="723900"/>
            <a:chOff x="584" y="2968"/>
            <a:chExt cx="1120" cy="456"/>
          </a:xfrm>
        </p:grpSpPr>
        <p:sp>
          <p:nvSpPr>
            <p:cNvPr id="263180" name="Oval 12"/>
            <p:cNvSpPr>
              <a:spLocks noChangeArrowheads="1"/>
            </p:cNvSpPr>
            <p:nvPr/>
          </p:nvSpPr>
          <p:spPr bwMode="auto">
            <a:xfrm>
              <a:off x="1248" y="2968"/>
              <a:ext cx="456" cy="456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6980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81" name="Oval 13"/>
            <p:cNvSpPr>
              <a:spLocks noChangeArrowheads="1"/>
            </p:cNvSpPr>
            <p:nvPr/>
          </p:nvSpPr>
          <p:spPr bwMode="auto">
            <a:xfrm>
              <a:off x="584" y="2968"/>
              <a:ext cx="456" cy="456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6980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3182" name="Line 14"/>
          <p:cNvSpPr>
            <a:spLocks noChangeShapeType="1"/>
          </p:cNvSpPr>
          <p:nvPr/>
        </p:nvSpPr>
        <p:spPr bwMode="auto">
          <a:xfrm flipV="1">
            <a:off x="2914650" y="4498975"/>
            <a:ext cx="671513" cy="60642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183" name="Line 15"/>
          <p:cNvSpPr>
            <a:spLocks noChangeShapeType="1"/>
          </p:cNvSpPr>
          <p:nvPr/>
        </p:nvSpPr>
        <p:spPr bwMode="auto">
          <a:xfrm flipH="1" flipV="1">
            <a:off x="1239838" y="4464050"/>
            <a:ext cx="627062" cy="56991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184" name="Line 16"/>
          <p:cNvSpPr>
            <a:spLocks noChangeShapeType="1"/>
          </p:cNvSpPr>
          <p:nvPr/>
        </p:nvSpPr>
        <p:spPr bwMode="auto">
          <a:xfrm flipV="1">
            <a:off x="5527675" y="4602163"/>
            <a:ext cx="658813" cy="6683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185" name="Line 17"/>
          <p:cNvSpPr>
            <a:spLocks noChangeShapeType="1"/>
          </p:cNvSpPr>
          <p:nvPr/>
        </p:nvSpPr>
        <p:spPr bwMode="auto">
          <a:xfrm flipH="1" flipV="1">
            <a:off x="4905375" y="4716463"/>
            <a:ext cx="627063" cy="5699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4800">
                <a:solidFill>
                  <a:schemeClr val="accent1"/>
                </a:solidFill>
              </a:rPr>
              <a:t>Contoh 4:</a:t>
            </a:r>
            <a:r>
              <a:rPr lang="en-US" sz="4800" i="1"/>
              <a:t> </a:t>
            </a:r>
            <a:r>
              <a:rPr lang="en-US"/>
              <a:t>Tumbukan Elastik 2-D</a:t>
            </a:r>
            <a:endParaRPr lang="en-US" sz="4800" i="1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95413"/>
            <a:ext cx="7924800" cy="649287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2800"/>
              <a:t>The third choice both balances the y components and has 90</a:t>
            </a:r>
            <a:r>
              <a:rPr lang="en-US" sz="2800" baseline="30000"/>
              <a:t>o </a:t>
            </a:r>
            <a:r>
              <a:rPr lang="en-US" sz="2800"/>
              <a:t>between the final direction vectors of the two balls.</a:t>
            </a:r>
            <a:r>
              <a:rPr lang="en-US" sz="2800" baseline="30000"/>
              <a:t> </a:t>
            </a:r>
            <a:r>
              <a:rPr lang="en-US" sz="2800"/>
              <a:t/>
            </a:r>
            <a:br>
              <a:rPr lang="en-US" sz="2800"/>
            </a:b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As a result, the third choice is the only one of the three that fits all necessary criteria.</a:t>
            </a:r>
          </a:p>
        </p:txBody>
      </p:sp>
      <p:grpSp>
        <p:nvGrpSpPr>
          <p:cNvPr id="265220" name="Group 4"/>
          <p:cNvGrpSpPr>
            <a:grpSpLocks/>
          </p:cNvGrpSpPr>
          <p:nvPr/>
        </p:nvGrpSpPr>
        <p:grpSpPr bwMode="auto">
          <a:xfrm>
            <a:off x="1663700" y="2855913"/>
            <a:ext cx="1778000" cy="723900"/>
            <a:chOff x="584" y="2968"/>
            <a:chExt cx="1120" cy="456"/>
          </a:xfrm>
        </p:grpSpPr>
        <p:sp>
          <p:nvSpPr>
            <p:cNvPr id="265221" name="Oval 5"/>
            <p:cNvSpPr>
              <a:spLocks noChangeArrowheads="1"/>
            </p:cNvSpPr>
            <p:nvPr/>
          </p:nvSpPr>
          <p:spPr bwMode="auto">
            <a:xfrm>
              <a:off x="1248" y="2968"/>
              <a:ext cx="456" cy="456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6980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22" name="Oval 6"/>
            <p:cNvSpPr>
              <a:spLocks noChangeArrowheads="1"/>
            </p:cNvSpPr>
            <p:nvPr/>
          </p:nvSpPr>
          <p:spPr bwMode="auto">
            <a:xfrm>
              <a:off x="584" y="2968"/>
              <a:ext cx="456" cy="456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6980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5223" name="Line 7"/>
          <p:cNvSpPr>
            <a:spLocks noChangeShapeType="1"/>
          </p:cNvSpPr>
          <p:nvPr/>
        </p:nvSpPr>
        <p:spPr bwMode="auto">
          <a:xfrm flipV="1">
            <a:off x="1993900" y="2519363"/>
            <a:ext cx="660400" cy="6921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24" name="Line 8"/>
          <p:cNvSpPr>
            <a:spLocks noChangeShapeType="1"/>
          </p:cNvSpPr>
          <p:nvPr/>
        </p:nvSpPr>
        <p:spPr bwMode="auto">
          <a:xfrm>
            <a:off x="3086100" y="3211513"/>
            <a:ext cx="600075" cy="66833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25" name="Line 9"/>
          <p:cNvSpPr>
            <a:spLocks noChangeShapeType="1"/>
          </p:cNvSpPr>
          <p:nvPr/>
        </p:nvSpPr>
        <p:spPr bwMode="auto">
          <a:xfrm flipV="1">
            <a:off x="5678488" y="2495550"/>
            <a:ext cx="660400" cy="6921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26" name="Line 10"/>
          <p:cNvSpPr>
            <a:spLocks noChangeShapeType="1"/>
          </p:cNvSpPr>
          <p:nvPr/>
        </p:nvSpPr>
        <p:spPr bwMode="auto">
          <a:xfrm>
            <a:off x="5670550" y="3198813"/>
            <a:ext cx="650875" cy="61912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0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Recap of today’s lecture</a:t>
            </a:r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395413"/>
            <a:ext cx="7669213" cy="4383087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Two-dimensional elastic collisions. 		</a:t>
            </a:r>
            <a:r>
              <a:rPr lang="en-US">
                <a:solidFill>
                  <a:schemeClr val="tx2"/>
                </a:solidFill>
              </a:rPr>
              <a:t>(Text:  8-6)</a:t>
            </a: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Examples (nuclear scattering, billiards).</a:t>
            </a:r>
            <a:r>
              <a:rPr lang="en-US">
                <a:solidFill>
                  <a:schemeClr val="tx2"/>
                </a:solidFill>
              </a:rPr>
              <a:t> 	(Text:  8-6)</a:t>
            </a: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Impulse and average force. 			</a:t>
            </a:r>
            <a:r>
              <a:rPr lang="en-US">
                <a:solidFill>
                  <a:schemeClr val="tx2"/>
                </a:solidFill>
              </a:rPr>
              <a:t>(Text:  8-6)</a:t>
            </a: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Look at textbook problems </a:t>
            </a:r>
            <a:r>
              <a:rPr lang="en-US">
                <a:solidFill>
                  <a:schemeClr val="accent2"/>
                </a:solidFill>
              </a:rPr>
              <a:t>Chapter 8: # 59, 61, 63, 98, 128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27" tIns="45713" rIns="91427" bIns="45713" anchor="t"/>
          <a:lstStyle/>
          <a:p>
            <a:pPr algn="ctr"/>
            <a:r>
              <a:rPr lang="en-US" sz="4800" b="1">
                <a:solidFill>
                  <a:schemeClr val="accent2"/>
                </a:solidFill>
              </a:rPr>
              <a:t>End of Section...</a:t>
            </a:r>
          </a:p>
        </p:txBody>
      </p:sp>
      <p:pic>
        <p:nvPicPr>
          <p:cNvPr id="2826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268413"/>
            <a:ext cx="6232525" cy="516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 dir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Line 2"/>
          <p:cNvSpPr>
            <a:spLocks noChangeShapeType="1"/>
          </p:cNvSpPr>
          <p:nvPr/>
        </p:nvSpPr>
        <p:spPr bwMode="auto">
          <a:xfrm flipV="1">
            <a:off x="7065963" y="2522538"/>
            <a:ext cx="258762" cy="349250"/>
          </a:xfrm>
          <a:prstGeom prst="line">
            <a:avLst/>
          </a:prstGeom>
          <a:noFill/>
          <a:ln w="25400">
            <a:solidFill>
              <a:srgbClr val="A7640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51" name="Line 3"/>
          <p:cNvSpPr>
            <a:spLocks noChangeShapeType="1"/>
          </p:cNvSpPr>
          <p:nvPr/>
        </p:nvSpPr>
        <p:spPr bwMode="auto">
          <a:xfrm flipV="1">
            <a:off x="6129338" y="2401888"/>
            <a:ext cx="1287462" cy="169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54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“Skala waktu”  dari Tumbukan</a:t>
            </a:r>
          </a:p>
        </p:txBody>
      </p:sp>
      <p:sp>
        <p:nvSpPr>
          <p:cNvPr id="2836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Tumbukan biasanya menyangkut interaksi yang sangat cepat.</a:t>
            </a:r>
          </a:p>
        </p:txBody>
      </p:sp>
      <p:sp>
        <p:nvSpPr>
          <p:cNvPr id="283656" name="Oval 8"/>
          <p:cNvSpPr>
            <a:spLocks noChangeArrowheads="1"/>
          </p:cNvSpPr>
          <p:nvPr/>
        </p:nvSpPr>
        <p:spPr bwMode="auto">
          <a:xfrm>
            <a:off x="3362325" y="3276600"/>
            <a:ext cx="752475" cy="75247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8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57" name="Oval 9"/>
          <p:cNvSpPr>
            <a:spLocks noChangeArrowheads="1"/>
          </p:cNvSpPr>
          <p:nvPr/>
        </p:nvSpPr>
        <p:spPr bwMode="auto">
          <a:xfrm>
            <a:off x="3971925" y="3729038"/>
            <a:ext cx="757238" cy="757237"/>
          </a:xfrm>
          <a:prstGeom prst="ellipse">
            <a:avLst/>
          </a:prstGeom>
          <a:gradFill rotWithShape="0">
            <a:gsLst>
              <a:gs pos="0">
                <a:srgbClr val="FC0000"/>
              </a:gs>
              <a:gs pos="100000">
                <a:srgbClr val="FC0000">
                  <a:gamma/>
                  <a:shade val="8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58" name="Rectangle 10"/>
          <p:cNvSpPr>
            <a:spLocks noChangeArrowheads="1"/>
          </p:cNvSpPr>
          <p:nvPr/>
        </p:nvSpPr>
        <p:spPr bwMode="auto">
          <a:xfrm>
            <a:off x="7173913" y="2773363"/>
            <a:ext cx="41433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rgbClr val="A764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 i="1" baseline="-25000">
                <a:solidFill>
                  <a:srgbClr val="A76401"/>
                </a:solidFill>
              </a:rPr>
              <a:t>f </a:t>
            </a:r>
            <a:endParaRPr lang="en-US" sz="2000" i="1" baseline="-25000">
              <a:solidFill>
                <a:srgbClr val="FE9B03"/>
              </a:solidFill>
            </a:endParaRPr>
          </a:p>
        </p:txBody>
      </p:sp>
      <p:sp>
        <p:nvSpPr>
          <p:cNvPr id="283659" name="Oval 11"/>
          <p:cNvSpPr>
            <a:spLocks noChangeArrowheads="1"/>
          </p:cNvSpPr>
          <p:nvPr/>
        </p:nvSpPr>
        <p:spPr bwMode="auto">
          <a:xfrm>
            <a:off x="542925" y="3276600"/>
            <a:ext cx="752475" cy="75247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8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60" name="Oval 12"/>
          <p:cNvSpPr>
            <a:spLocks noChangeArrowheads="1"/>
          </p:cNvSpPr>
          <p:nvPr/>
        </p:nvSpPr>
        <p:spPr bwMode="auto">
          <a:xfrm>
            <a:off x="1914525" y="3729038"/>
            <a:ext cx="757238" cy="757237"/>
          </a:xfrm>
          <a:prstGeom prst="ellipse">
            <a:avLst/>
          </a:prstGeom>
          <a:gradFill rotWithShape="0">
            <a:gsLst>
              <a:gs pos="0">
                <a:srgbClr val="FC0000"/>
              </a:gs>
              <a:gs pos="100000">
                <a:srgbClr val="FC0000">
                  <a:gamma/>
                  <a:shade val="8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61" name="Line 13"/>
          <p:cNvSpPr>
            <a:spLocks noChangeShapeType="1"/>
          </p:cNvSpPr>
          <p:nvPr/>
        </p:nvSpPr>
        <p:spPr bwMode="auto">
          <a:xfrm>
            <a:off x="1322388" y="3657600"/>
            <a:ext cx="633412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62" name="Rectangle 14"/>
          <p:cNvSpPr>
            <a:spLocks noChangeArrowheads="1"/>
          </p:cNvSpPr>
          <p:nvPr/>
        </p:nvSpPr>
        <p:spPr bwMode="auto">
          <a:xfrm>
            <a:off x="1358900" y="3179763"/>
            <a:ext cx="4048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 i="1" baseline="-25000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283663" name="Line 15"/>
          <p:cNvSpPr>
            <a:spLocks noChangeShapeType="1"/>
          </p:cNvSpPr>
          <p:nvPr/>
        </p:nvSpPr>
        <p:spPr bwMode="auto">
          <a:xfrm>
            <a:off x="4694238" y="4351338"/>
            <a:ext cx="252412" cy="17621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64" name="Rectangle 16"/>
          <p:cNvSpPr>
            <a:spLocks noChangeArrowheads="1"/>
          </p:cNvSpPr>
          <p:nvPr/>
        </p:nvSpPr>
        <p:spPr bwMode="auto">
          <a:xfrm>
            <a:off x="4602163" y="4518025"/>
            <a:ext cx="3365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</a:p>
        </p:txBody>
      </p:sp>
      <p:sp>
        <p:nvSpPr>
          <p:cNvPr id="283665" name="Line 17"/>
          <p:cNvSpPr>
            <a:spLocks noChangeShapeType="1"/>
          </p:cNvSpPr>
          <p:nvPr/>
        </p:nvSpPr>
        <p:spPr bwMode="auto">
          <a:xfrm>
            <a:off x="3036888" y="3113088"/>
            <a:ext cx="2767012" cy="20685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66" name="Oval 18"/>
          <p:cNvSpPr>
            <a:spLocks noChangeArrowheads="1"/>
          </p:cNvSpPr>
          <p:nvPr/>
        </p:nvSpPr>
        <p:spPr bwMode="auto">
          <a:xfrm>
            <a:off x="6461125" y="2794000"/>
            <a:ext cx="752475" cy="75247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8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67" name="Oval 19"/>
          <p:cNvSpPr>
            <a:spLocks noChangeArrowheads="1"/>
          </p:cNvSpPr>
          <p:nvPr/>
        </p:nvSpPr>
        <p:spPr bwMode="auto">
          <a:xfrm>
            <a:off x="6308725" y="4033838"/>
            <a:ext cx="757238" cy="757237"/>
          </a:xfrm>
          <a:prstGeom prst="ellipse">
            <a:avLst/>
          </a:prstGeom>
          <a:gradFill rotWithShape="0">
            <a:gsLst>
              <a:gs pos="0">
                <a:srgbClr val="FC0000"/>
              </a:gs>
              <a:gs pos="100000">
                <a:srgbClr val="FC0000">
                  <a:gamma/>
                  <a:shade val="8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68" name="Rectangle 20"/>
          <p:cNvSpPr>
            <a:spLocks noChangeArrowheads="1"/>
          </p:cNvSpPr>
          <p:nvPr/>
        </p:nvSpPr>
        <p:spPr bwMode="auto">
          <a:xfrm>
            <a:off x="7300913" y="4460875"/>
            <a:ext cx="44291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 i="1" baseline="-25000">
                <a:solidFill>
                  <a:schemeClr val="accent2"/>
                </a:solidFill>
              </a:rPr>
              <a:t>f </a:t>
            </a:r>
          </a:p>
        </p:txBody>
      </p:sp>
      <p:sp>
        <p:nvSpPr>
          <p:cNvPr id="283669" name="Line 21"/>
          <p:cNvSpPr>
            <a:spLocks noChangeShapeType="1"/>
          </p:cNvSpPr>
          <p:nvPr/>
        </p:nvSpPr>
        <p:spPr bwMode="auto">
          <a:xfrm>
            <a:off x="7037388" y="4691063"/>
            <a:ext cx="395287" cy="28416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70" name="Rectangle 22"/>
          <p:cNvSpPr>
            <a:spLocks noChangeArrowheads="1"/>
          </p:cNvSpPr>
          <p:nvPr/>
        </p:nvSpPr>
        <p:spPr bwMode="auto">
          <a:xfrm>
            <a:off x="949325" y="5016500"/>
            <a:ext cx="7048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</a:rPr>
              <a:t>awal</a:t>
            </a:r>
          </a:p>
        </p:txBody>
      </p:sp>
      <p:sp>
        <p:nvSpPr>
          <p:cNvPr id="283671" name="Rectangle 23"/>
          <p:cNvSpPr>
            <a:spLocks noChangeArrowheads="1"/>
          </p:cNvSpPr>
          <p:nvPr/>
        </p:nvSpPr>
        <p:spPr bwMode="auto">
          <a:xfrm>
            <a:off x="6357938" y="5016500"/>
            <a:ext cx="6477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</a:rPr>
              <a:t>final</a:t>
            </a:r>
          </a:p>
        </p:txBody>
      </p:sp>
      <p:sp>
        <p:nvSpPr>
          <p:cNvPr id="283672" name="Line 24"/>
          <p:cNvSpPr>
            <a:spLocks noChangeShapeType="1"/>
          </p:cNvSpPr>
          <p:nvPr/>
        </p:nvSpPr>
        <p:spPr bwMode="auto">
          <a:xfrm>
            <a:off x="6057900" y="3929063"/>
            <a:ext cx="1598613" cy="12477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73" name="Rectangle 25"/>
          <p:cNvSpPr>
            <a:spLocks noChangeArrowheads="1"/>
          </p:cNvSpPr>
          <p:nvPr/>
        </p:nvSpPr>
        <p:spPr bwMode="auto">
          <a:xfrm>
            <a:off x="3252788" y="5449888"/>
            <a:ext cx="2805112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accent1"/>
                </a:solidFill>
              </a:rPr>
              <a:t>The balls are in contact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accent1"/>
                </a:solidFill>
              </a:rPr>
              <a:t>for a very short time.</a:t>
            </a:r>
          </a:p>
        </p:txBody>
      </p:sp>
      <p:sp>
        <p:nvSpPr>
          <p:cNvPr id="283674" name="Arc 26"/>
          <p:cNvSpPr>
            <a:spLocks/>
          </p:cNvSpPr>
          <p:nvPr/>
        </p:nvSpPr>
        <p:spPr bwMode="auto">
          <a:xfrm rot="19680000">
            <a:off x="3244850" y="4344988"/>
            <a:ext cx="901700" cy="83026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59 h 21600"/>
              <a:gd name="T2" fmla="*/ 21562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59"/>
                </a:moveTo>
                <a:cubicBezTo>
                  <a:pt x="22" y="9660"/>
                  <a:pt x="9663" y="20"/>
                  <a:pt x="21562" y="0"/>
                </a:cubicBezTo>
              </a:path>
              <a:path w="21600" h="21600" stroke="0" extrusionOk="0">
                <a:moveTo>
                  <a:pt x="0" y="21559"/>
                </a:moveTo>
                <a:cubicBezTo>
                  <a:pt x="22" y="9660"/>
                  <a:pt x="9663" y="20"/>
                  <a:pt x="21562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75" name="Rectangle 27"/>
          <p:cNvSpPr>
            <a:spLocks noChangeArrowheads="1"/>
          </p:cNvSpPr>
          <p:nvPr/>
        </p:nvSpPr>
        <p:spPr bwMode="auto">
          <a:xfrm rot="2344821">
            <a:off x="6211888" y="3929063"/>
            <a:ext cx="190500" cy="168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“Skala waktu”  dari Tumbukan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413750" cy="2824162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Dalam waktu singkat ini, gaya yang bekerja bisa besar sekali</a:t>
            </a:r>
          </a:p>
        </p:txBody>
      </p:sp>
      <p:sp>
        <p:nvSpPr>
          <p:cNvPr id="284678" name="Oval 6"/>
          <p:cNvSpPr>
            <a:spLocks noChangeArrowheads="1"/>
          </p:cNvSpPr>
          <p:nvPr/>
        </p:nvSpPr>
        <p:spPr bwMode="auto">
          <a:xfrm>
            <a:off x="844550" y="3282950"/>
            <a:ext cx="1362075" cy="12827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79" name="Oval 7"/>
          <p:cNvSpPr>
            <a:spLocks noChangeArrowheads="1"/>
          </p:cNvSpPr>
          <p:nvPr/>
        </p:nvSpPr>
        <p:spPr bwMode="auto">
          <a:xfrm>
            <a:off x="2368550" y="3511550"/>
            <a:ext cx="1362075" cy="11303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0" name="Oval 8"/>
          <p:cNvSpPr>
            <a:spLocks noChangeArrowheads="1"/>
          </p:cNvSpPr>
          <p:nvPr/>
        </p:nvSpPr>
        <p:spPr bwMode="auto">
          <a:xfrm>
            <a:off x="3816350" y="3663950"/>
            <a:ext cx="1511300" cy="9779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1" name="Oval 9"/>
          <p:cNvSpPr>
            <a:spLocks noChangeArrowheads="1"/>
          </p:cNvSpPr>
          <p:nvPr/>
        </p:nvSpPr>
        <p:spPr bwMode="auto">
          <a:xfrm>
            <a:off x="5492750" y="3511550"/>
            <a:ext cx="1362075" cy="11303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2" name="Oval 10"/>
          <p:cNvSpPr>
            <a:spLocks noChangeArrowheads="1"/>
          </p:cNvSpPr>
          <p:nvPr/>
        </p:nvSpPr>
        <p:spPr bwMode="auto">
          <a:xfrm>
            <a:off x="7016750" y="3282950"/>
            <a:ext cx="1362075" cy="12827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3" name="Line 11"/>
          <p:cNvSpPr>
            <a:spLocks noChangeShapeType="1"/>
          </p:cNvSpPr>
          <p:nvPr/>
        </p:nvSpPr>
        <p:spPr bwMode="auto">
          <a:xfrm>
            <a:off x="3048000" y="4675188"/>
            <a:ext cx="0" cy="4810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4" name="Line 12"/>
          <p:cNvSpPr>
            <a:spLocks noChangeShapeType="1"/>
          </p:cNvSpPr>
          <p:nvPr/>
        </p:nvSpPr>
        <p:spPr bwMode="auto">
          <a:xfrm>
            <a:off x="6172200" y="4675188"/>
            <a:ext cx="0" cy="4810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5" name="Line 13"/>
          <p:cNvSpPr>
            <a:spLocks noChangeShapeType="1"/>
          </p:cNvSpPr>
          <p:nvPr/>
        </p:nvSpPr>
        <p:spPr bwMode="auto">
          <a:xfrm>
            <a:off x="4572000" y="4675188"/>
            <a:ext cx="0" cy="12430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6" name="Line 14"/>
          <p:cNvSpPr>
            <a:spLocks noChangeShapeType="1"/>
          </p:cNvSpPr>
          <p:nvPr/>
        </p:nvSpPr>
        <p:spPr bwMode="auto">
          <a:xfrm>
            <a:off x="1524000" y="3989388"/>
            <a:ext cx="0" cy="55721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7" name="Line 15"/>
          <p:cNvSpPr>
            <a:spLocks noChangeShapeType="1"/>
          </p:cNvSpPr>
          <p:nvPr/>
        </p:nvSpPr>
        <p:spPr bwMode="auto">
          <a:xfrm>
            <a:off x="7696200" y="3379788"/>
            <a:ext cx="0" cy="55721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8" name="Line 16"/>
          <p:cNvSpPr>
            <a:spLocks noChangeShapeType="1"/>
          </p:cNvSpPr>
          <p:nvPr/>
        </p:nvSpPr>
        <p:spPr bwMode="auto">
          <a:xfrm>
            <a:off x="3048000" y="4141788"/>
            <a:ext cx="0" cy="32861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9" name="Line 17"/>
          <p:cNvSpPr>
            <a:spLocks noChangeShapeType="1"/>
          </p:cNvSpPr>
          <p:nvPr/>
        </p:nvSpPr>
        <p:spPr bwMode="auto">
          <a:xfrm>
            <a:off x="6172200" y="3760788"/>
            <a:ext cx="0" cy="32861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90" name="Line 18"/>
          <p:cNvSpPr>
            <a:spLocks noChangeShapeType="1"/>
          </p:cNvSpPr>
          <p:nvPr/>
        </p:nvSpPr>
        <p:spPr bwMode="auto">
          <a:xfrm>
            <a:off x="788988" y="4648200"/>
            <a:ext cx="7720012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91" name="Rectangle 19"/>
          <p:cNvSpPr>
            <a:spLocks noChangeArrowheads="1"/>
          </p:cNvSpPr>
          <p:nvPr/>
        </p:nvSpPr>
        <p:spPr bwMode="auto">
          <a:xfrm>
            <a:off x="1358900" y="2874963"/>
            <a:ext cx="3429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84692" name="Rectangle 20"/>
          <p:cNvSpPr>
            <a:spLocks noChangeArrowheads="1"/>
          </p:cNvSpPr>
          <p:nvPr/>
        </p:nvSpPr>
        <p:spPr bwMode="auto">
          <a:xfrm>
            <a:off x="2882900" y="3027363"/>
            <a:ext cx="38893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2 </a:t>
            </a:r>
          </a:p>
        </p:txBody>
      </p:sp>
      <p:sp>
        <p:nvSpPr>
          <p:cNvPr id="284693" name="Rectangle 21"/>
          <p:cNvSpPr>
            <a:spLocks noChangeArrowheads="1"/>
          </p:cNvSpPr>
          <p:nvPr/>
        </p:nvSpPr>
        <p:spPr bwMode="auto">
          <a:xfrm>
            <a:off x="7529513" y="2874963"/>
            <a:ext cx="38893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5 </a:t>
            </a:r>
          </a:p>
        </p:txBody>
      </p:sp>
      <p:sp>
        <p:nvSpPr>
          <p:cNvPr id="284694" name="Rectangle 22"/>
          <p:cNvSpPr>
            <a:spLocks noChangeArrowheads="1"/>
          </p:cNvSpPr>
          <p:nvPr/>
        </p:nvSpPr>
        <p:spPr bwMode="auto">
          <a:xfrm>
            <a:off x="6005513" y="3103563"/>
            <a:ext cx="38893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4 </a:t>
            </a:r>
          </a:p>
        </p:txBody>
      </p:sp>
      <p:sp>
        <p:nvSpPr>
          <p:cNvPr id="284695" name="Rectangle 23"/>
          <p:cNvSpPr>
            <a:spLocks noChangeArrowheads="1"/>
          </p:cNvSpPr>
          <p:nvPr/>
        </p:nvSpPr>
        <p:spPr bwMode="auto">
          <a:xfrm>
            <a:off x="4405313" y="3179763"/>
            <a:ext cx="38893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3 </a:t>
            </a:r>
          </a:p>
        </p:txBody>
      </p:sp>
      <p:sp>
        <p:nvSpPr>
          <p:cNvPr id="284696" name="Line 24"/>
          <p:cNvSpPr>
            <a:spLocks noChangeShapeType="1"/>
          </p:cNvSpPr>
          <p:nvPr/>
        </p:nvSpPr>
        <p:spPr bwMode="auto">
          <a:xfrm>
            <a:off x="2986088" y="2895600"/>
            <a:ext cx="31734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97" name="Rectangle 25"/>
          <p:cNvSpPr>
            <a:spLocks noChangeArrowheads="1"/>
          </p:cNvSpPr>
          <p:nvPr/>
        </p:nvSpPr>
        <p:spPr bwMode="auto">
          <a:xfrm>
            <a:off x="4405313" y="2570163"/>
            <a:ext cx="4762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sz="2000" i="1">
                <a:solidFill>
                  <a:schemeClr val="tx2"/>
                </a:solidFill>
              </a:rPr>
              <a:t>t </a:t>
            </a:r>
          </a:p>
        </p:txBody>
      </p:sp>
      <p:sp>
        <p:nvSpPr>
          <p:cNvPr id="284698" name="Rectangle 26"/>
          <p:cNvSpPr>
            <a:spLocks noChangeArrowheads="1"/>
          </p:cNvSpPr>
          <p:nvPr/>
        </p:nvSpPr>
        <p:spPr bwMode="auto">
          <a:xfrm>
            <a:off x="1358900" y="3482975"/>
            <a:ext cx="428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84699" name="Rectangle 27"/>
          <p:cNvSpPr>
            <a:spLocks noChangeArrowheads="1"/>
          </p:cNvSpPr>
          <p:nvPr/>
        </p:nvSpPr>
        <p:spPr bwMode="auto">
          <a:xfrm>
            <a:off x="2806700" y="3711575"/>
            <a:ext cx="4746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accent1"/>
                </a:solidFill>
              </a:rPr>
              <a:t>2 </a:t>
            </a:r>
          </a:p>
        </p:txBody>
      </p:sp>
      <p:sp>
        <p:nvSpPr>
          <p:cNvPr id="284700" name="Rectangle 28"/>
          <p:cNvSpPr>
            <a:spLocks noChangeArrowheads="1"/>
          </p:cNvSpPr>
          <p:nvPr/>
        </p:nvSpPr>
        <p:spPr bwMode="auto">
          <a:xfrm>
            <a:off x="5929313" y="4092575"/>
            <a:ext cx="4746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accent1"/>
                </a:solidFill>
              </a:rPr>
              <a:t>4 </a:t>
            </a:r>
          </a:p>
        </p:txBody>
      </p:sp>
      <p:sp>
        <p:nvSpPr>
          <p:cNvPr id="284701" name="Rectangle 29"/>
          <p:cNvSpPr>
            <a:spLocks noChangeArrowheads="1"/>
          </p:cNvSpPr>
          <p:nvPr/>
        </p:nvSpPr>
        <p:spPr bwMode="auto">
          <a:xfrm>
            <a:off x="4176713" y="3940175"/>
            <a:ext cx="8334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accent1"/>
                </a:solidFill>
              </a:rPr>
              <a:t>3 </a:t>
            </a:r>
            <a:r>
              <a:rPr lang="en-US" sz="20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0</a:t>
            </a:r>
          </a:p>
        </p:txBody>
      </p:sp>
      <p:sp>
        <p:nvSpPr>
          <p:cNvPr id="284702" name="Rectangle 30"/>
          <p:cNvSpPr>
            <a:spLocks noChangeArrowheads="1"/>
          </p:cNvSpPr>
          <p:nvPr/>
        </p:nvSpPr>
        <p:spPr bwMode="auto">
          <a:xfrm>
            <a:off x="7529513" y="3940175"/>
            <a:ext cx="4746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i="1" baseline="-25000">
                <a:solidFill>
                  <a:schemeClr val="accent1"/>
                </a:solidFill>
              </a:rPr>
              <a:t>5 </a:t>
            </a:r>
          </a:p>
        </p:txBody>
      </p:sp>
      <p:sp>
        <p:nvSpPr>
          <p:cNvPr id="284703" name="Rectangle 31"/>
          <p:cNvSpPr>
            <a:spLocks noChangeArrowheads="1"/>
          </p:cNvSpPr>
          <p:nvPr/>
        </p:nvSpPr>
        <p:spPr bwMode="auto">
          <a:xfrm>
            <a:off x="2806700" y="5235575"/>
            <a:ext cx="4746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sz="2000" i="1" baseline="-25000">
                <a:solidFill>
                  <a:schemeClr val="hlink"/>
                </a:solidFill>
              </a:rPr>
              <a:t>2 </a:t>
            </a:r>
          </a:p>
        </p:txBody>
      </p:sp>
      <p:sp>
        <p:nvSpPr>
          <p:cNvPr id="284704" name="Rectangle 32"/>
          <p:cNvSpPr>
            <a:spLocks noChangeArrowheads="1"/>
          </p:cNvSpPr>
          <p:nvPr/>
        </p:nvSpPr>
        <p:spPr bwMode="auto">
          <a:xfrm>
            <a:off x="4330700" y="5997575"/>
            <a:ext cx="4746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sz="2000" i="1" baseline="-25000">
                <a:solidFill>
                  <a:schemeClr val="hlink"/>
                </a:solidFill>
              </a:rPr>
              <a:t>3 </a:t>
            </a:r>
          </a:p>
        </p:txBody>
      </p:sp>
      <p:sp>
        <p:nvSpPr>
          <p:cNvPr id="284705" name="Rectangle 33"/>
          <p:cNvSpPr>
            <a:spLocks noChangeArrowheads="1"/>
          </p:cNvSpPr>
          <p:nvPr/>
        </p:nvSpPr>
        <p:spPr bwMode="auto">
          <a:xfrm>
            <a:off x="5929313" y="5235575"/>
            <a:ext cx="4746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sz="2000" i="1" baseline="-25000">
                <a:solidFill>
                  <a:schemeClr val="hlink"/>
                </a:solidFill>
              </a:rPr>
              <a:t>4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title"/>
          </p:nvPr>
        </p:nvSpPr>
        <p:spPr>
          <a:xfrm>
            <a:off x="871538" y="280988"/>
            <a:ext cx="8162925" cy="5588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Gaya dan Impuls</a:t>
            </a:r>
          </a:p>
        </p:txBody>
      </p:sp>
      <p:sp>
        <p:nvSpPr>
          <p:cNvPr id="285701" name="Arc 5"/>
          <p:cNvSpPr>
            <a:spLocks/>
          </p:cNvSpPr>
          <p:nvPr/>
        </p:nvSpPr>
        <p:spPr bwMode="auto">
          <a:xfrm>
            <a:off x="6908800" y="4235450"/>
            <a:ext cx="539750" cy="9906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5702" name="Group 6"/>
          <p:cNvGrpSpPr>
            <a:grpSpLocks/>
          </p:cNvGrpSpPr>
          <p:nvPr/>
        </p:nvGrpSpPr>
        <p:grpSpPr bwMode="auto">
          <a:xfrm>
            <a:off x="6219825" y="3629025"/>
            <a:ext cx="669925" cy="642938"/>
            <a:chOff x="3918" y="2286"/>
            <a:chExt cx="422" cy="405"/>
          </a:xfrm>
        </p:grpSpPr>
        <p:sp>
          <p:nvSpPr>
            <p:cNvPr id="285703" name="Arc 7"/>
            <p:cNvSpPr>
              <a:spLocks/>
            </p:cNvSpPr>
            <p:nvPr/>
          </p:nvSpPr>
          <p:spPr bwMode="auto">
            <a:xfrm>
              <a:off x="4128" y="2286"/>
              <a:ext cx="212" cy="40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DE3BA"/>
            </a:solidFill>
            <a:ln w="25400" cap="rnd">
              <a:solidFill>
                <a:srgbClr val="FE9B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4" name="Arc 8"/>
            <p:cNvSpPr>
              <a:spLocks/>
            </p:cNvSpPr>
            <p:nvPr/>
          </p:nvSpPr>
          <p:spPr bwMode="auto">
            <a:xfrm>
              <a:off x="3918" y="2286"/>
              <a:ext cx="212" cy="40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47 h 21600"/>
                <a:gd name="T2" fmla="*/ 21498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47"/>
                  </a:moveTo>
                  <a:cubicBezTo>
                    <a:pt x="29" y="9678"/>
                    <a:pt x="9629" y="56"/>
                    <a:pt x="21498" y="0"/>
                  </a:cubicBezTo>
                </a:path>
                <a:path w="21600" h="21600" stroke="0" extrusionOk="0">
                  <a:moveTo>
                    <a:pt x="0" y="21547"/>
                  </a:moveTo>
                  <a:cubicBezTo>
                    <a:pt x="29" y="9678"/>
                    <a:pt x="9629" y="56"/>
                    <a:pt x="2149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DE3BA"/>
            </a:solidFill>
            <a:ln w="25400" cap="rnd">
              <a:solidFill>
                <a:srgbClr val="FE9B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5705" name="Arc 9"/>
          <p:cNvSpPr>
            <a:spLocks/>
          </p:cNvSpPr>
          <p:nvPr/>
        </p:nvSpPr>
        <p:spPr bwMode="auto">
          <a:xfrm>
            <a:off x="5638800" y="4235450"/>
            <a:ext cx="539750" cy="990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6" name="Line 10"/>
          <p:cNvSpPr>
            <a:spLocks noChangeShapeType="1"/>
          </p:cNvSpPr>
          <p:nvPr/>
        </p:nvSpPr>
        <p:spPr bwMode="auto">
          <a:xfrm>
            <a:off x="5334000" y="2890838"/>
            <a:ext cx="0" cy="2563812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7" name="Rectangle 11"/>
          <p:cNvSpPr>
            <a:spLocks noChangeArrowheads="1"/>
          </p:cNvSpPr>
          <p:nvPr/>
        </p:nvSpPr>
        <p:spPr bwMode="auto">
          <a:xfrm>
            <a:off x="4862513" y="2778125"/>
            <a:ext cx="3365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285708" name="Rectangle 12"/>
          <p:cNvSpPr>
            <a:spLocks noChangeArrowheads="1"/>
          </p:cNvSpPr>
          <p:nvPr/>
        </p:nvSpPr>
        <p:spPr bwMode="auto">
          <a:xfrm>
            <a:off x="8139113" y="5064125"/>
            <a:ext cx="2508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</a:p>
        </p:txBody>
      </p:sp>
      <p:sp>
        <p:nvSpPr>
          <p:cNvPr id="285709" name="Freeform 13"/>
          <p:cNvSpPr>
            <a:spLocks/>
          </p:cNvSpPr>
          <p:nvPr/>
        </p:nvSpPr>
        <p:spPr bwMode="auto">
          <a:xfrm>
            <a:off x="5676900" y="4229100"/>
            <a:ext cx="1804988" cy="992188"/>
          </a:xfrm>
          <a:custGeom>
            <a:avLst/>
            <a:gdLst/>
            <a:ahLst/>
            <a:cxnLst>
              <a:cxn ang="0">
                <a:pos x="328" y="12"/>
              </a:cxn>
              <a:cxn ang="0">
                <a:pos x="324" y="36"/>
              </a:cxn>
              <a:cxn ang="0">
                <a:pos x="324" y="60"/>
              </a:cxn>
              <a:cxn ang="0">
                <a:pos x="320" y="84"/>
              </a:cxn>
              <a:cxn ang="0">
                <a:pos x="320" y="108"/>
              </a:cxn>
              <a:cxn ang="0">
                <a:pos x="316" y="132"/>
              </a:cxn>
              <a:cxn ang="0">
                <a:pos x="312" y="156"/>
              </a:cxn>
              <a:cxn ang="0">
                <a:pos x="308" y="180"/>
              </a:cxn>
              <a:cxn ang="0">
                <a:pos x="308" y="204"/>
              </a:cxn>
              <a:cxn ang="0">
                <a:pos x="304" y="228"/>
              </a:cxn>
              <a:cxn ang="0">
                <a:pos x="300" y="252"/>
              </a:cxn>
              <a:cxn ang="0">
                <a:pos x="288" y="276"/>
              </a:cxn>
              <a:cxn ang="0">
                <a:pos x="284" y="300"/>
              </a:cxn>
              <a:cxn ang="0">
                <a:pos x="276" y="324"/>
              </a:cxn>
              <a:cxn ang="0">
                <a:pos x="268" y="348"/>
              </a:cxn>
              <a:cxn ang="0">
                <a:pos x="256" y="372"/>
              </a:cxn>
              <a:cxn ang="0">
                <a:pos x="244" y="396"/>
              </a:cxn>
              <a:cxn ang="0">
                <a:pos x="236" y="420"/>
              </a:cxn>
              <a:cxn ang="0">
                <a:pos x="224" y="444"/>
              </a:cxn>
              <a:cxn ang="0">
                <a:pos x="208" y="468"/>
              </a:cxn>
              <a:cxn ang="0">
                <a:pos x="192" y="492"/>
              </a:cxn>
              <a:cxn ang="0">
                <a:pos x="172" y="512"/>
              </a:cxn>
              <a:cxn ang="0">
                <a:pos x="156" y="536"/>
              </a:cxn>
              <a:cxn ang="0">
                <a:pos x="144" y="552"/>
              </a:cxn>
              <a:cxn ang="0">
                <a:pos x="144" y="540"/>
              </a:cxn>
              <a:cxn ang="0">
                <a:pos x="120" y="556"/>
              </a:cxn>
              <a:cxn ang="0">
                <a:pos x="100" y="572"/>
              </a:cxn>
              <a:cxn ang="0">
                <a:pos x="80" y="588"/>
              </a:cxn>
              <a:cxn ang="0">
                <a:pos x="60" y="600"/>
              </a:cxn>
              <a:cxn ang="0">
                <a:pos x="36" y="608"/>
              </a:cxn>
              <a:cxn ang="0">
                <a:pos x="12" y="620"/>
              </a:cxn>
              <a:cxn ang="0">
                <a:pos x="1136" y="620"/>
              </a:cxn>
              <a:cxn ang="0">
                <a:pos x="1124" y="620"/>
              </a:cxn>
              <a:cxn ang="0">
                <a:pos x="1100" y="620"/>
              </a:cxn>
              <a:cxn ang="0">
                <a:pos x="1076" y="608"/>
              </a:cxn>
              <a:cxn ang="0">
                <a:pos x="1052" y="604"/>
              </a:cxn>
              <a:cxn ang="0">
                <a:pos x="1028" y="596"/>
              </a:cxn>
              <a:cxn ang="0">
                <a:pos x="1004" y="580"/>
              </a:cxn>
              <a:cxn ang="0">
                <a:pos x="980" y="564"/>
              </a:cxn>
              <a:cxn ang="0">
                <a:pos x="960" y="544"/>
              </a:cxn>
              <a:cxn ang="0">
                <a:pos x="940" y="524"/>
              </a:cxn>
              <a:cxn ang="0">
                <a:pos x="920" y="508"/>
              </a:cxn>
              <a:cxn ang="0">
                <a:pos x="904" y="484"/>
              </a:cxn>
              <a:cxn ang="0">
                <a:pos x="896" y="460"/>
              </a:cxn>
              <a:cxn ang="0">
                <a:pos x="884" y="436"/>
              </a:cxn>
              <a:cxn ang="0">
                <a:pos x="868" y="412"/>
              </a:cxn>
              <a:cxn ang="0">
                <a:pos x="852" y="388"/>
              </a:cxn>
              <a:cxn ang="0">
                <a:pos x="844" y="364"/>
              </a:cxn>
              <a:cxn ang="0">
                <a:pos x="836" y="340"/>
              </a:cxn>
              <a:cxn ang="0">
                <a:pos x="828" y="316"/>
              </a:cxn>
              <a:cxn ang="0">
                <a:pos x="820" y="292"/>
              </a:cxn>
              <a:cxn ang="0">
                <a:pos x="808" y="268"/>
              </a:cxn>
              <a:cxn ang="0">
                <a:pos x="804" y="244"/>
              </a:cxn>
              <a:cxn ang="0">
                <a:pos x="800" y="220"/>
              </a:cxn>
              <a:cxn ang="0">
                <a:pos x="796" y="196"/>
              </a:cxn>
              <a:cxn ang="0">
                <a:pos x="792" y="172"/>
              </a:cxn>
              <a:cxn ang="0">
                <a:pos x="792" y="148"/>
              </a:cxn>
              <a:cxn ang="0">
                <a:pos x="784" y="124"/>
              </a:cxn>
              <a:cxn ang="0">
                <a:pos x="784" y="100"/>
              </a:cxn>
              <a:cxn ang="0">
                <a:pos x="780" y="76"/>
              </a:cxn>
              <a:cxn ang="0">
                <a:pos x="780" y="52"/>
              </a:cxn>
              <a:cxn ang="0">
                <a:pos x="776" y="28"/>
              </a:cxn>
              <a:cxn ang="0">
                <a:pos x="776" y="4"/>
              </a:cxn>
            </a:cxnLst>
            <a:rect l="0" t="0" r="r" b="b"/>
            <a:pathLst>
              <a:path w="1137" h="625">
                <a:moveTo>
                  <a:pt x="320" y="0"/>
                </a:moveTo>
                <a:lnTo>
                  <a:pt x="328" y="12"/>
                </a:lnTo>
                <a:lnTo>
                  <a:pt x="324" y="24"/>
                </a:lnTo>
                <a:lnTo>
                  <a:pt x="324" y="36"/>
                </a:lnTo>
                <a:lnTo>
                  <a:pt x="324" y="48"/>
                </a:lnTo>
                <a:lnTo>
                  <a:pt x="324" y="60"/>
                </a:lnTo>
                <a:lnTo>
                  <a:pt x="320" y="72"/>
                </a:lnTo>
                <a:lnTo>
                  <a:pt x="320" y="84"/>
                </a:lnTo>
                <a:lnTo>
                  <a:pt x="320" y="96"/>
                </a:lnTo>
                <a:lnTo>
                  <a:pt x="320" y="108"/>
                </a:lnTo>
                <a:lnTo>
                  <a:pt x="320" y="120"/>
                </a:lnTo>
                <a:lnTo>
                  <a:pt x="316" y="132"/>
                </a:lnTo>
                <a:lnTo>
                  <a:pt x="316" y="144"/>
                </a:lnTo>
                <a:lnTo>
                  <a:pt x="312" y="156"/>
                </a:lnTo>
                <a:lnTo>
                  <a:pt x="308" y="168"/>
                </a:lnTo>
                <a:lnTo>
                  <a:pt x="308" y="180"/>
                </a:lnTo>
                <a:lnTo>
                  <a:pt x="308" y="192"/>
                </a:lnTo>
                <a:lnTo>
                  <a:pt x="308" y="204"/>
                </a:lnTo>
                <a:lnTo>
                  <a:pt x="304" y="216"/>
                </a:lnTo>
                <a:lnTo>
                  <a:pt x="304" y="228"/>
                </a:lnTo>
                <a:lnTo>
                  <a:pt x="300" y="240"/>
                </a:lnTo>
                <a:lnTo>
                  <a:pt x="300" y="252"/>
                </a:lnTo>
                <a:lnTo>
                  <a:pt x="292" y="264"/>
                </a:lnTo>
                <a:lnTo>
                  <a:pt x="288" y="276"/>
                </a:lnTo>
                <a:lnTo>
                  <a:pt x="288" y="288"/>
                </a:lnTo>
                <a:lnTo>
                  <a:pt x="284" y="300"/>
                </a:lnTo>
                <a:lnTo>
                  <a:pt x="284" y="312"/>
                </a:lnTo>
                <a:lnTo>
                  <a:pt x="276" y="324"/>
                </a:lnTo>
                <a:lnTo>
                  <a:pt x="272" y="336"/>
                </a:lnTo>
                <a:lnTo>
                  <a:pt x="268" y="348"/>
                </a:lnTo>
                <a:lnTo>
                  <a:pt x="264" y="360"/>
                </a:lnTo>
                <a:lnTo>
                  <a:pt x="256" y="372"/>
                </a:lnTo>
                <a:lnTo>
                  <a:pt x="252" y="384"/>
                </a:lnTo>
                <a:lnTo>
                  <a:pt x="244" y="396"/>
                </a:lnTo>
                <a:lnTo>
                  <a:pt x="240" y="408"/>
                </a:lnTo>
                <a:lnTo>
                  <a:pt x="236" y="420"/>
                </a:lnTo>
                <a:lnTo>
                  <a:pt x="232" y="432"/>
                </a:lnTo>
                <a:lnTo>
                  <a:pt x="224" y="444"/>
                </a:lnTo>
                <a:lnTo>
                  <a:pt x="216" y="456"/>
                </a:lnTo>
                <a:lnTo>
                  <a:pt x="208" y="468"/>
                </a:lnTo>
                <a:lnTo>
                  <a:pt x="200" y="480"/>
                </a:lnTo>
                <a:lnTo>
                  <a:pt x="192" y="492"/>
                </a:lnTo>
                <a:lnTo>
                  <a:pt x="184" y="504"/>
                </a:lnTo>
                <a:lnTo>
                  <a:pt x="172" y="512"/>
                </a:lnTo>
                <a:lnTo>
                  <a:pt x="164" y="524"/>
                </a:lnTo>
                <a:lnTo>
                  <a:pt x="156" y="536"/>
                </a:lnTo>
                <a:lnTo>
                  <a:pt x="156" y="548"/>
                </a:lnTo>
                <a:lnTo>
                  <a:pt x="144" y="552"/>
                </a:lnTo>
                <a:lnTo>
                  <a:pt x="156" y="540"/>
                </a:lnTo>
                <a:lnTo>
                  <a:pt x="144" y="540"/>
                </a:lnTo>
                <a:lnTo>
                  <a:pt x="132" y="548"/>
                </a:lnTo>
                <a:lnTo>
                  <a:pt x="120" y="556"/>
                </a:lnTo>
                <a:lnTo>
                  <a:pt x="112" y="568"/>
                </a:lnTo>
                <a:lnTo>
                  <a:pt x="100" y="572"/>
                </a:lnTo>
                <a:lnTo>
                  <a:pt x="88" y="576"/>
                </a:lnTo>
                <a:lnTo>
                  <a:pt x="80" y="588"/>
                </a:lnTo>
                <a:lnTo>
                  <a:pt x="68" y="588"/>
                </a:lnTo>
                <a:lnTo>
                  <a:pt x="60" y="600"/>
                </a:lnTo>
                <a:lnTo>
                  <a:pt x="48" y="604"/>
                </a:lnTo>
                <a:lnTo>
                  <a:pt x="36" y="608"/>
                </a:lnTo>
                <a:lnTo>
                  <a:pt x="24" y="616"/>
                </a:lnTo>
                <a:lnTo>
                  <a:pt x="12" y="620"/>
                </a:lnTo>
                <a:lnTo>
                  <a:pt x="0" y="620"/>
                </a:lnTo>
                <a:lnTo>
                  <a:pt x="1136" y="620"/>
                </a:lnTo>
                <a:lnTo>
                  <a:pt x="1136" y="624"/>
                </a:lnTo>
                <a:lnTo>
                  <a:pt x="1124" y="620"/>
                </a:lnTo>
                <a:lnTo>
                  <a:pt x="1112" y="620"/>
                </a:lnTo>
                <a:lnTo>
                  <a:pt x="1100" y="620"/>
                </a:lnTo>
                <a:lnTo>
                  <a:pt x="1088" y="616"/>
                </a:lnTo>
                <a:lnTo>
                  <a:pt x="1076" y="608"/>
                </a:lnTo>
                <a:lnTo>
                  <a:pt x="1064" y="604"/>
                </a:lnTo>
                <a:lnTo>
                  <a:pt x="1052" y="604"/>
                </a:lnTo>
                <a:lnTo>
                  <a:pt x="1040" y="600"/>
                </a:lnTo>
                <a:lnTo>
                  <a:pt x="1028" y="596"/>
                </a:lnTo>
                <a:lnTo>
                  <a:pt x="1016" y="588"/>
                </a:lnTo>
                <a:lnTo>
                  <a:pt x="1004" y="580"/>
                </a:lnTo>
                <a:lnTo>
                  <a:pt x="992" y="572"/>
                </a:lnTo>
                <a:lnTo>
                  <a:pt x="980" y="564"/>
                </a:lnTo>
                <a:lnTo>
                  <a:pt x="968" y="556"/>
                </a:lnTo>
                <a:lnTo>
                  <a:pt x="960" y="544"/>
                </a:lnTo>
                <a:lnTo>
                  <a:pt x="948" y="536"/>
                </a:lnTo>
                <a:lnTo>
                  <a:pt x="940" y="524"/>
                </a:lnTo>
                <a:lnTo>
                  <a:pt x="928" y="520"/>
                </a:lnTo>
                <a:lnTo>
                  <a:pt x="920" y="508"/>
                </a:lnTo>
                <a:lnTo>
                  <a:pt x="912" y="496"/>
                </a:lnTo>
                <a:lnTo>
                  <a:pt x="904" y="484"/>
                </a:lnTo>
                <a:lnTo>
                  <a:pt x="900" y="472"/>
                </a:lnTo>
                <a:lnTo>
                  <a:pt x="896" y="460"/>
                </a:lnTo>
                <a:lnTo>
                  <a:pt x="888" y="448"/>
                </a:lnTo>
                <a:lnTo>
                  <a:pt x="884" y="436"/>
                </a:lnTo>
                <a:lnTo>
                  <a:pt x="876" y="424"/>
                </a:lnTo>
                <a:lnTo>
                  <a:pt x="868" y="412"/>
                </a:lnTo>
                <a:lnTo>
                  <a:pt x="860" y="400"/>
                </a:lnTo>
                <a:lnTo>
                  <a:pt x="852" y="388"/>
                </a:lnTo>
                <a:lnTo>
                  <a:pt x="848" y="376"/>
                </a:lnTo>
                <a:lnTo>
                  <a:pt x="844" y="364"/>
                </a:lnTo>
                <a:lnTo>
                  <a:pt x="840" y="352"/>
                </a:lnTo>
                <a:lnTo>
                  <a:pt x="836" y="340"/>
                </a:lnTo>
                <a:lnTo>
                  <a:pt x="832" y="328"/>
                </a:lnTo>
                <a:lnTo>
                  <a:pt x="828" y="316"/>
                </a:lnTo>
                <a:lnTo>
                  <a:pt x="824" y="304"/>
                </a:lnTo>
                <a:lnTo>
                  <a:pt x="820" y="292"/>
                </a:lnTo>
                <a:lnTo>
                  <a:pt x="812" y="280"/>
                </a:lnTo>
                <a:lnTo>
                  <a:pt x="808" y="268"/>
                </a:lnTo>
                <a:lnTo>
                  <a:pt x="808" y="256"/>
                </a:lnTo>
                <a:lnTo>
                  <a:pt x="804" y="244"/>
                </a:lnTo>
                <a:lnTo>
                  <a:pt x="800" y="232"/>
                </a:lnTo>
                <a:lnTo>
                  <a:pt x="800" y="220"/>
                </a:lnTo>
                <a:lnTo>
                  <a:pt x="800" y="208"/>
                </a:lnTo>
                <a:lnTo>
                  <a:pt x="796" y="196"/>
                </a:lnTo>
                <a:lnTo>
                  <a:pt x="796" y="184"/>
                </a:lnTo>
                <a:lnTo>
                  <a:pt x="792" y="172"/>
                </a:lnTo>
                <a:lnTo>
                  <a:pt x="792" y="160"/>
                </a:lnTo>
                <a:lnTo>
                  <a:pt x="792" y="148"/>
                </a:lnTo>
                <a:lnTo>
                  <a:pt x="788" y="136"/>
                </a:lnTo>
                <a:lnTo>
                  <a:pt x="784" y="124"/>
                </a:lnTo>
                <a:lnTo>
                  <a:pt x="784" y="112"/>
                </a:lnTo>
                <a:lnTo>
                  <a:pt x="784" y="100"/>
                </a:lnTo>
                <a:lnTo>
                  <a:pt x="780" y="88"/>
                </a:lnTo>
                <a:lnTo>
                  <a:pt x="780" y="76"/>
                </a:lnTo>
                <a:lnTo>
                  <a:pt x="780" y="64"/>
                </a:lnTo>
                <a:lnTo>
                  <a:pt x="780" y="52"/>
                </a:lnTo>
                <a:lnTo>
                  <a:pt x="780" y="40"/>
                </a:lnTo>
                <a:lnTo>
                  <a:pt x="776" y="28"/>
                </a:lnTo>
                <a:lnTo>
                  <a:pt x="776" y="16"/>
                </a:lnTo>
                <a:lnTo>
                  <a:pt x="776" y="4"/>
                </a:lnTo>
              </a:path>
            </a:pathLst>
          </a:custGeom>
          <a:solidFill>
            <a:srgbClr val="FDE3BA"/>
          </a:solidFill>
          <a:ln w="25400" cap="rnd" cmpd="sng">
            <a:solidFill>
              <a:srgbClr val="FE9B0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710" name="Line 14"/>
          <p:cNvSpPr>
            <a:spLocks noChangeShapeType="1"/>
          </p:cNvSpPr>
          <p:nvPr/>
        </p:nvSpPr>
        <p:spPr bwMode="auto">
          <a:xfrm>
            <a:off x="5657850" y="5367338"/>
            <a:ext cx="0" cy="2016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11" name="Line 15"/>
          <p:cNvSpPr>
            <a:spLocks noChangeShapeType="1"/>
          </p:cNvSpPr>
          <p:nvPr/>
        </p:nvSpPr>
        <p:spPr bwMode="auto">
          <a:xfrm>
            <a:off x="7505700" y="5367338"/>
            <a:ext cx="0" cy="2016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12" name="Line 16"/>
          <p:cNvSpPr>
            <a:spLocks noChangeShapeType="1"/>
          </p:cNvSpPr>
          <p:nvPr/>
        </p:nvSpPr>
        <p:spPr bwMode="auto">
          <a:xfrm>
            <a:off x="6805613" y="5467350"/>
            <a:ext cx="68738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13" name="Line 17"/>
          <p:cNvSpPr>
            <a:spLocks noChangeShapeType="1"/>
          </p:cNvSpPr>
          <p:nvPr/>
        </p:nvSpPr>
        <p:spPr bwMode="auto">
          <a:xfrm>
            <a:off x="5681663" y="5467350"/>
            <a:ext cx="68738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14" name="Rectangle 18"/>
          <p:cNvSpPr>
            <a:spLocks noChangeArrowheads="1"/>
          </p:cNvSpPr>
          <p:nvPr/>
        </p:nvSpPr>
        <p:spPr bwMode="auto">
          <a:xfrm>
            <a:off x="5529263" y="5616575"/>
            <a:ext cx="333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285715" name="Rectangle 19"/>
          <p:cNvSpPr>
            <a:spLocks noChangeArrowheads="1"/>
          </p:cNvSpPr>
          <p:nvPr/>
        </p:nvSpPr>
        <p:spPr bwMode="auto">
          <a:xfrm>
            <a:off x="7396163" y="5635625"/>
            <a:ext cx="2968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f</a:t>
            </a:r>
          </a:p>
        </p:txBody>
      </p:sp>
      <p:graphicFrame>
        <p:nvGraphicFramePr>
          <p:cNvPr id="285716" name="Object 20"/>
          <p:cNvGraphicFramePr>
            <a:graphicFrameLocks/>
          </p:cNvGraphicFramePr>
          <p:nvPr/>
        </p:nvGraphicFramePr>
        <p:xfrm>
          <a:off x="1998663" y="3724275"/>
          <a:ext cx="1144587" cy="420688"/>
        </p:xfrm>
        <a:graphic>
          <a:graphicData uri="http://schemas.openxmlformats.org/presentationml/2006/ole">
            <p:oleObj spid="_x0000_s285716" name="Equation" r:id="rId3" imgW="1143000" imgH="419040" progId="Equation.3">
              <p:embed/>
            </p:oleObj>
          </a:graphicData>
        </a:graphic>
      </p:graphicFrame>
      <p:sp>
        <p:nvSpPr>
          <p:cNvPr id="285717" name="Rectangle 21"/>
          <p:cNvSpPr>
            <a:spLocks noChangeArrowheads="1"/>
          </p:cNvSpPr>
          <p:nvPr/>
        </p:nvSpPr>
        <p:spPr bwMode="auto">
          <a:xfrm>
            <a:off x="6386513" y="5311775"/>
            <a:ext cx="4762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sz="2000" i="1">
                <a:solidFill>
                  <a:schemeClr val="tx2"/>
                </a:solidFill>
              </a:rPr>
              <a:t>t </a:t>
            </a:r>
          </a:p>
        </p:txBody>
      </p:sp>
      <p:sp>
        <p:nvSpPr>
          <p:cNvPr id="285718" name="Rectangle 22"/>
          <p:cNvSpPr>
            <a:spLocks noChangeArrowheads="1"/>
          </p:cNvSpPr>
          <p:nvPr/>
        </p:nvSpPr>
        <p:spPr bwMode="auto">
          <a:xfrm>
            <a:off x="1066800" y="1676400"/>
            <a:ext cx="71628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/>
              <a:t>Diagram berikut menunjukan gaya vs. waktu untuk suatu tumbukan. Impuls,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000"/>
              <a:t>, dari gaya adalah suatu vektor yang didefinisikan sebagai integral dari gaya selama waktu tumbukan berlangsung</a:t>
            </a:r>
          </a:p>
        </p:txBody>
      </p:sp>
      <p:sp>
        <p:nvSpPr>
          <p:cNvPr id="285719" name="Line 23"/>
          <p:cNvSpPr>
            <a:spLocks noChangeShapeType="1"/>
          </p:cNvSpPr>
          <p:nvPr/>
        </p:nvSpPr>
        <p:spPr bwMode="auto">
          <a:xfrm>
            <a:off x="6172200" y="4694238"/>
            <a:ext cx="0" cy="4810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20" name="Line 24"/>
          <p:cNvSpPr>
            <a:spLocks noChangeShapeType="1"/>
          </p:cNvSpPr>
          <p:nvPr/>
        </p:nvSpPr>
        <p:spPr bwMode="auto">
          <a:xfrm>
            <a:off x="6948488" y="4694238"/>
            <a:ext cx="0" cy="4810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21" name="Line 25"/>
          <p:cNvSpPr>
            <a:spLocks noChangeShapeType="1"/>
          </p:cNvSpPr>
          <p:nvPr/>
        </p:nvSpPr>
        <p:spPr bwMode="auto">
          <a:xfrm>
            <a:off x="6543675" y="3641725"/>
            <a:ext cx="0" cy="153352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22" name="Line 26"/>
          <p:cNvSpPr>
            <a:spLocks noChangeShapeType="1"/>
          </p:cNvSpPr>
          <p:nvPr/>
        </p:nvSpPr>
        <p:spPr bwMode="auto">
          <a:xfrm>
            <a:off x="5119688" y="5224463"/>
            <a:ext cx="3021012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23" name="Rectangle 27"/>
          <p:cNvSpPr>
            <a:spLocks noChangeArrowheads="1"/>
          </p:cNvSpPr>
          <p:nvPr/>
        </p:nvSpPr>
        <p:spPr bwMode="auto">
          <a:xfrm>
            <a:off x="1125538" y="4706938"/>
            <a:ext cx="3933825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</a:rPr>
              <a:t>Impulse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</a:t>
            </a:r>
            <a:r>
              <a:rPr lang="en-US" sz="2000"/>
              <a:t>= luas daerah di bawah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                   kurva !</a:t>
            </a:r>
          </a:p>
        </p:txBody>
      </p:sp>
      <p:sp>
        <p:nvSpPr>
          <p:cNvPr id="285724" name="Line 28"/>
          <p:cNvSpPr>
            <a:spLocks noChangeShapeType="1"/>
          </p:cNvSpPr>
          <p:nvPr/>
        </p:nvSpPr>
        <p:spPr bwMode="auto">
          <a:xfrm flipV="1">
            <a:off x="3756025" y="4332288"/>
            <a:ext cx="1358900" cy="3381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25" name="AutoShape 29"/>
          <p:cNvSpPr>
            <a:spLocks noChangeArrowheads="1"/>
          </p:cNvSpPr>
          <p:nvPr/>
        </p:nvSpPr>
        <p:spPr bwMode="auto">
          <a:xfrm>
            <a:off x="1806575" y="3613150"/>
            <a:ext cx="1558925" cy="631825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26" name="Rectangle 30"/>
          <p:cNvSpPr>
            <a:spLocks noChangeArrowheads="1"/>
          </p:cNvSpPr>
          <p:nvPr/>
        </p:nvSpPr>
        <p:spPr bwMode="auto">
          <a:xfrm>
            <a:off x="1143000" y="5675313"/>
            <a:ext cx="36639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Impuls mempunyai satuan:</a:t>
            </a:r>
            <a:r>
              <a:rPr lang="en-US" sz="200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Ns</a:t>
            </a:r>
            <a:r>
              <a:rPr lang="en-US" sz="20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Gaya dan Impuls</a:t>
            </a:r>
          </a:p>
        </p:txBody>
      </p:sp>
      <p:sp>
        <p:nvSpPr>
          <p:cNvPr id="286725" name="Arc 5"/>
          <p:cNvSpPr>
            <a:spLocks/>
          </p:cNvSpPr>
          <p:nvPr/>
        </p:nvSpPr>
        <p:spPr bwMode="auto">
          <a:xfrm>
            <a:off x="6908800" y="4235450"/>
            <a:ext cx="539750" cy="9906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726" name="Group 6"/>
          <p:cNvGrpSpPr>
            <a:grpSpLocks/>
          </p:cNvGrpSpPr>
          <p:nvPr/>
        </p:nvGrpSpPr>
        <p:grpSpPr bwMode="auto">
          <a:xfrm>
            <a:off x="6219825" y="3629025"/>
            <a:ext cx="669925" cy="642938"/>
            <a:chOff x="3918" y="2286"/>
            <a:chExt cx="422" cy="405"/>
          </a:xfrm>
        </p:grpSpPr>
        <p:sp>
          <p:nvSpPr>
            <p:cNvPr id="286727" name="Arc 7"/>
            <p:cNvSpPr>
              <a:spLocks/>
            </p:cNvSpPr>
            <p:nvPr/>
          </p:nvSpPr>
          <p:spPr bwMode="auto">
            <a:xfrm>
              <a:off x="4128" y="2286"/>
              <a:ext cx="212" cy="40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DE3BA"/>
            </a:solidFill>
            <a:ln w="25400" cap="rnd">
              <a:solidFill>
                <a:srgbClr val="FE9B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28" name="Arc 8"/>
            <p:cNvSpPr>
              <a:spLocks/>
            </p:cNvSpPr>
            <p:nvPr/>
          </p:nvSpPr>
          <p:spPr bwMode="auto">
            <a:xfrm>
              <a:off x="3918" y="2286"/>
              <a:ext cx="212" cy="40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47 h 21600"/>
                <a:gd name="T2" fmla="*/ 21498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47"/>
                  </a:moveTo>
                  <a:cubicBezTo>
                    <a:pt x="29" y="9678"/>
                    <a:pt x="9629" y="56"/>
                    <a:pt x="21498" y="0"/>
                  </a:cubicBezTo>
                </a:path>
                <a:path w="21600" h="21600" stroke="0" extrusionOk="0">
                  <a:moveTo>
                    <a:pt x="0" y="21547"/>
                  </a:moveTo>
                  <a:cubicBezTo>
                    <a:pt x="29" y="9678"/>
                    <a:pt x="9629" y="56"/>
                    <a:pt x="2149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DE3BA"/>
            </a:solidFill>
            <a:ln w="25400" cap="rnd">
              <a:solidFill>
                <a:srgbClr val="FE9B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29" name="Arc 9"/>
          <p:cNvSpPr>
            <a:spLocks/>
          </p:cNvSpPr>
          <p:nvPr/>
        </p:nvSpPr>
        <p:spPr bwMode="auto">
          <a:xfrm>
            <a:off x="5638800" y="4235450"/>
            <a:ext cx="539750" cy="990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30" name="Line 10"/>
          <p:cNvSpPr>
            <a:spLocks noChangeShapeType="1"/>
          </p:cNvSpPr>
          <p:nvPr/>
        </p:nvSpPr>
        <p:spPr bwMode="auto">
          <a:xfrm>
            <a:off x="5334000" y="2890838"/>
            <a:ext cx="0" cy="2563812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5319713" y="2779713"/>
            <a:ext cx="3365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286732" name="Rectangle 12"/>
          <p:cNvSpPr>
            <a:spLocks noChangeArrowheads="1"/>
          </p:cNvSpPr>
          <p:nvPr/>
        </p:nvSpPr>
        <p:spPr bwMode="auto">
          <a:xfrm>
            <a:off x="8139113" y="5064125"/>
            <a:ext cx="2508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</a:p>
        </p:txBody>
      </p:sp>
      <p:sp>
        <p:nvSpPr>
          <p:cNvPr id="286733" name="Freeform 13"/>
          <p:cNvSpPr>
            <a:spLocks/>
          </p:cNvSpPr>
          <p:nvPr/>
        </p:nvSpPr>
        <p:spPr bwMode="auto">
          <a:xfrm>
            <a:off x="5676900" y="4229100"/>
            <a:ext cx="1804988" cy="992188"/>
          </a:xfrm>
          <a:custGeom>
            <a:avLst/>
            <a:gdLst/>
            <a:ahLst/>
            <a:cxnLst>
              <a:cxn ang="0">
                <a:pos x="328" y="12"/>
              </a:cxn>
              <a:cxn ang="0">
                <a:pos x="324" y="36"/>
              </a:cxn>
              <a:cxn ang="0">
                <a:pos x="324" y="60"/>
              </a:cxn>
              <a:cxn ang="0">
                <a:pos x="320" y="84"/>
              </a:cxn>
              <a:cxn ang="0">
                <a:pos x="320" y="108"/>
              </a:cxn>
              <a:cxn ang="0">
                <a:pos x="316" y="132"/>
              </a:cxn>
              <a:cxn ang="0">
                <a:pos x="312" y="156"/>
              </a:cxn>
              <a:cxn ang="0">
                <a:pos x="308" y="180"/>
              </a:cxn>
              <a:cxn ang="0">
                <a:pos x="308" y="204"/>
              </a:cxn>
              <a:cxn ang="0">
                <a:pos x="304" y="228"/>
              </a:cxn>
              <a:cxn ang="0">
                <a:pos x="300" y="252"/>
              </a:cxn>
              <a:cxn ang="0">
                <a:pos x="288" y="276"/>
              </a:cxn>
              <a:cxn ang="0">
                <a:pos x="284" y="300"/>
              </a:cxn>
              <a:cxn ang="0">
                <a:pos x="276" y="324"/>
              </a:cxn>
              <a:cxn ang="0">
                <a:pos x="268" y="348"/>
              </a:cxn>
              <a:cxn ang="0">
                <a:pos x="256" y="372"/>
              </a:cxn>
              <a:cxn ang="0">
                <a:pos x="244" y="396"/>
              </a:cxn>
              <a:cxn ang="0">
                <a:pos x="236" y="420"/>
              </a:cxn>
              <a:cxn ang="0">
                <a:pos x="224" y="444"/>
              </a:cxn>
              <a:cxn ang="0">
                <a:pos x="208" y="468"/>
              </a:cxn>
              <a:cxn ang="0">
                <a:pos x="192" y="492"/>
              </a:cxn>
              <a:cxn ang="0">
                <a:pos x="172" y="512"/>
              </a:cxn>
              <a:cxn ang="0">
                <a:pos x="156" y="536"/>
              </a:cxn>
              <a:cxn ang="0">
                <a:pos x="144" y="552"/>
              </a:cxn>
              <a:cxn ang="0">
                <a:pos x="144" y="540"/>
              </a:cxn>
              <a:cxn ang="0">
                <a:pos x="120" y="556"/>
              </a:cxn>
              <a:cxn ang="0">
                <a:pos x="100" y="572"/>
              </a:cxn>
              <a:cxn ang="0">
                <a:pos x="80" y="588"/>
              </a:cxn>
              <a:cxn ang="0">
                <a:pos x="60" y="600"/>
              </a:cxn>
              <a:cxn ang="0">
                <a:pos x="36" y="608"/>
              </a:cxn>
              <a:cxn ang="0">
                <a:pos x="12" y="620"/>
              </a:cxn>
              <a:cxn ang="0">
                <a:pos x="1136" y="620"/>
              </a:cxn>
              <a:cxn ang="0">
                <a:pos x="1124" y="620"/>
              </a:cxn>
              <a:cxn ang="0">
                <a:pos x="1100" y="620"/>
              </a:cxn>
              <a:cxn ang="0">
                <a:pos x="1076" y="608"/>
              </a:cxn>
              <a:cxn ang="0">
                <a:pos x="1052" y="604"/>
              </a:cxn>
              <a:cxn ang="0">
                <a:pos x="1028" y="596"/>
              </a:cxn>
              <a:cxn ang="0">
                <a:pos x="1004" y="580"/>
              </a:cxn>
              <a:cxn ang="0">
                <a:pos x="980" y="564"/>
              </a:cxn>
              <a:cxn ang="0">
                <a:pos x="960" y="544"/>
              </a:cxn>
              <a:cxn ang="0">
                <a:pos x="940" y="524"/>
              </a:cxn>
              <a:cxn ang="0">
                <a:pos x="920" y="508"/>
              </a:cxn>
              <a:cxn ang="0">
                <a:pos x="904" y="484"/>
              </a:cxn>
              <a:cxn ang="0">
                <a:pos x="896" y="460"/>
              </a:cxn>
              <a:cxn ang="0">
                <a:pos x="884" y="436"/>
              </a:cxn>
              <a:cxn ang="0">
                <a:pos x="868" y="412"/>
              </a:cxn>
              <a:cxn ang="0">
                <a:pos x="852" y="388"/>
              </a:cxn>
              <a:cxn ang="0">
                <a:pos x="844" y="364"/>
              </a:cxn>
              <a:cxn ang="0">
                <a:pos x="836" y="340"/>
              </a:cxn>
              <a:cxn ang="0">
                <a:pos x="828" y="316"/>
              </a:cxn>
              <a:cxn ang="0">
                <a:pos x="820" y="292"/>
              </a:cxn>
              <a:cxn ang="0">
                <a:pos x="808" y="268"/>
              </a:cxn>
              <a:cxn ang="0">
                <a:pos x="804" y="244"/>
              </a:cxn>
              <a:cxn ang="0">
                <a:pos x="800" y="220"/>
              </a:cxn>
              <a:cxn ang="0">
                <a:pos x="796" y="196"/>
              </a:cxn>
              <a:cxn ang="0">
                <a:pos x="792" y="172"/>
              </a:cxn>
              <a:cxn ang="0">
                <a:pos x="792" y="148"/>
              </a:cxn>
              <a:cxn ang="0">
                <a:pos x="784" y="124"/>
              </a:cxn>
              <a:cxn ang="0">
                <a:pos x="784" y="100"/>
              </a:cxn>
              <a:cxn ang="0">
                <a:pos x="780" y="76"/>
              </a:cxn>
              <a:cxn ang="0">
                <a:pos x="780" y="52"/>
              </a:cxn>
              <a:cxn ang="0">
                <a:pos x="776" y="28"/>
              </a:cxn>
              <a:cxn ang="0">
                <a:pos x="776" y="4"/>
              </a:cxn>
            </a:cxnLst>
            <a:rect l="0" t="0" r="r" b="b"/>
            <a:pathLst>
              <a:path w="1137" h="625">
                <a:moveTo>
                  <a:pt x="320" y="0"/>
                </a:moveTo>
                <a:lnTo>
                  <a:pt x="328" y="12"/>
                </a:lnTo>
                <a:lnTo>
                  <a:pt x="324" y="24"/>
                </a:lnTo>
                <a:lnTo>
                  <a:pt x="324" y="36"/>
                </a:lnTo>
                <a:lnTo>
                  <a:pt x="324" y="48"/>
                </a:lnTo>
                <a:lnTo>
                  <a:pt x="324" y="60"/>
                </a:lnTo>
                <a:lnTo>
                  <a:pt x="320" y="72"/>
                </a:lnTo>
                <a:lnTo>
                  <a:pt x="320" y="84"/>
                </a:lnTo>
                <a:lnTo>
                  <a:pt x="320" y="96"/>
                </a:lnTo>
                <a:lnTo>
                  <a:pt x="320" y="108"/>
                </a:lnTo>
                <a:lnTo>
                  <a:pt x="320" y="120"/>
                </a:lnTo>
                <a:lnTo>
                  <a:pt x="316" y="132"/>
                </a:lnTo>
                <a:lnTo>
                  <a:pt x="316" y="144"/>
                </a:lnTo>
                <a:lnTo>
                  <a:pt x="312" y="156"/>
                </a:lnTo>
                <a:lnTo>
                  <a:pt x="308" y="168"/>
                </a:lnTo>
                <a:lnTo>
                  <a:pt x="308" y="180"/>
                </a:lnTo>
                <a:lnTo>
                  <a:pt x="308" y="192"/>
                </a:lnTo>
                <a:lnTo>
                  <a:pt x="308" y="204"/>
                </a:lnTo>
                <a:lnTo>
                  <a:pt x="304" y="216"/>
                </a:lnTo>
                <a:lnTo>
                  <a:pt x="304" y="228"/>
                </a:lnTo>
                <a:lnTo>
                  <a:pt x="300" y="240"/>
                </a:lnTo>
                <a:lnTo>
                  <a:pt x="300" y="252"/>
                </a:lnTo>
                <a:lnTo>
                  <a:pt x="292" y="264"/>
                </a:lnTo>
                <a:lnTo>
                  <a:pt x="288" y="276"/>
                </a:lnTo>
                <a:lnTo>
                  <a:pt x="288" y="288"/>
                </a:lnTo>
                <a:lnTo>
                  <a:pt x="284" y="300"/>
                </a:lnTo>
                <a:lnTo>
                  <a:pt x="284" y="312"/>
                </a:lnTo>
                <a:lnTo>
                  <a:pt x="276" y="324"/>
                </a:lnTo>
                <a:lnTo>
                  <a:pt x="272" y="336"/>
                </a:lnTo>
                <a:lnTo>
                  <a:pt x="268" y="348"/>
                </a:lnTo>
                <a:lnTo>
                  <a:pt x="264" y="360"/>
                </a:lnTo>
                <a:lnTo>
                  <a:pt x="256" y="372"/>
                </a:lnTo>
                <a:lnTo>
                  <a:pt x="252" y="384"/>
                </a:lnTo>
                <a:lnTo>
                  <a:pt x="244" y="396"/>
                </a:lnTo>
                <a:lnTo>
                  <a:pt x="240" y="408"/>
                </a:lnTo>
                <a:lnTo>
                  <a:pt x="236" y="420"/>
                </a:lnTo>
                <a:lnTo>
                  <a:pt x="232" y="432"/>
                </a:lnTo>
                <a:lnTo>
                  <a:pt x="224" y="444"/>
                </a:lnTo>
                <a:lnTo>
                  <a:pt x="216" y="456"/>
                </a:lnTo>
                <a:lnTo>
                  <a:pt x="208" y="468"/>
                </a:lnTo>
                <a:lnTo>
                  <a:pt x="200" y="480"/>
                </a:lnTo>
                <a:lnTo>
                  <a:pt x="192" y="492"/>
                </a:lnTo>
                <a:lnTo>
                  <a:pt x="184" y="504"/>
                </a:lnTo>
                <a:lnTo>
                  <a:pt x="172" y="512"/>
                </a:lnTo>
                <a:lnTo>
                  <a:pt x="164" y="524"/>
                </a:lnTo>
                <a:lnTo>
                  <a:pt x="156" y="536"/>
                </a:lnTo>
                <a:lnTo>
                  <a:pt x="156" y="548"/>
                </a:lnTo>
                <a:lnTo>
                  <a:pt x="144" y="552"/>
                </a:lnTo>
                <a:lnTo>
                  <a:pt x="156" y="540"/>
                </a:lnTo>
                <a:lnTo>
                  <a:pt x="144" y="540"/>
                </a:lnTo>
                <a:lnTo>
                  <a:pt x="132" y="548"/>
                </a:lnTo>
                <a:lnTo>
                  <a:pt x="120" y="556"/>
                </a:lnTo>
                <a:lnTo>
                  <a:pt x="112" y="568"/>
                </a:lnTo>
                <a:lnTo>
                  <a:pt x="100" y="572"/>
                </a:lnTo>
                <a:lnTo>
                  <a:pt x="88" y="576"/>
                </a:lnTo>
                <a:lnTo>
                  <a:pt x="80" y="588"/>
                </a:lnTo>
                <a:lnTo>
                  <a:pt x="68" y="588"/>
                </a:lnTo>
                <a:lnTo>
                  <a:pt x="60" y="600"/>
                </a:lnTo>
                <a:lnTo>
                  <a:pt x="48" y="604"/>
                </a:lnTo>
                <a:lnTo>
                  <a:pt x="36" y="608"/>
                </a:lnTo>
                <a:lnTo>
                  <a:pt x="24" y="616"/>
                </a:lnTo>
                <a:lnTo>
                  <a:pt x="12" y="620"/>
                </a:lnTo>
                <a:lnTo>
                  <a:pt x="0" y="620"/>
                </a:lnTo>
                <a:lnTo>
                  <a:pt x="1136" y="620"/>
                </a:lnTo>
                <a:lnTo>
                  <a:pt x="1136" y="624"/>
                </a:lnTo>
                <a:lnTo>
                  <a:pt x="1124" y="620"/>
                </a:lnTo>
                <a:lnTo>
                  <a:pt x="1112" y="620"/>
                </a:lnTo>
                <a:lnTo>
                  <a:pt x="1100" y="620"/>
                </a:lnTo>
                <a:lnTo>
                  <a:pt x="1088" y="616"/>
                </a:lnTo>
                <a:lnTo>
                  <a:pt x="1076" y="608"/>
                </a:lnTo>
                <a:lnTo>
                  <a:pt x="1064" y="604"/>
                </a:lnTo>
                <a:lnTo>
                  <a:pt x="1052" y="604"/>
                </a:lnTo>
                <a:lnTo>
                  <a:pt x="1040" y="600"/>
                </a:lnTo>
                <a:lnTo>
                  <a:pt x="1028" y="596"/>
                </a:lnTo>
                <a:lnTo>
                  <a:pt x="1016" y="588"/>
                </a:lnTo>
                <a:lnTo>
                  <a:pt x="1004" y="580"/>
                </a:lnTo>
                <a:lnTo>
                  <a:pt x="992" y="572"/>
                </a:lnTo>
                <a:lnTo>
                  <a:pt x="980" y="564"/>
                </a:lnTo>
                <a:lnTo>
                  <a:pt x="968" y="556"/>
                </a:lnTo>
                <a:lnTo>
                  <a:pt x="960" y="544"/>
                </a:lnTo>
                <a:lnTo>
                  <a:pt x="948" y="536"/>
                </a:lnTo>
                <a:lnTo>
                  <a:pt x="940" y="524"/>
                </a:lnTo>
                <a:lnTo>
                  <a:pt x="928" y="520"/>
                </a:lnTo>
                <a:lnTo>
                  <a:pt x="920" y="508"/>
                </a:lnTo>
                <a:lnTo>
                  <a:pt x="912" y="496"/>
                </a:lnTo>
                <a:lnTo>
                  <a:pt x="904" y="484"/>
                </a:lnTo>
                <a:lnTo>
                  <a:pt x="900" y="472"/>
                </a:lnTo>
                <a:lnTo>
                  <a:pt x="896" y="460"/>
                </a:lnTo>
                <a:lnTo>
                  <a:pt x="888" y="448"/>
                </a:lnTo>
                <a:lnTo>
                  <a:pt x="884" y="436"/>
                </a:lnTo>
                <a:lnTo>
                  <a:pt x="876" y="424"/>
                </a:lnTo>
                <a:lnTo>
                  <a:pt x="868" y="412"/>
                </a:lnTo>
                <a:lnTo>
                  <a:pt x="860" y="400"/>
                </a:lnTo>
                <a:lnTo>
                  <a:pt x="852" y="388"/>
                </a:lnTo>
                <a:lnTo>
                  <a:pt x="848" y="376"/>
                </a:lnTo>
                <a:lnTo>
                  <a:pt x="844" y="364"/>
                </a:lnTo>
                <a:lnTo>
                  <a:pt x="840" y="352"/>
                </a:lnTo>
                <a:lnTo>
                  <a:pt x="836" y="340"/>
                </a:lnTo>
                <a:lnTo>
                  <a:pt x="832" y="328"/>
                </a:lnTo>
                <a:lnTo>
                  <a:pt x="828" y="316"/>
                </a:lnTo>
                <a:lnTo>
                  <a:pt x="824" y="304"/>
                </a:lnTo>
                <a:lnTo>
                  <a:pt x="820" y="292"/>
                </a:lnTo>
                <a:lnTo>
                  <a:pt x="812" y="280"/>
                </a:lnTo>
                <a:lnTo>
                  <a:pt x="808" y="268"/>
                </a:lnTo>
                <a:lnTo>
                  <a:pt x="808" y="256"/>
                </a:lnTo>
                <a:lnTo>
                  <a:pt x="804" y="244"/>
                </a:lnTo>
                <a:lnTo>
                  <a:pt x="800" y="232"/>
                </a:lnTo>
                <a:lnTo>
                  <a:pt x="800" y="220"/>
                </a:lnTo>
                <a:lnTo>
                  <a:pt x="800" y="208"/>
                </a:lnTo>
                <a:lnTo>
                  <a:pt x="796" y="196"/>
                </a:lnTo>
                <a:lnTo>
                  <a:pt x="796" y="184"/>
                </a:lnTo>
                <a:lnTo>
                  <a:pt x="792" y="172"/>
                </a:lnTo>
                <a:lnTo>
                  <a:pt x="792" y="160"/>
                </a:lnTo>
                <a:lnTo>
                  <a:pt x="792" y="148"/>
                </a:lnTo>
                <a:lnTo>
                  <a:pt x="788" y="136"/>
                </a:lnTo>
                <a:lnTo>
                  <a:pt x="784" y="124"/>
                </a:lnTo>
                <a:lnTo>
                  <a:pt x="784" y="112"/>
                </a:lnTo>
                <a:lnTo>
                  <a:pt x="784" y="100"/>
                </a:lnTo>
                <a:lnTo>
                  <a:pt x="780" y="88"/>
                </a:lnTo>
                <a:lnTo>
                  <a:pt x="780" y="76"/>
                </a:lnTo>
                <a:lnTo>
                  <a:pt x="780" y="64"/>
                </a:lnTo>
                <a:lnTo>
                  <a:pt x="780" y="52"/>
                </a:lnTo>
                <a:lnTo>
                  <a:pt x="780" y="40"/>
                </a:lnTo>
                <a:lnTo>
                  <a:pt x="776" y="28"/>
                </a:lnTo>
                <a:lnTo>
                  <a:pt x="776" y="16"/>
                </a:lnTo>
                <a:lnTo>
                  <a:pt x="776" y="4"/>
                </a:lnTo>
              </a:path>
            </a:pathLst>
          </a:custGeom>
          <a:solidFill>
            <a:srgbClr val="FDE3BA"/>
          </a:solidFill>
          <a:ln w="25400" cap="rnd" cmpd="sng">
            <a:solidFill>
              <a:srgbClr val="FE9B0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34" name="Line 14"/>
          <p:cNvSpPr>
            <a:spLocks noChangeShapeType="1"/>
          </p:cNvSpPr>
          <p:nvPr/>
        </p:nvSpPr>
        <p:spPr bwMode="auto">
          <a:xfrm>
            <a:off x="5657850" y="5367338"/>
            <a:ext cx="0" cy="2016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35" name="Line 15"/>
          <p:cNvSpPr>
            <a:spLocks noChangeShapeType="1"/>
          </p:cNvSpPr>
          <p:nvPr/>
        </p:nvSpPr>
        <p:spPr bwMode="auto">
          <a:xfrm>
            <a:off x="7505700" y="5367338"/>
            <a:ext cx="0" cy="2016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36" name="Line 16"/>
          <p:cNvSpPr>
            <a:spLocks noChangeShapeType="1"/>
          </p:cNvSpPr>
          <p:nvPr/>
        </p:nvSpPr>
        <p:spPr bwMode="auto">
          <a:xfrm>
            <a:off x="6805613" y="5467350"/>
            <a:ext cx="68738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37" name="Line 17"/>
          <p:cNvSpPr>
            <a:spLocks noChangeShapeType="1"/>
          </p:cNvSpPr>
          <p:nvPr/>
        </p:nvSpPr>
        <p:spPr bwMode="auto">
          <a:xfrm>
            <a:off x="5681663" y="5467350"/>
            <a:ext cx="68738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38" name="Rectangle 18"/>
          <p:cNvSpPr>
            <a:spLocks noChangeArrowheads="1"/>
          </p:cNvSpPr>
          <p:nvPr/>
        </p:nvSpPr>
        <p:spPr bwMode="auto">
          <a:xfrm>
            <a:off x="5529263" y="5616575"/>
            <a:ext cx="333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286739" name="Rectangle 19"/>
          <p:cNvSpPr>
            <a:spLocks noChangeArrowheads="1"/>
          </p:cNvSpPr>
          <p:nvPr/>
        </p:nvSpPr>
        <p:spPr bwMode="auto">
          <a:xfrm>
            <a:off x="7396163" y="5635625"/>
            <a:ext cx="2968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t</a:t>
            </a:r>
            <a:r>
              <a:rPr lang="en-US" sz="2000" i="1" baseline="-25000">
                <a:solidFill>
                  <a:schemeClr val="tx2"/>
                </a:solidFill>
              </a:rPr>
              <a:t>f</a:t>
            </a:r>
          </a:p>
        </p:txBody>
      </p:sp>
      <p:graphicFrame>
        <p:nvGraphicFramePr>
          <p:cNvPr id="286740" name="Object 20"/>
          <p:cNvGraphicFramePr>
            <a:graphicFrameLocks/>
          </p:cNvGraphicFramePr>
          <p:nvPr/>
        </p:nvGraphicFramePr>
        <p:xfrm>
          <a:off x="2357438" y="1709738"/>
          <a:ext cx="852487" cy="611187"/>
        </p:xfrm>
        <a:graphic>
          <a:graphicData uri="http://schemas.openxmlformats.org/presentationml/2006/ole">
            <p:oleObj spid="_x0000_s286740" name="Equation" r:id="rId3" imgW="850680" imgH="609480" progId="Equation.3">
              <p:embed/>
            </p:oleObj>
          </a:graphicData>
        </a:graphic>
      </p:graphicFrame>
      <p:sp>
        <p:nvSpPr>
          <p:cNvPr id="286741" name="Rectangle 21"/>
          <p:cNvSpPr>
            <a:spLocks noChangeArrowheads="1"/>
          </p:cNvSpPr>
          <p:nvPr/>
        </p:nvSpPr>
        <p:spPr bwMode="auto">
          <a:xfrm>
            <a:off x="6386513" y="5311775"/>
            <a:ext cx="4762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sz="2000" i="1">
                <a:solidFill>
                  <a:schemeClr val="tx2"/>
                </a:solidFill>
              </a:rPr>
              <a:t>t </a:t>
            </a:r>
          </a:p>
        </p:txBody>
      </p:sp>
      <p:sp>
        <p:nvSpPr>
          <p:cNvPr id="286742" name="Rectangle 22"/>
          <p:cNvSpPr>
            <a:spLocks noChangeArrowheads="1"/>
          </p:cNvSpPr>
          <p:nvPr/>
        </p:nvSpPr>
        <p:spPr bwMode="auto">
          <a:xfrm>
            <a:off x="746125" y="1830388"/>
            <a:ext cx="1539875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/>
              <a:t>Gunakan</a:t>
            </a:r>
          </a:p>
        </p:txBody>
      </p:sp>
      <p:sp>
        <p:nvSpPr>
          <p:cNvPr id="286743" name="Line 23"/>
          <p:cNvSpPr>
            <a:spLocks noChangeShapeType="1"/>
          </p:cNvSpPr>
          <p:nvPr/>
        </p:nvSpPr>
        <p:spPr bwMode="auto">
          <a:xfrm>
            <a:off x="6172200" y="4694238"/>
            <a:ext cx="0" cy="4810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44" name="Line 24"/>
          <p:cNvSpPr>
            <a:spLocks noChangeShapeType="1"/>
          </p:cNvSpPr>
          <p:nvPr/>
        </p:nvSpPr>
        <p:spPr bwMode="auto">
          <a:xfrm>
            <a:off x="6948488" y="4694238"/>
            <a:ext cx="0" cy="4810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45" name="Line 25"/>
          <p:cNvSpPr>
            <a:spLocks noChangeShapeType="1"/>
          </p:cNvSpPr>
          <p:nvPr/>
        </p:nvSpPr>
        <p:spPr bwMode="auto">
          <a:xfrm>
            <a:off x="6543675" y="3641725"/>
            <a:ext cx="0" cy="153352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46" name="Line 26"/>
          <p:cNvSpPr>
            <a:spLocks noChangeShapeType="1"/>
          </p:cNvSpPr>
          <p:nvPr/>
        </p:nvSpPr>
        <p:spPr bwMode="auto">
          <a:xfrm>
            <a:off x="5119688" y="5224463"/>
            <a:ext cx="3021012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6747" name="Object 27"/>
          <p:cNvGraphicFramePr>
            <a:graphicFrameLocks/>
          </p:cNvGraphicFramePr>
          <p:nvPr/>
        </p:nvGraphicFramePr>
        <p:xfrm>
          <a:off x="1839913" y="3046413"/>
          <a:ext cx="2452687" cy="1093787"/>
        </p:xfrm>
        <a:graphic>
          <a:graphicData uri="http://schemas.openxmlformats.org/presentationml/2006/ole">
            <p:oleObj spid="_x0000_s286747" name="Equation" r:id="rId4" imgW="2450880" imgH="1091880" progId="Equation.3">
              <p:embed/>
            </p:oleObj>
          </a:graphicData>
        </a:graphic>
      </p:graphicFrame>
      <p:graphicFrame>
        <p:nvGraphicFramePr>
          <p:cNvPr id="286748" name="Object 28"/>
          <p:cNvGraphicFramePr>
            <a:graphicFrameLocks/>
          </p:cNvGraphicFramePr>
          <p:nvPr/>
        </p:nvGraphicFramePr>
        <p:xfrm>
          <a:off x="2565400" y="4587875"/>
          <a:ext cx="798513" cy="241300"/>
        </p:xfrm>
        <a:graphic>
          <a:graphicData uri="http://schemas.openxmlformats.org/presentationml/2006/ole">
            <p:oleObj spid="_x0000_s286748" name="Equation" r:id="rId5" imgW="796680" imgH="239400" progId="Equation.3">
              <p:embed/>
            </p:oleObj>
          </a:graphicData>
        </a:graphic>
      </p:graphicFrame>
      <p:sp>
        <p:nvSpPr>
          <p:cNvPr id="286749" name="Rectangle 29"/>
          <p:cNvSpPr>
            <a:spLocks noChangeArrowheads="1"/>
          </p:cNvSpPr>
          <p:nvPr/>
        </p:nvSpPr>
        <p:spPr bwMode="auto">
          <a:xfrm>
            <a:off x="1296988" y="2493963"/>
            <a:ext cx="27066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 Maka impuls menjadi:</a:t>
            </a:r>
          </a:p>
        </p:txBody>
      </p:sp>
      <p:sp>
        <p:nvSpPr>
          <p:cNvPr id="286750" name="Rectangle 30"/>
          <p:cNvSpPr>
            <a:spLocks noChangeArrowheads="1"/>
          </p:cNvSpPr>
          <p:nvPr/>
        </p:nvSpPr>
        <p:spPr bwMode="auto">
          <a:xfrm>
            <a:off x="1182688" y="5395913"/>
            <a:ext cx="38258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impuls = perubahan momentum!</a:t>
            </a:r>
          </a:p>
        </p:txBody>
      </p:sp>
      <p:sp>
        <p:nvSpPr>
          <p:cNvPr id="286751" name="AutoShape 31"/>
          <p:cNvSpPr>
            <a:spLocks noChangeArrowheads="1"/>
          </p:cNvSpPr>
          <p:nvPr/>
        </p:nvSpPr>
        <p:spPr bwMode="auto">
          <a:xfrm>
            <a:off x="2206625" y="4403725"/>
            <a:ext cx="1473200" cy="630238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di">
  <a:themeElements>
    <a:clrScheme name="usdi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usdi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usdi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di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di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di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usdi</Template>
  <TotalTime>1376</TotalTime>
  <Words>2228</Words>
  <Application>Microsoft PowerPoint</Application>
  <PresentationFormat>On-screen Show (4:3)</PresentationFormat>
  <Paragraphs>713</Paragraphs>
  <Slides>57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usdi</vt:lpstr>
      <vt:lpstr>Equation</vt:lpstr>
      <vt:lpstr>Clip</vt:lpstr>
      <vt:lpstr>Microsoft Equation 3.0</vt:lpstr>
      <vt:lpstr>Slide 1</vt:lpstr>
      <vt:lpstr>Materi hari ini :</vt:lpstr>
      <vt:lpstr>Momentum Linier</vt:lpstr>
      <vt:lpstr>Aplikasi Konsep Momentum</vt:lpstr>
      <vt:lpstr>Kekekalan Momentum Linier</vt:lpstr>
      <vt:lpstr>“Skala waktu”  dari Tumbukan</vt:lpstr>
      <vt:lpstr>“Skala waktu”  dari Tumbukan</vt:lpstr>
      <vt:lpstr>Gaya dan Impuls</vt:lpstr>
      <vt:lpstr>Gaya dan Impuls</vt:lpstr>
      <vt:lpstr>Gaya dan Impuls</vt:lpstr>
      <vt:lpstr>Gaya dan Impuls</vt:lpstr>
      <vt:lpstr>Contoh: Gaya dan Impuls</vt:lpstr>
      <vt:lpstr>Contoh: Solusi</vt:lpstr>
      <vt:lpstr>Gaya dan Impuls</vt:lpstr>
      <vt:lpstr>Gaya dan Impuls</vt:lpstr>
      <vt:lpstr>Gaya dan Impuls : Baseball Example</vt:lpstr>
      <vt:lpstr>Baseball Example …</vt:lpstr>
      <vt:lpstr>Tumbukan Elastik vs. Inelastik</vt:lpstr>
      <vt:lpstr>Contoh 1: Tumbukan Inelastik 1-D</vt:lpstr>
      <vt:lpstr>Contoh 1: Tumbukan Inelastik 1-D …</vt:lpstr>
      <vt:lpstr>Contoh 1: Tumbukan Inelastik 1-D …</vt:lpstr>
      <vt:lpstr>Contoh 2: Tumbukan Inelastik 1-D</vt:lpstr>
      <vt:lpstr>Contoh 2: Tumbukan Inelastik 1-D …</vt:lpstr>
      <vt:lpstr>Contoh 2: Tumbukan Inelastik 1-D …</vt:lpstr>
      <vt:lpstr>Tumbukan Inelastik 2-D</vt:lpstr>
      <vt:lpstr>Tumbukan Inelastik 2-D...</vt:lpstr>
      <vt:lpstr>Tumbukan Inelastik 2-D...</vt:lpstr>
      <vt:lpstr>Tumbukan Inelastic 2-D...</vt:lpstr>
      <vt:lpstr>Ledakan (inelastic un-collision)</vt:lpstr>
      <vt:lpstr>Ledakan...</vt:lpstr>
      <vt:lpstr>Contoh: Ledakan</vt:lpstr>
      <vt:lpstr>Contoh: Ledakan…</vt:lpstr>
      <vt:lpstr>Contoh: Ledakan…</vt:lpstr>
      <vt:lpstr>Komentar tentang Kekekalan Energi</vt:lpstr>
      <vt:lpstr>Bandul Balistik (Ballistic Pendulum)</vt:lpstr>
      <vt:lpstr>Bandul Balistik...</vt:lpstr>
      <vt:lpstr>Bandul Balistik...</vt:lpstr>
      <vt:lpstr>Tumbukan Elastik</vt:lpstr>
      <vt:lpstr>Tumbukan Elastik 1-D</vt:lpstr>
      <vt:lpstr>Tumbukan Elastik 1-D</vt:lpstr>
      <vt:lpstr>Tumbukan Elastik 1-D</vt:lpstr>
      <vt:lpstr>Tumbukan Elastik 2-D dari 2 benda</vt:lpstr>
      <vt:lpstr>Tumbukan Elastik 2-D: Nuclear Scattering</vt:lpstr>
      <vt:lpstr>Tumbukan Elastik 2-D: Nuclear Scattering</vt:lpstr>
      <vt:lpstr>Aside: Kinetic Energy</vt:lpstr>
      <vt:lpstr>Tumbukan Elastik 2-D: Nuclear Scattering</vt:lpstr>
      <vt:lpstr>Tumbukan Elastik 2-D: Nuclear Scattering</vt:lpstr>
      <vt:lpstr>Contoh lain Tumbukan Elastik 2-D:  Billiards.</vt:lpstr>
      <vt:lpstr>Billiards.</vt:lpstr>
      <vt:lpstr>Billiards</vt:lpstr>
      <vt:lpstr>Billiards.</vt:lpstr>
      <vt:lpstr>Billiards.</vt:lpstr>
      <vt:lpstr>Contoh 4: Tumbukan Elastik 2-D </vt:lpstr>
      <vt:lpstr>Contoh 4: Tumbukan Elastik 2-D</vt:lpstr>
      <vt:lpstr>Contoh 4: Tumbukan Elastik 2-D</vt:lpstr>
      <vt:lpstr>Recap of today’s lecture</vt:lpstr>
      <vt:lpstr>End of Section...</vt:lpstr>
    </vt:vector>
  </TitlesOfParts>
  <Company>cnrg-itb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User</cp:lastModifiedBy>
  <cp:revision>115</cp:revision>
  <dcterms:created xsi:type="dcterms:W3CDTF">2006-06-05T02:42:12Z</dcterms:created>
  <dcterms:modified xsi:type="dcterms:W3CDTF">2011-02-10T12:42:33Z</dcterms:modified>
</cp:coreProperties>
</file>