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83" r:id="rId1"/>
  </p:sldMasterIdLst>
  <p:notesMasterIdLst>
    <p:notesMasterId r:id="rId24"/>
  </p:notesMasterIdLst>
  <p:handoutMasterIdLst>
    <p:handoutMasterId r:id="rId25"/>
  </p:handoutMasterIdLst>
  <p:sldIdLst>
    <p:sldId id="260" r:id="rId2"/>
    <p:sldId id="311" r:id="rId3"/>
    <p:sldId id="291" r:id="rId4"/>
    <p:sldId id="292" r:id="rId5"/>
    <p:sldId id="293" r:id="rId6"/>
    <p:sldId id="294" r:id="rId7"/>
    <p:sldId id="295" r:id="rId8"/>
    <p:sldId id="296" r:id="rId9"/>
    <p:sldId id="297" r:id="rId10"/>
    <p:sldId id="298" r:id="rId11"/>
    <p:sldId id="299" r:id="rId12"/>
    <p:sldId id="300" r:id="rId13"/>
    <p:sldId id="301" r:id="rId14"/>
    <p:sldId id="302" r:id="rId15"/>
    <p:sldId id="303" r:id="rId16"/>
    <p:sldId id="304" r:id="rId17"/>
    <p:sldId id="305" r:id="rId18"/>
    <p:sldId id="306" r:id="rId19"/>
    <p:sldId id="307" r:id="rId20"/>
    <p:sldId id="308" r:id="rId21"/>
    <p:sldId id="309" r:id="rId22"/>
    <p:sldId id="310" r:id="rId23"/>
  </p:sldIdLst>
  <p:sldSz cx="9144000" cy="6858000" type="screen4x3"/>
  <p:notesSz cx="6858000" cy="9144000"/>
  <p:defaultTextStyle>
    <a:defPPr>
      <a:defRPr lang="en-US"/>
    </a:defPPr>
    <a:lvl1pPr algn="l" rtl="0" fontAlgn="base">
      <a:spcBef>
        <a:spcPct val="0"/>
      </a:spcBef>
      <a:spcAft>
        <a:spcPct val="0"/>
      </a:spcAft>
      <a:defRPr sz="2400" kern="1200">
        <a:solidFill>
          <a:schemeClr val="bg1"/>
        </a:solidFill>
        <a:latin typeface="Times New Roman" pitchFamily="18" charset="0"/>
        <a:ea typeface="ＭＳ Ｐゴシック" pitchFamily="50" charset="-128"/>
        <a:cs typeface="+mn-cs"/>
        <a:sym typeface="Symbol" pitchFamily="18" charset="2"/>
      </a:defRPr>
    </a:lvl1pPr>
    <a:lvl2pPr marL="457200" algn="l" rtl="0" fontAlgn="base">
      <a:spcBef>
        <a:spcPct val="0"/>
      </a:spcBef>
      <a:spcAft>
        <a:spcPct val="0"/>
      </a:spcAft>
      <a:defRPr sz="2400" kern="1200">
        <a:solidFill>
          <a:schemeClr val="bg1"/>
        </a:solidFill>
        <a:latin typeface="Times New Roman" pitchFamily="18" charset="0"/>
        <a:ea typeface="ＭＳ Ｐゴシック" pitchFamily="50" charset="-128"/>
        <a:cs typeface="+mn-cs"/>
        <a:sym typeface="Symbol" pitchFamily="18" charset="2"/>
      </a:defRPr>
    </a:lvl2pPr>
    <a:lvl3pPr marL="914400" algn="l" rtl="0" fontAlgn="base">
      <a:spcBef>
        <a:spcPct val="0"/>
      </a:spcBef>
      <a:spcAft>
        <a:spcPct val="0"/>
      </a:spcAft>
      <a:defRPr sz="2400" kern="1200">
        <a:solidFill>
          <a:schemeClr val="bg1"/>
        </a:solidFill>
        <a:latin typeface="Times New Roman" pitchFamily="18" charset="0"/>
        <a:ea typeface="ＭＳ Ｐゴシック" pitchFamily="50" charset="-128"/>
        <a:cs typeface="+mn-cs"/>
        <a:sym typeface="Symbol" pitchFamily="18" charset="2"/>
      </a:defRPr>
    </a:lvl3pPr>
    <a:lvl4pPr marL="1371600" algn="l" rtl="0" fontAlgn="base">
      <a:spcBef>
        <a:spcPct val="0"/>
      </a:spcBef>
      <a:spcAft>
        <a:spcPct val="0"/>
      </a:spcAft>
      <a:defRPr sz="2400" kern="1200">
        <a:solidFill>
          <a:schemeClr val="bg1"/>
        </a:solidFill>
        <a:latin typeface="Times New Roman" pitchFamily="18" charset="0"/>
        <a:ea typeface="ＭＳ Ｐゴシック" pitchFamily="50" charset="-128"/>
        <a:cs typeface="+mn-cs"/>
        <a:sym typeface="Symbol" pitchFamily="18" charset="2"/>
      </a:defRPr>
    </a:lvl4pPr>
    <a:lvl5pPr marL="1828800" algn="l" rtl="0" fontAlgn="base">
      <a:spcBef>
        <a:spcPct val="0"/>
      </a:spcBef>
      <a:spcAft>
        <a:spcPct val="0"/>
      </a:spcAft>
      <a:defRPr sz="2400" kern="1200">
        <a:solidFill>
          <a:schemeClr val="bg1"/>
        </a:solidFill>
        <a:latin typeface="Times New Roman" pitchFamily="18" charset="0"/>
        <a:ea typeface="ＭＳ Ｐゴシック" pitchFamily="50" charset="-128"/>
        <a:cs typeface="+mn-cs"/>
        <a:sym typeface="Symbol" pitchFamily="18" charset="2"/>
      </a:defRPr>
    </a:lvl5pPr>
    <a:lvl6pPr marL="2286000" algn="l" defTabSz="914400" rtl="0" eaLnBrk="1" latinLnBrk="0" hangingPunct="1">
      <a:defRPr sz="2400" kern="1200">
        <a:solidFill>
          <a:schemeClr val="bg1"/>
        </a:solidFill>
        <a:latin typeface="Times New Roman" pitchFamily="18" charset="0"/>
        <a:ea typeface="ＭＳ Ｐゴシック" pitchFamily="50" charset="-128"/>
        <a:cs typeface="+mn-cs"/>
        <a:sym typeface="Symbol" pitchFamily="18" charset="2"/>
      </a:defRPr>
    </a:lvl6pPr>
    <a:lvl7pPr marL="2743200" algn="l" defTabSz="914400" rtl="0" eaLnBrk="1" latinLnBrk="0" hangingPunct="1">
      <a:defRPr sz="2400" kern="1200">
        <a:solidFill>
          <a:schemeClr val="bg1"/>
        </a:solidFill>
        <a:latin typeface="Times New Roman" pitchFamily="18" charset="0"/>
        <a:ea typeface="ＭＳ Ｐゴシック" pitchFamily="50" charset="-128"/>
        <a:cs typeface="+mn-cs"/>
        <a:sym typeface="Symbol" pitchFamily="18" charset="2"/>
      </a:defRPr>
    </a:lvl7pPr>
    <a:lvl8pPr marL="3200400" algn="l" defTabSz="914400" rtl="0" eaLnBrk="1" latinLnBrk="0" hangingPunct="1">
      <a:defRPr sz="2400" kern="1200">
        <a:solidFill>
          <a:schemeClr val="bg1"/>
        </a:solidFill>
        <a:latin typeface="Times New Roman" pitchFamily="18" charset="0"/>
        <a:ea typeface="ＭＳ Ｐゴシック" pitchFamily="50" charset="-128"/>
        <a:cs typeface="+mn-cs"/>
        <a:sym typeface="Symbol" pitchFamily="18" charset="2"/>
      </a:defRPr>
    </a:lvl8pPr>
    <a:lvl9pPr marL="3657600" algn="l" defTabSz="914400" rtl="0" eaLnBrk="1" latinLnBrk="0" hangingPunct="1">
      <a:defRPr sz="2400" kern="1200">
        <a:solidFill>
          <a:schemeClr val="bg1"/>
        </a:solidFill>
        <a:latin typeface="Times New Roman" pitchFamily="18" charset="0"/>
        <a:ea typeface="ＭＳ Ｐゴシック" pitchFamily="50" charset="-128"/>
        <a:cs typeface="+mn-cs"/>
        <a:sym typeface="Symbol" pitchFamily="18" charset="2"/>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2"/>
  <p:clrMru>
    <a:srgbClr val="00CC66"/>
    <a:srgbClr val="CC00CC"/>
    <a:srgbClr val="0033CC"/>
    <a:srgbClr val="FF9900"/>
    <a:srgbClr val="0080FF"/>
    <a:srgbClr val="FFFFFF"/>
    <a:srgbClr val="0000FF"/>
    <a:srgbClr val="FF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04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image" Target="../media/image1.png"/></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6.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33.wmf"/><Relationship Id="rId1" Type="http://schemas.openxmlformats.org/officeDocument/2006/relationships/image" Target="../media/image32.wmf"/><Relationship Id="rId4" Type="http://schemas.openxmlformats.org/officeDocument/2006/relationships/image" Target="../media/image35.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38.wmf"/><Relationship Id="rId1" Type="http://schemas.openxmlformats.org/officeDocument/2006/relationships/image" Target="../media/image37.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41.wmf"/><Relationship Id="rId2" Type="http://schemas.openxmlformats.org/officeDocument/2006/relationships/image" Target="../media/image40.wmf"/><Relationship Id="rId1" Type="http://schemas.openxmlformats.org/officeDocument/2006/relationships/image" Target="../media/image39.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 Id="rId4" Type="http://schemas.openxmlformats.org/officeDocument/2006/relationships/image" Target="../media/image16.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 Id="rId5" Type="http://schemas.openxmlformats.org/officeDocument/2006/relationships/image" Target="../media/image21.wmf"/><Relationship Id="rId4" Type="http://schemas.openxmlformats.org/officeDocument/2006/relationships/image" Target="../media/image20.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image" Target="../media/image23.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smtClean="0">
                <a:solidFill>
                  <a:schemeClr val="tx1"/>
                </a:solidFill>
                <a:latin typeface="Arial" charset="0"/>
                <a:cs typeface="Times New Roman" pitchFamily="18" charset="0"/>
              </a:defRPr>
            </a:lvl1pPr>
          </a:lstStyle>
          <a:p>
            <a:pPr>
              <a:defRPr/>
            </a:pPr>
            <a:endParaRPr lang="en-US"/>
          </a:p>
        </p:txBody>
      </p:sp>
      <p:sp>
        <p:nvSpPr>
          <p:cNvPr id="3174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smtClean="0">
                <a:solidFill>
                  <a:schemeClr val="tx1"/>
                </a:solidFill>
                <a:latin typeface="Arial" charset="0"/>
                <a:cs typeface="Times New Roman" pitchFamily="18" charset="0"/>
              </a:defRPr>
            </a:lvl1pPr>
          </a:lstStyle>
          <a:p>
            <a:pPr>
              <a:defRPr/>
            </a:pPr>
            <a:endParaRPr lang="en-US"/>
          </a:p>
        </p:txBody>
      </p:sp>
      <p:sp>
        <p:nvSpPr>
          <p:cNvPr id="3174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smtClean="0">
                <a:solidFill>
                  <a:schemeClr val="tx1"/>
                </a:solidFill>
                <a:latin typeface="Arial" charset="0"/>
                <a:cs typeface="Times New Roman" pitchFamily="18" charset="0"/>
              </a:defRPr>
            </a:lvl1pPr>
          </a:lstStyle>
          <a:p>
            <a:pPr>
              <a:defRPr/>
            </a:pPr>
            <a:endParaRPr lang="en-US"/>
          </a:p>
        </p:txBody>
      </p:sp>
      <p:sp>
        <p:nvSpPr>
          <p:cNvPr id="3174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smtClean="0">
                <a:solidFill>
                  <a:schemeClr val="tx1"/>
                </a:solidFill>
                <a:latin typeface="Arial" charset="0"/>
                <a:cs typeface="Times New Roman" pitchFamily="18" charset="0"/>
              </a:defRPr>
            </a:lvl1pPr>
          </a:lstStyle>
          <a:p>
            <a:pPr>
              <a:defRPr/>
            </a:pPr>
            <a:fld id="{D4CCCD9B-6CEA-490D-A05C-775A8F01A3F7}"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smtClean="0">
                <a:solidFill>
                  <a:schemeClr val="tx1"/>
                </a:solidFill>
                <a:latin typeface="Arial" charset="0"/>
                <a:cs typeface="Times New Roman" pitchFamily="18" charset="0"/>
              </a:defRPr>
            </a:lvl1pPr>
          </a:lstStyle>
          <a:p>
            <a:pPr>
              <a:defRPr/>
            </a:pPr>
            <a:endParaRPr lang="en-US"/>
          </a:p>
        </p:txBody>
      </p:sp>
      <p:sp>
        <p:nvSpPr>
          <p:cNvPr id="286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smtClean="0">
                <a:solidFill>
                  <a:schemeClr val="tx1"/>
                </a:solidFill>
                <a:latin typeface="Arial" charset="0"/>
                <a:cs typeface="Times New Roman" pitchFamily="18" charset="0"/>
              </a:defRPr>
            </a:lvl1pPr>
          </a:lstStyle>
          <a:p>
            <a:pPr>
              <a:defRPr/>
            </a:pPr>
            <a:endParaRPr lang="en-US"/>
          </a:p>
        </p:txBody>
      </p:sp>
      <p:sp>
        <p:nvSpPr>
          <p:cNvPr id="25604"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smtClean="0">
                <a:solidFill>
                  <a:schemeClr val="tx1"/>
                </a:solidFill>
                <a:latin typeface="Arial" charset="0"/>
                <a:cs typeface="Times New Roman" pitchFamily="18" charset="0"/>
              </a:defRPr>
            </a:lvl1pPr>
          </a:lstStyle>
          <a:p>
            <a:pPr>
              <a:defRPr/>
            </a:pPr>
            <a:endParaRPr lang="en-US"/>
          </a:p>
        </p:txBody>
      </p:sp>
      <p:sp>
        <p:nvSpPr>
          <p:cNvPr id="286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smtClean="0">
                <a:solidFill>
                  <a:schemeClr val="tx1"/>
                </a:solidFill>
                <a:latin typeface="Arial" charset="0"/>
                <a:cs typeface="Times New Roman" pitchFamily="18" charset="0"/>
              </a:defRPr>
            </a:lvl1pPr>
          </a:lstStyle>
          <a:p>
            <a:pPr>
              <a:defRPr/>
            </a:pPr>
            <a:fld id="{4EB68289-52BC-4082-AB54-E2DA9DB8F460}"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50"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50"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50"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50"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5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1607C96E-9E21-444C-BE46-1D020FBC8BB8}" type="slidenum">
              <a:rPr lang="en-US"/>
              <a:pPr/>
              <a:t>2</a:t>
            </a:fld>
            <a:endParaRPr lang="en-US"/>
          </a:p>
        </p:txBody>
      </p:sp>
      <p:sp>
        <p:nvSpPr>
          <p:cNvPr id="26627" name="Rectangle 2"/>
          <p:cNvSpPr>
            <a:spLocks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81"/>
          <p:cNvSpPr>
            <a:spLocks noChangeArrowheads="1"/>
          </p:cNvSpPr>
          <p:nvPr/>
        </p:nvSpPr>
        <p:spPr bwMode="auto">
          <a:xfrm>
            <a:off x="0" y="0"/>
            <a:ext cx="9144000" cy="6858000"/>
          </a:xfrm>
          <a:prstGeom prst="rect">
            <a:avLst/>
          </a:prstGeom>
          <a:solidFill>
            <a:schemeClr val="accent1"/>
          </a:solidFill>
          <a:ln w="9525">
            <a:noFill/>
            <a:miter lim="800000"/>
            <a:headEnd/>
            <a:tailEnd/>
          </a:ln>
        </p:spPr>
        <p:txBody>
          <a:bodyPr wrap="none" anchor="ctr"/>
          <a:lstStyle/>
          <a:p>
            <a:pPr>
              <a:defRPr/>
            </a:pPr>
            <a:endParaRPr lang="en-US">
              <a:cs typeface="Times New Roman" pitchFamily="18" charset="0"/>
            </a:endParaRPr>
          </a:p>
        </p:txBody>
      </p:sp>
      <p:sp>
        <p:nvSpPr>
          <p:cNvPr id="5" name="Rectangle 72"/>
          <p:cNvSpPr>
            <a:spLocks noChangeArrowheads="1"/>
          </p:cNvSpPr>
          <p:nvPr/>
        </p:nvSpPr>
        <p:spPr bwMode="auto">
          <a:xfrm>
            <a:off x="609600" y="0"/>
            <a:ext cx="8534400" cy="2667000"/>
          </a:xfrm>
          <a:prstGeom prst="rect">
            <a:avLst/>
          </a:prstGeom>
          <a:solidFill>
            <a:srgbClr val="0080FF"/>
          </a:solidFill>
          <a:ln w="9525">
            <a:noFill/>
            <a:miter lim="800000"/>
            <a:headEnd/>
            <a:tailEnd/>
          </a:ln>
        </p:spPr>
        <p:txBody>
          <a:bodyPr wrap="none" anchor="ctr"/>
          <a:lstStyle/>
          <a:p>
            <a:pPr>
              <a:defRPr/>
            </a:pPr>
            <a:endParaRPr lang="en-US">
              <a:cs typeface="Times New Roman" pitchFamily="18" charset="0"/>
            </a:endParaRPr>
          </a:p>
        </p:txBody>
      </p:sp>
      <p:sp>
        <p:nvSpPr>
          <p:cNvPr id="6" name="Rectangle 73"/>
          <p:cNvSpPr>
            <a:spLocks noChangeArrowheads="1"/>
          </p:cNvSpPr>
          <p:nvPr/>
        </p:nvSpPr>
        <p:spPr bwMode="auto">
          <a:xfrm>
            <a:off x="0" y="0"/>
            <a:ext cx="381000" cy="2667000"/>
          </a:xfrm>
          <a:prstGeom prst="rect">
            <a:avLst/>
          </a:prstGeom>
          <a:solidFill>
            <a:srgbClr val="FF00FF"/>
          </a:solidFill>
          <a:ln w="9525">
            <a:noFill/>
            <a:miter lim="800000"/>
            <a:headEnd/>
            <a:tailEnd/>
          </a:ln>
        </p:spPr>
        <p:txBody>
          <a:bodyPr wrap="none" anchor="ctr"/>
          <a:lstStyle/>
          <a:p>
            <a:pPr>
              <a:defRPr/>
            </a:pPr>
            <a:endParaRPr lang="en-US">
              <a:cs typeface="Times New Roman" pitchFamily="18" charset="0"/>
            </a:endParaRPr>
          </a:p>
        </p:txBody>
      </p:sp>
      <p:sp>
        <p:nvSpPr>
          <p:cNvPr id="7" name="Rectangle 74"/>
          <p:cNvSpPr>
            <a:spLocks noChangeArrowheads="1"/>
          </p:cNvSpPr>
          <p:nvPr/>
        </p:nvSpPr>
        <p:spPr bwMode="auto">
          <a:xfrm>
            <a:off x="0" y="2895600"/>
            <a:ext cx="381000" cy="3962400"/>
          </a:xfrm>
          <a:prstGeom prst="rect">
            <a:avLst/>
          </a:prstGeom>
          <a:solidFill>
            <a:srgbClr val="CC99FF"/>
          </a:solidFill>
          <a:ln w="9525">
            <a:noFill/>
            <a:miter lim="800000"/>
            <a:headEnd/>
            <a:tailEnd/>
          </a:ln>
        </p:spPr>
        <p:txBody>
          <a:bodyPr wrap="none" anchor="ctr"/>
          <a:lstStyle/>
          <a:p>
            <a:pPr>
              <a:defRPr/>
            </a:pPr>
            <a:endParaRPr lang="en-US">
              <a:cs typeface="Times New Roman" pitchFamily="18" charset="0"/>
            </a:endParaRPr>
          </a:p>
        </p:txBody>
      </p:sp>
      <p:sp>
        <p:nvSpPr>
          <p:cNvPr id="44099" name="Rectangle 67"/>
          <p:cNvSpPr>
            <a:spLocks noGrp="1" noChangeArrowheads="1"/>
          </p:cNvSpPr>
          <p:nvPr>
            <p:ph type="ctrTitle" sz="quarter"/>
          </p:nvPr>
        </p:nvSpPr>
        <p:spPr>
          <a:xfrm>
            <a:off x="971550" y="836613"/>
            <a:ext cx="7486650" cy="1692275"/>
          </a:xfrm>
        </p:spPr>
        <p:txBody>
          <a:bodyPr/>
          <a:lstStyle>
            <a:lvl1pPr>
              <a:defRPr sz="4000"/>
            </a:lvl1pPr>
          </a:lstStyle>
          <a:p>
            <a:r>
              <a:rPr lang="en-US"/>
              <a:t>PROGRAM III</a:t>
            </a:r>
          </a:p>
        </p:txBody>
      </p:sp>
      <p:sp>
        <p:nvSpPr>
          <p:cNvPr id="44100" name="Rectangle 68"/>
          <p:cNvSpPr>
            <a:spLocks noGrp="1" noChangeArrowheads="1"/>
          </p:cNvSpPr>
          <p:nvPr>
            <p:ph type="subTitle" sz="quarter" idx="1"/>
          </p:nvPr>
        </p:nvSpPr>
        <p:spPr>
          <a:xfrm>
            <a:off x="3124200" y="2895600"/>
            <a:ext cx="5334000" cy="1863725"/>
          </a:xfrm>
        </p:spPr>
        <p:txBody>
          <a:bodyPr/>
          <a:lstStyle>
            <a:lvl1pPr marL="0" indent="0">
              <a:buFont typeface="Wingdings" pitchFamily="2" charset="2"/>
              <a:buNone/>
              <a:defRPr/>
            </a:lvl1pPr>
          </a:lstStyle>
          <a:p>
            <a:endParaRPr lang="en-US"/>
          </a:p>
        </p:txBody>
      </p:sp>
      <p:sp>
        <p:nvSpPr>
          <p:cNvPr id="10" name="Rectangle 69"/>
          <p:cNvSpPr>
            <a:spLocks noGrp="1" noChangeArrowheads="1"/>
          </p:cNvSpPr>
          <p:nvPr>
            <p:ph type="dt" sz="quarter" idx="10"/>
          </p:nvPr>
        </p:nvSpPr>
        <p:spPr>
          <a:xfrm>
            <a:off x="685800" y="6248400"/>
            <a:ext cx="1905000" cy="457200"/>
          </a:xfrm>
        </p:spPr>
        <p:txBody>
          <a:bodyPr/>
          <a:lstStyle>
            <a:lvl1pPr>
              <a:defRPr smtClean="0">
                <a:latin typeface="Helvetica" pitchFamily="34" charset="0"/>
              </a:defRPr>
            </a:lvl1pPr>
          </a:lstStyle>
          <a:p>
            <a:pPr>
              <a:defRPr/>
            </a:pPr>
            <a:endParaRPr lang="en-US"/>
          </a:p>
        </p:txBody>
      </p:sp>
      <p:sp>
        <p:nvSpPr>
          <p:cNvPr id="11" name="Rectangle 70"/>
          <p:cNvSpPr>
            <a:spLocks noGrp="1" noChangeArrowheads="1"/>
          </p:cNvSpPr>
          <p:nvPr>
            <p:ph type="ftr" sz="quarter" idx="11"/>
          </p:nvPr>
        </p:nvSpPr>
        <p:spPr>
          <a:xfrm>
            <a:off x="3124200" y="6248400"/>
            <a:ext cx="2895600" cy="457200"/>
          </a:xfrm>
        </p:spPr>
        <p:txBody>
          <a:bodyPr/>
          <a:lstStyle>
            <a:lvl1pPr>
              <a:defRPr smtClean="0">
                <a:latin typeface="Helvetica" pitchFamily="34" charset="0"/>
              </a:defRPr>
            </a:lvl1pPr>
          </a:lstStyle>
          <a:p>
            <a:pPr>
              <a:defRPr/>
            </a:pPr>
            <a:endParaRPr lang="en-US"/>
          </a:p>
        </p:txBody>
      </p:sp>
      <p:sp>
        <p:nvSpPr>
          <p:cNvPr id="12" name="Rectangle 71"/>
          <p:cNvSpPr>
            <a:spLocks noGrp="1" noChangeArrowheads="1"/>
          </p:cNvSpPr>
          <p:nvPr>
            <p:ph type="sldNum" sz="quarter" idx="12"/>
          </p:nvPr>
        </p:nvSpPr>
        <p:spPr>
          <a:xfrm>
            <a:off x="6553200" y="6248400"/>
            <a:ext cx="1905000" cy="457200"/>
          </a:xfrm>
        </p:spPr>
        <p:txBody>
          <a:bodyPr/>
          <a:lstStyle>
            <a:lvl1pPr>
              <a:defRPr smtClean="0">
                <a:latin typeface="Helvetica" pitchFamily="34" charset="0"/>
              </a:defRPr>
            </a:lvl1pPr>
          </a:lstStyle>
          <a:p>
            <a:pPr>
              <a:defRPr/>
            </a:pPr>
            <a:r>
              <a:rPr lang="en-US"/>
              <a:t>1</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7"/>
          <p:cNvSpPr>
            <a:spLocks noGrp="1" noChangeArrowheads="1"/>
          </p:cNvSpPr>
          <p:nvPr>
            <p:ph type="dt" sz="half" idx="10"/>
          </p:nvPr>
        </p:nvSpPr>
        <p:spPr>
          <a:ln/>
        </p:spPr>
        <p:txBody>
          <a:bodyPr/>
          <a:lstStyle>
            <a:lvl1pPr>
              <a:defRPr/>
            </a:lvl1pPr>
          </a:lstStyle>
          <a:p>
            <a:pPr>
              <a:defRPr/>
            </a:pPr>
            <a:endParaRPr lang="en-US"/>
          </a:p>
        </p:txBody>
      </p:sp>
      <p:sp>
        <p:nvSpPr>
          <p:cNvPr id="5" name="Rectangle 68"/>
          <p:cNvSpPr>
            <a:spLocks noGrp="1" noChangeArrowheads="1"/>
          </p:cNvSpPr>
          <p:nvPr>
            <p:ph type="ftr" sz="quarter" idx="11"/>
          </p:nvPr>
        </p:nvSpPr>
        <p:spPr>
          <a:ln/>
        </p:spPr>
        <p:txBody>
          <a:bodyPr/>
          <a:lstStyle>
            <a:lvl1pPr>
              <a:defRPr/>
            </a:lvl1pPr>
          </a:lstStyle>
          <a:p>
            <a:pPr>
              <a:defRPr/>
            </a:pPr>
            <a:endParaRPr lang="en-US"/>
          </a:p>
        </p:txBody>
      </p:sp>
      <p:sp>
        <p:nvSpPr>
          <p:cNvPr id="6" name="Rectangle 69"/>
          <p:cNvSpPr>
            <a:spLocks noGrp="1" noChangeArrowheads="1"/>
          </p:cNvSpPr>
          <p:nvPr>
            <p:ph type="sldNum" sz="quarter" idx="12"/>
          </p:nvPr>
        </p:nvSpPr>
        <p:spPr>
          <a:ln/>
        </p:spPr>
        <p:txBody>
          <a:bodyPr/>
          <a:lstStyle>
            <a:lvl1pPr>
              <a:defRPr/>
            </a:lvl1pPr>
          </a:lstStyle>
          <a:p>
            <a:pPr>
              <a:defRPr/>
            </a:pPr>
            <a:fld id="{97EE5F72-E99F-4099-A511-8781FB8AE45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1975" y="280988"/>
            <a:ext cx="2122488" cy="56959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9750" y="280988"/>
            <a:ext cx="6219825" cy="56959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7"/>
          <p:cNvSpPr>
            <a:spLocks noGrp="1" noChangeArrowheads="1"/>
          </p:cNvSpPr>
          <p:nvPr>
            <p:ph type="dt" sz="half" idx="10"/>
          </p:nvPr>
        </p:nvSpPr>
        <p:spPr>
          <a:ln/>
        </p:spPr>
        <p:txBody>
          <a:bodyPr/>
          <a:lstStyle>
            <a:lvl1pPr>
              <a:defRPr/>
            </a:lvl1pPr>
          </a:lstStyle>
          <a:p>
            <a:pPr>
              <a:defRPr/>
            </a:pPr>
            <a:endParaRPr lang="en-US"/>
          </a:p>
        </p:txBody>
      </p:sp>
      <p:sp>
        <p:nvSpPr>
          <p:cNvPr id="5" name="Rectangle 68"/>
          <p:cNvSpPr>
            <a:spLocks noGrp="1" noChangeArrowheads="1"/>
          </p:cNvSpPr>
          <p:nvPr>
            <p:ph type="ftr" sz="quarter" idx="11"/>
          </p:nvPr>
        </p:nvSpPr>
        <p:spPr>
          <a:ln/>
        </p:spPr>
        <p:txBody>
          <a:bodyPr/>
          <a:lstStyle>
            <a:lvl1pPr>
              <a:defRPr/>
            </a:lvl1pPr>
          </a:lstStyle>
          <a:p>
            <a:pPr>
              <a:defRPr/>
            </a:pPr>
            <a:endParaRPr lang="en-US"/>
          </a:p>
        </p:txBody>
      </p:sp>
      <p:sp>
        <p:nvSpPr>
          <p:cNvPr id="6" name="Rectangle 69"/>
          <p:cNvSpPr>
            <a:spLocks noGrp="1" noChangeArrowheads="1"/>
          </p:cNvSpPr>
          <p:nvPr>
            <p:ph type="sldNum" sz="quarter" idx="12"/>
          </p:nvPr>
        </p:nvSpPr>
        <p:spPr>
          <a:ln/>
        </p:spPr>
        <p:txBody>
          <a:bodyPr/>
          <a:lstStyle>
            <a:lvl1pPr>
              <a:defRPr/>
            </a:lvl1pPr>
          </a:lstStyle>
          <a:p>
            <a:pPr>
              <a:defRPr/>
            </a:pPr>
            <a:fld id="{EB7FC3E6-6744-4048-8B56-ACFB58AECF3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7"/>
          <p:cNvSpPr>
            <a:spLocks noGrp="1" noChangeArrowheads="1"/>
          </p:cNvSpPr>
          <p:nvPr>
            <p:ph type="dt" sz="half" idx="10"/>
          </p:nvPr>
        </p:nvSpPr>
        <p:spPr>
          <a:ln/>
        </p:spPr>
        <p:txBody>
          <a:bodyPr/>
          <a:lstStyle>
            <a:lvl1pPr>
              <a:defRPr/>
            </a:lvl1pPr>
          </a:lstStyle>
          <a:p>
            <a:pPr>
              <a:defRPr/>
            </a:pPr>
            <a:endParaRPr lang="en-US"/>
          </a:p>
        </p:txBody>
      </p:sp>
      <p:sp>
        <p:nvSpPr>
          <p:cNvPr id="5" name="Rectangle 68"/>
          <p:cNvSpPr>
            <a:spLocks noGrp="1" noChangeArrowheads="1"/>
          </p:cNvSpPr>
          <p:nvPr>
            <p:ph type="ftr" sz="quarter" idx="11"/>
          </p:nvPr>
        </p:nvSpPr>
        <p:spPr>
          <a:ln/>
        </p:spPr>
        <p:txBody>
          <a:bodyPr/>
          <a:lstStyle>
            <a:lvl1pPr>
              <a:defRPr/>
            </a:lvl1pPr>
          </a:lstStyle>
          <a:p>
            <a:pPr>
              <a:defRPr/>
            </a:pPr>
            <a:endParaRPr lang="en-US"/>
          </a:p>
        </p:txBody>
      </p:sp>
      <p:sp>
        <p:nvSpPr>
          <p:cNvPr id="6" name="Rectangle 69"/>
          <p:cNvSpPr>
            <a:spLocks noGrp="1" noChangeArrowheads="1"/>
          </p:cNvSpPr>
          <p:nvPr>
            <p:ph type="sldNum" sz="quarter" idx="12"/>
          </p:nvPr>
        </p:nvSpPr>
        <p:spPr>
          <a:ln/>
        </p:spPr>
        <p:txBody>
          <a:bodyPr/>
          <a:lstStyle>
            <a:lvl1pPr>
              <a:defRPr/>
            </a:lvl1pPr>
          </a:lstStyle>
          <a:p>
            <a:pPr>
              <a:defRPr/>
            </a:pPr>
            <a:fld id="{5BE00728-DC83-4689-998D-45ADA4CC2C4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7"/>
          <p:cNvSpPr>
            <a:spLocks noGrp="1" noChangeArrowheads="1"/>
          </p:cNvSpPr>
          <p:nvPr>
            <p:ph type="dt" sz="half" idx="10"/>
          </p:nvPr>
        </p:nvSpPr>
        <p:spPr>
          <a:ln/>
        </p:spPr>
        <p:txBody>
          <a:bodyPr/>
          <a:lstStyle>
            <a:lvl1pPr>
              <a:defRPr/>
            </a:lvl1pPr>
          </a:lstStyle>
          <a:p>
            <a:pPr>
              <a:defRPr/>
            </a:pPr>
            <a:endParaRPr lang="en-US"/>
          </a:p>
        </p:txBody>
      </p:sp>
      <p:sp>
        <p:nvSpPr>
          <p:cNvPr id="5" name="Rectangle 68"/>
          <p:cNvSpPr>
            <a:spLocks noGrp="1" noChangeArrowheads="1"/>
          </p:cNvSpPr>
          <p:nvPr>
            <p:ph type="ftr" sz="quarter" idx="11"/>
          </p:nvPr>
        </p:nvSpPr>
        <p:spPr>
          <a:ln/>
        </p:spPr>
        <p:txBody>
          <a:bodyPr/>
          <a:lstStyle>
            <a:lvl1pPr>
              <a:defRPr/>
            </a:lvl1pPr>
          </a:lstStyle>
          <a:p>
            <a:pPr>
              <a:defRPr/>
            </a:pPr>
            <a:endParaRPr lang="en-US"/>
          </a:p>
        </p:txBody>
      </p:sp>
      <p:sp>
        <p:nvSpPr>
          <p:cNvPr id="6" name="Rectangle 69"/>
          <p:cNvSpPr>
            <a:spLocks noGrp="1" noChangeArrowheads="1"/>
          </p:cNvSpPr>
          <p:nvPr>
            <p:ph type="sldNum" sz="quarter" idx="12"/>
          </p:nvPr>
        </p:nvSpPr>
        <p:spPr>
          <a:ln/>
        </p:spPr>
        <p:txBody>
          <a:bodyPr/>
          <a:lstStyle>
            <a:lvl1pPr>
              <a:defRPr/>
            </a:lvl1pPr>
          </a:lstStyle>
          <a:p>
            <a:pPr>
              <a:defRPr/>
            </a:pPr>
            <a:fld id="{802EC97E-CDDB-4D77-9ED0-EDD3DD8F871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9750" y="1268413"/>
            <a:ext cx="4130675" cy="4708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22825" y="1268413"/>
            <a:ext cx="4130675" cy="4708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7"/>
          <p:cNvSpPr>
            <a:spLocks noGrp="1" noChangeArrowheads="1"/>
          </p:cNvSpPr>
          <p:nvPr>
            <p:ph type="dt" sz="half" idx="10"/>
          </p:nvPr>
        </p:nvSpPr>
        <p:spPr>
          <a:ln/>
        </p:spPr>
        <p:txBody>
          <a:bodyPr/>
          <a:lstStyle>
            <a:lvl1pPr>
              <a:defRPr/>
            </a:lvl1pPr>
          </a:lstStyle>
          <a:p>
            <a:pPr>
              <a:defRPr/>
            </a:pPr>
            <a:endParaRPr lang="en-US"/>
          </a:p>
        </p:txBody>
      </p:sp>
      <p:sp>
        <p:nvSpPr>
          <p:cNvPr id="6" name="Rectangle 68"/>
          <p:cNvSpPr>
            <a:spLocks noGrp="1" noChangeArrowheads="1"/>
          </p:cNvSpPr>
          <p:nvPr>
            <p:ph type="ftr" sz="quarter" idx="11"/>
          </p:nvPr>
        </p:nvSpPr>
        <p:spPr>
          <a:ln/>
        </p:spPr>
        <p:txBody>
          <a:bodyPr/>
          <a:lstStyle>
            <a:lvl1pPr>
              <a:defRPr/>
            </a:lvl1pPr>
          </a:lstStyle>
          <a:p>
            <a:pPr>
              <a:defRPr/>
            </a:pPr>
            <a:endParaRPr lang="en-US"/>
          </a:p>
        </p:txBody>
      </p:sp>
      <p:sp>
        <p:nvSpPr>
          <p:cNvPr id="7" name="Rectangle 69"/>
          <p:cNvSpPr>
            <a:spLocks noGrp="1" noChangeArrowheads="1"/>
          </p:cNvSpPr>
          <p:nvPr>
            <p:ph type="sldNum" sz="quarter" idx="12"/>
          </p:nvPr>
        </p:nvSpPr>
        <p:spPr>
          <a:ln/>
        </p:spPr>
        <p:txBody>
          <a:bodyPr/>
          <a:lstStyle>
            <a:lvl1pPr>
              <a:defRPr/>
            </a:lvl1pPr>
          </a:lstStyle>
          <a:p>
            <a:pPr>
              <a:defRPr/>
            </a:pPr>
            <a:fld id="{73864B7D-5302-4FA1-964A-1A142C39044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7"/>
          <p:cNvSpPr>
            <a:spLocks noGrp="1" noChangeArrowheads="1"/>
          </p:cNvSpPr>
          <p:nvPr>
            <p:ph type="dt" sz="half" idx="10"/>
          </p:nvPr>
        </p:nvSpPr>
        <p:spPr>
          <a:ln/>
        </p:spPr>
        <p:txBody>
          <a:bodyPr/>
          <a:lstStyle>
            <a:lvl1pPr>
              <a:defRPr/>
            </a:lvl1pPr>
          </a:lstStyle>
          <a:p>
            <a:pPr>
              <a:defRPr/>
            </a:pPr>
            <a:endParaRPr lang="en-US"/>
          </a:p>
        </p:txBody>
      </p:sp>
      <p:sp>
        <p:nvSpPr>
          <p:cNvPr id="8" name="Rectangle 68"/>
          <p:cNvSpPr>
            <a:spLocks noGrp="1" noChangeArrowheads="1"/>
          </p:cNvSpPr>
          <p:nvPr>
            <p:ph type="ftr" sz="quarter" idx="11"/>
          </p:nvPr>
        </p:nvSpPr>
        <p:spPr>
          <a:ln/>
        </p:spPr>
        <p:txBody>
          <a:bodyPr/>
          <a:lstStyle>
            <a:lvl1pPr>
              <a:defRPr/>
            </a:lvl1pPr>
          </a:lstStyle>
          <a:p>
            <a:pPr>
              <a:defRPr/>
            </a:pPr>
            <a:endParaRPr lang="en-US"/>
          </a:p>
        </p:txBody>
      </p:sp>
      <p:sp>
        <p:nvSpPr>
          <p:cNvPr id="9" name="Rectangle 69"/>
          <p:cNvSpPr>
            <a:spLocks noGrp="1" noChangeArrowheads="1"/>
          </p:cNvSpPr>
          <p:nvPr>
            <p:ph type="sldNum" sz="quarter" idx="12"/>
          </p:nvPr>
        </p:nvSpPr>
        <p:spPr>
          <a:ln/>
        </p:spPr>
        <p:txBody>
          <a:bodyPr/>
          <a:lstStyle>
            <a:lvl1pPr>
              <a:defRPr/>
            </a:lvl1pPr>
          </a:lstStyle>
          <a:p>
            <a:pPr>
              <a:defRPr/>
            </a:pPr>
            <a:fld id="{2F6EA252-F50C-4532-9AE9-7A4D1EB9BE9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7"/>
          <p:cNvSpPr>
            <a:spLocks noGrp="1" noChangeArrowheads="1"/>
          </p:cNvSpPr>
          <p:nvPr>
            <p:ph type="dt" sz="half" idx="10"/>
          </p:nvPr>
        </p:nvSpPr>
        <p:spPr>
          <a:ln/>
        </p:spPr>
        <p:txBody>
          <a:bodyPr/>
          <a:lstStyle>
            <a:lvl1pPr>
              <a:defRPr/>
            </a:lvl1pPr>
          </a:lstStyle>
          <a:p>
            <a:pPr>
              <a:defRPr/>
            </a:pPr>
            <a:endParaRPr lang="en-US"/>
          </a:p>
        </p:txBody>
      </p:sp>
      <p:sp>
        <p:nvSpPr>
          <p:cNvPr id="4" name="Rectangle 68"/>
          <p:cNvSpPr>
            <a:spLocks noGrp="1" noChangeArrowheads="1"/>
          </p:cNvSpPr>
          <p:nvPr>
            <p:ph type="ftr" sz="quarter" idx="11"/>
          </p:nvPr>
        </p:nvSpPr>
        <p:spPr>
          <a:ln/>
        </p:spPr>
        <p:txBody>
          <a:bodyPr/>
          <a:lstStyle>
            <a:lvl1pPr>
              <a:defRPr/>
            </a:lvl1pPr>
          </a:lstStyle>
          <a:p>
            <a:pPr>
              <a:defRPr/>
            </a:pPr>
            <a:endParaRPr lang="en-US"/>
          </a:p>
        </p:txBody>
      </p:sp>
      <p:sp>
        <p:nvSpPr>
          <p:cNvPr id="5" name="Rectangle 69"/>
          <p:cNvSpPr>
            <a:spLocks noGrp="1" noChangeArrowheads="1"/>
          </p:cNvSpPr>
          <p:nvPr>
            <p:ph type="sldNum" sz="quarter" idx="12"/>
          </p:nvPr>
        </p:nvSpPr>
        <p:spPr>
          <a:ln/>
        </p:spPr>
        <p:txBody>
          <a:bodyPr/>
          <a:lstStyle>
            <a:lvl1pPr>
              <a:defRPr/>
            </a:lvl1pPr>
          </a:lstStyle>
          <a:p>
            <a:pPr>
              <a:defRPr/>
            </a:pPr>
            <a:fld id="{3BBA0BD3-3FE7-4FA3-92B5-5536FFEE36A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7"/>
          <p:cNvSpPr>
            <a:spLocks noGrp="1" noChangeArrowheads="1"/>
          </p:cNvSpPr>
          <p:nvPr>
            <p:ph type="dt" sz="half" idx="10"/>
          </p:nvPr>
        </p:nvSpPr>
        <p:spPr>
          <a:ln/>
        </p:spPr>
        <p:txBody>
          <a:bodyPr/>
          <a:lstStyle>
            <a:lvl1pPr>
              <a:defRPr/>
            </a:lvl1pPr>
          </a:lstStyle>
          <a:p>
            <a:pPr>
              <a:defRPr/>
            </a:pPr>
            <a:endParaRPr lang="en-US"/>
          </a:p>
        </p:txBody>
      </p:sp>
      <p:sp>
        <p:nvSpPr>
          <p:cNvPr id="3" name="Rectangle 68"/>
          <p:cNvSpPr>
            <a:spLocks noGrp="1" noChangeArrowheads="1"/>
          </p:cNvSpPr>
          <p:nvPr>
            <p:ph type="ftr" sz="quarter" idx="11"/>
          </p:nvPr>
        </p:nvSpPr>
        <p:spPr>
          <a:ln/>
        </p:spPr>
        <p:txBody>
          <a:bodyPr/>
          <a:lstStyle>
            <a:lvl1pPr>
              <a:defRPr/>
            </a:lvl1pPr>
          </a:lstStyle>
          <a:p>
            <a:pPr>
              <a:defRPr/>
            </a:pPr>
            <a:endParaRPr lang="en-US"/>
          </a:p>
        </p:txBody>
      </p:sp>
      <p:sp>
        <p:nvSpPr>
          <p:cNvPr id="4" name="Rectangle 69"/>
          <p:cNvSpPr>
            <a:spLocks noGrp="1" noChangeArrowheads="1"/>
          </p:cNvSpPr>
          <p:nvPr>
            <p:ph type="sldNum" sz="quarter" idx="12"/>
          </p:nvPr>
        </p:nvSpPr>
        <p:spPr>
          <a:ln/>
        </p:spPr>
        <p:txBody>
          <a:bodyPr/>
          <a:lstStyle>
            <a:lvl1pPr>
              <a:defRPr/>
            </a:lvl1pPr>
          </a:lstStyle>
          <a:p>
            <a:pPr>
              <a:defRPr/>
            </a:pPr>
            <a:fld id="{BC847D62-D3D3-4E6F-BCB6-4684EE9AC72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7"/>
          <p:cNvSpPr>
            <a:spLocks noGrp="1" noChangeArrowheads="1"/>
          </p:cNvSpPr>
          <p:nvPr>
            <p:ph type="dt" sz="half" idx="10"/>
          </p:nvPr>
        </p:nvSpPr>
        <p:spPr>
          <a:ln/>
        </p:spPr>
        <p:txBody>
          <a:bodyPr/>
          <a:lstStyle>
            <a:lvl1pPr>
              <a:defRPr/>
            </a:lvl1pPr>
          </a:lstStyle>
          <a:p>
            <a:pPr>
              <a:defRPr/>
            </a:pPr>
            <a:endParaRPr lang="en-US"/>
          </a:p>
        </p:txBody>
      </p:sp>
      <p:sp>
        <p:nvSpPr>
          <p:cNvPr id="6" name="Rectangle 68"/>
          <p:cNvSpPr>
            <a:spLocks noGrp="1" noChangeArrowheads="1"/>
          </p:cNvSpPr>
          <p:nvPr>
            <p:ph type="ftr" sz="quarter" idx="11"/>
          </p:nvPr>
        </p:nvSpPr>
        <p:spPr>
          <a:ln/>
        </p:spPr>
        <p:txBody>
          <a:bodyPr/>
          <a:lstStyle>
            <a:lvl1pPr>
              <a:defRPr/>
            </a:lvl1pPr>
          </a:lstStyle>
          <a:p>
            <a:pPr>
              <a:defRPr/>
            </a:pPr>
            <a:endParaRPr lang="en-US"/>
          </a:p>
        </p:txBody>
      </p:sp>
      <p:sp>
        <p:nvSpPr>
          <p:cNvPr id="7" name="Rectangle 69"/>
          <p:cNvSpPr>
            <a:spLocks noGrp="1" noChangeArrowheads="1"/>
          </p:cNvSpPr>
          <p:nvPr>
            <p:ph type="sldNum" sz="quarter" idx="12"/>
          </p:nvPr>
        </p:nvSpPr>
        <p:spPr>
          <a:ln/>
        </p:spPr>
        <p:txBody>
          <a:bodyPr/>
          <a:lstStyle>
            <a:lvl1pPr>
              <a:defRPr/>
            </a:lvl1pPr>
          </a:lstStyle>
          <a:p>
            <a:pPr>
              <a:defRPr/>
            </a:pPr>
            <a:fld id="{3CFC2F2F-4715-48A7-B1C6-ACF93010A11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7"/>
          <p:cNvSpPr>
            <a:spLocks noGrp="1" noChangeArrowheads="1"/>
          </p:cNvSpPr>
          <p:nvPr>
            <p:ph type="dt" sz="half" idx="10"/>
          </p:nvPr>
        </p:nvSpPr>
        <p:spPr>
          <a:ln/>
        </p:spPr>
        <p:txBody>
          <a:bodyPr/>
          <a:lstStyle>
            <a:lvl1pPr>
              <a:defRPr/>
            </a:lvl1pPr>
          </a:lstStyle>
          <a:p>
            <a:pPr>
              <a:defRPr/>
            </a:pPr>
            <a:endParaRPr lang="en-US"/>
          </a:p>
        </p:txBody>
      </p:sp>
      <p:sp>
        <p:nvSpPr>
          <p:cNvPr id="6" name="Rectangle 68"/>
          <p:cNvSpPr>
            <a:spLocks noGrp="1" noChangeArrowheads="1"/>
          </p:cNvSpPr>
          <p:nvPr>
            <p:ph type="ftr" sz="quarter" idx="11"/>
          </p:nvPr>
        </p:nvSpPr>
        <p:spPr>
          <a:ln/>
        </p:spPr>
        <p:txBody>
          <a:bodyPr/>
          <a:lstStyle>
            <a:lvl1pPr>
              <a:defRPr/>
            </a:lvl1pPr>
          </a:lstStyle>
          <a:p>
            <a:pPr>
              <a:defRPr/>
            </a:pPr>
            <a:endParaRPr lang="en-US"/>
          </a:p>
        </p:txBody>
      </p:sp>
      <p:sp>
        <p:nvSpPr>
          <p:cNvPr id="7" name="Rectangle 69"/>
          <p:cNvSpPr>
            <a:spLocks noGrp="1" noChangeArrowheads="1"/>
          </p:cNvSpPr>
          <p:nvPr>
            <p:ph type="sldNum" sz="quarter" idx="12"/>
          </p:nvPr>
        </p:nvSpPr>
        <p:spPr>
          <a:ln/>
        </p:spPr>
        <p:txBody>
          <a:bodyPr/>
          <a:lstStyle>
            <a:lvl1pPr>
              <a:defRPr/>
            </a:lvl1pPr>
          </a:lstStyle>
          <a:p>
            <a:pPr>
              <a:defRPr/>
            </a:pPr>
            <a:fld id="{1B1E763F-64FB-4B31-8F03-B021E558008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83" name="Rectangle 75"/>
          <p:cNvSpPr>
            <a:spLocks noChangeArrowheads="1"/>
          </p:cNvSpPr>
          <p:nvPr/>
        </p:nvSpPr>
        <p:spPr bwMode="auto">
          <a:xfrm>
            <a:off x="0" y="0"/>
            <a:ext cx="9144000" cy="6858000"/>
          </a:xfrm>
          <a:prstGeom prst="rect">
            <a:avLst/>
          </a:prstGeom>
          <a:solidFill>
            <a:schemeClr val="accent1"/>
          </a:solidFill>
          <a:ln w="9525">
            <a:noFill/>
            <a:miter lim="800000"/>
            <a:headEnd/>
            <a:tailEnd/>
          </a:ln>
        </p:spPr>
        <p:txBody>
          <a:bodyPr wrap="none" anchor="ctr"/>
          <a:lstStyle/>
          <a:p>
            <a:pPr>
              <a:defRPr/>
            </a:pPr>
            <a:endParaRPr lang="en-US">
              <a:cs typeface="Times New Roman" pitchFamily="18" charset="0"/>
            </a:endParaRPr>
          </a:p>
        </p:txBody>
      </p:sp>
      <p:sp>
        <p:nvSpPr>
          <p:cNvPr id="43079" name="Rectangle 71"/>
          <p:cNvSpPr>
            <a:spLocks noChangeArrowheads="1"/>
          </p:cNvSpPr>
          <p:nvPr/>
        </p:nvSpPr>
        <p:spPr bwMode="auto">
          <a:xfrm>
            <a:off x="609600" y="0"/>
            <a:ext cx="8534400" cy="1196975"/>
          </a:xfrm>
          <a:prstGeom prst="rect">
            <a:avLst/>
          </a:prstGeom>
          <a:solidFill>
            <a:srgbClr val="0080FF"/>
          </a:solidFill>
          <a:ln w="9525">
            <a:noFill/>
            <a:miter lim="800000"/>
            <a:headEnd/>
            <a:tailEnd/>
          </a:ln>
        </p:spPr>
        <p:txBody>
          <a:bodyPr wrap="none" anchor="ctr"/>
          <a:lstStyle/>
          <a:p>
            <a:pPr>
              <a:defRPr/>
            </a:pPr>
            <a:endParaRPr lang="en-US">
              <a:cs typeface="Times New Roman" pitchFamily="18" charset="0"/>
            </a:endParaRPr>
          </a:p>
        </p:txBody>
      </p:sp>
      <p:sp>
        <p:nvSpPr>
          <p:cNvPr id="14342" name="Rectangle 65"/>
          <p:cNvSpPr>
            <a:spLocks noGrp="1" noChangeArrowheads="1"/>
          </p:cNvSpPr>
          <p:nvPr>
            <p:ph type="title"/>
          </p:nvPr>
        </p:nvSpPr>
        <p:spPr bwMode="auto">
          <a:xfrm>
            <a:off x="871538" y="280988"/>
            <a:ext cx="8162925" cy="7715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4343" name="Rectangle 66"/>
          <p:cNvSpPr>
            <a:spLocks noGrp="1" noChangeArrowheads="1"/>
          </p:cNvSpPr>
          <p:nvPr>
            <p:ph type="body" idx="1"/>
          </p:nvPr>
        </p:nvSpPr>
        <p:spPr bwMode="auto">
          <a:xfrm>
            <a:off x="539750" y="1268413"/>
            <a:ext cx="8413750" cy="4708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3075" name="Rectangle 67"/>
          <p:cNvSpPr>
            <a:spLocks noGrp="1" noChangeArrowheads="1"/>
          </p:cNvSpPr>
          <p:nvPr>
            <p:ph type="dt" sz="half" idx="2"/>
          </p:nvPr>
        </p:nvSpPr>
        <p:spPr bwMode="auto">
          <a:xfrm>
            <a:off x="1187450" y="6400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solidFill>
                  <a:schemeClr val="tx1"/>
                </a:solidFill>
                <a:latin typeface="+mn-lt"/>
                <a:cs typeface="Times New Roman" pitchFamily="18" charset="0"/>
              </a:defRPr>
            </a:lvl1pPr>
          </a:lstStyle>
          <a:p>
            <a:pPr>
              <a:defRPr/>
            </a:pPr>
            <a:endParaRPr lang="en-US"/>
          </a:p>
        </p:txBody>
      </p:sp>
      <p:sp>
        <p:nvSpPr>
          <p:cNvPr id="43076" name="Rectangle 68"/>
          <p:cNvSpPr>
            <a:spLocks noGrp="1" noChangeArrowheads="1"/>
          </p:cNvSpPr>
          <p:nvPr>
            <p:ph type="ftr" sz="quarter" idx="3"/>
          </p:nvPr>
        </p:nvSpPr>
        <p:spPr bwMode="auto">
          <a:xfrm>
            <a:off x="3590925" y="62865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smtClean="0">
                <a:solidFill>
                  <a:schemeClr val="tx1"/>
                </a:solidFill>
                <a:latin typeface="+mn-lt"/>
                <a:cs typeface="Times New Roman" pitchFamily="18" charset="0"/>
              </a:defRPr>
            </a:lvl1pPr>
          </a:lstStyle>
          <a:p>
            <a:pPr>
              <a:defRPr/>
            </a:pPr>
            <a:endParaRPr lang="en-US"/>
          </a:p>
        </p:txBody>
      </p:sp>
      <p:sp>
        <p:nvSpPr>
          <p:cNvPr id="43077" name="Rectangle 69"/>
          <p:cNvSpPr>
            <a:spLocks noGrp="1" noChangeArrowheads="1"/>
          </p:cNvSpPr>
          <p:nvPr>
            <p:ph type="sldNum" sz="quarter" idx="4"/>
          </p:nvPr>
        </p:nvSpPr>
        <p:spPr bwMode="auto">
          <a:xfrm>
            <a:off x="7019925" y="62865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smtClean="0">
                <a:solidFill>
                  <a:schemeClr val="tx1"/>
                </a:solidFill>
                <a:latin typeface="+mn-lt"/>
                <a:cs typeface="Times New Roman" pitchFamily="18" charset="0"/>
              </a:defRPr>
            </a:lvl1pPr>
          </a:lstStyle>
          <a:p>
            <a:pPr>
              <a:defRPr/>
            </a:pPr>
            <a:fld id="{B31BC56E-5B86-47A7-9A60-937FD13E6E06}" type="slidenum">
              <a:rPr lang="en-US"/>
              <a:pPr>
                <a:defRPr/>
              </a:pPr>
              <a:t>‹#›</a:t>
            </a:fld>
            <a:endParaRPr lang="en-US"/>
          </a:p>
        </p:txBody>
      </p:sp>
      <p:sp>
        <p:nvSpPr>
          <p:cNvPr id="43080" name="Rectangle 72"/>
          <p:cNvSpPr>
            <a:spLocks noChangeArrowheads="1"/>
          </p:cNvSpPr>
          <p:nvPr/>
        </p:nvSpPr>
        <p:spPr bwMode="auto">
          <a:xfrm>
            <a:off x="0" y="0"/>
            <a:ext cx="381000" cy="1196975"/>
          </a:xfrm>
          <a:prstGeom prst="rect">
            <a:avLst/>
          </a:prstGeom>
          <a:solidFill>
            <a:srgbClr val="FF00FF"/>
          </a:solidFill>
          <a:ln w="9525">
            <a:noFill/>
            <a:miter lim="800000"/>
            <a:headEnd/>
            <a:tailEnd/>
          </a:ln>
        </p:spPr>
        <p:txBody>
          <a:bodyPr wrap="none" anchor="ctr"/>
          <a:lstStyle/>
          <a:p>
            <a:pPr>
              <a:defRPr/>
            </a:pPr>
            <a:endParaRPr lang="en-US">
              <a:cs typeface="Times New Roman" pitchFamily="18" charset="0"/>
            </a:endParaRPr>
          </a:p>
        </p:txBody>
      </p:sp>
      <p:sp>
        <p:nvSpPr>
          <p:cNvPr id="43081" name="Rectangle 73"/>
          <p:cNvSpPr>
            <a:spLocks noChangeArrowheads="1"/>
          </p:cNvSpPr>
          <p:nvPr/>
        </p:nvSpPr>
        <p:spPr bwMode="auto">
          <a:xfrm>
            <a:off x="0" y="1412875"/>
            <a:ext cx="381000" cy="5445125"/>
          </a:xfrm>
          <a:prstGeom prst="rect">
            <a:avLst/>
          </a:prstGeom>
          <a:solidFill>
            <a:srgbClr val="CC99FF"/>
          </a:solidFill>
          <a:ln w="9525">
            <a:noFill/>
            <a:miter lim="800000"/>
            <a:headEnd/>
            <a:tailEnd/>
          </a:ln>
        </p:spPr>
        <p:txBody>
          <a:bodyPr wrap="none" anchor="ctr"/>
          <a:lstStyle/>
          <a:p>
            <a:pPr>
              <a:defRPr/>
            </a:pPr>
            <a:endParaRPr lang="en-US">
              <a:cs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706"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xStyles>
    <p:titleStyle>
      <a:lvl1pPr algn="l" rtl="0" eaLnBrk="0" fontAlgn="base" hangingPunct="0">
        <a:spcBef>
          <a:spcPct val="0"/>
        </a:spcBef>
        <a:spcAft>
          <a:spcPct val="0"/>
        </a:spcAft>
        <a:defRPr sz="4400">
          <a:solidFill>
            <a:srgbClr val="FFFFFF"/>
          </a:solidFill>
          <a:latin typeface="+mj-lt"/>
          <a:ea typeface="+mj-ea"/>
          <a:cs typeface="+mj-cs"/>
        </a:defRPr>
      </a:lvl1pPr>
      <a:lvl2pPr algn="l" rtl="0" eaLnBrk="0" fontAlgn="base" hangingPunct="0">
        <a:spcBef>
          <a:spcPct val="0"/>
        </a:spcBef>
        <a:spcAft>
          <a:spcPct val="0"/>
        </a:spcAft>
        <a:defRPr sz="4400">
          <a:solidFill>
            <a:srgbClr val="FFFFFF"/>
          </a:solidFill>
          <a:latin typeface="Trebuchet MS" pitchFamily="34" charset="0"/>
        </a:defRPr>
      </a:lvl2pPr>
      <a:lvl3pPr algn="l" rtl="0" eaLnBrk="0" fontAlgn="base" hangingPunct="0">
        <a:spcBef>
          <a:spcPct val="0"/>
        </a:spcBef>
        <a:spcAft>
          <a:spcPct val="0"/>
        </a:spcAft>
        <a:defRPr sz="4400">
          <a:solidFill>
            <a:srgbClr val="FFFFFF"/>
          </a:solidFill>
          <a:latin typeface="Trebuchet MS" pitchFamily="34" charset="0"/>
        </a:defRPr>
      </a:lvl3pPr>
      <a:lvl4pPr algn="l" rtl="0" eaLnBrk="0" fontAlgn="base" hangingPunct="0">
        <a:spcBef>
          <a:spcPct val="0"/>
        </a:spcBef>
        <a:spcAft>
          <a:spcPct val="0"/>
        </a:spcAft>
        <a:defRPr sz="4400">
          <a:solidFill>
            <a:srgbClr val="FFFFFF"/>
          </a:solidFill>
          <a:latin typeface="Trebuchet MS" pitchFamily="34" charset="0"/>
        </a:defRPr>
      </a:lvl4pPr>
      <a:lvl5pPr algn="l" rtl="0" eaLnBrk="0" fontAlgn="base" hangingPunct="0">
        <a:spcBef>
          <a:spcPct val="0"/>
        </a:spcBef>
        <a:spcAft>
          <a:spcPct val="0"/>
        </a:spcAft>
        <a:defRPr sz="4400">
          <a:solidFill>
            <a:srgbClr val="FFFFFF"/>
          </a:solidFill>
          <a:latin typeface="Trebuchet MS" pitchFamily="34" charset="0"/>
        </a:defRPr>
      </a:lvl5pPr>
      <a:lvl6pPr marL="457200" algn="l" rtl="0" fontAlgn="base">
        <a:spcBef>
          <a:spcPct val="0"/>
        </a:spcBef>
        <a:spcAft>
          <a:spcPct val="0"/>
        </a:spcAft>
        <a:defRPr sz="4400">
          <a:solidFill>
            <a:srgbClr val="FFFFFF"/>
          </a:solidFill>
          <a:latin typeface="Trebuchet MS" pitchFamily="34" charset="0"/>
        </a:defRPr>
      </a:lvl6pPr>
      <a:lvl7pPr marL="914400" algn="l" rtl="0" fontAlgn="base">
        <a:spcBef>
          <a:spcPct val="0"/>
        </a:spcBef>
        <a:spcAft>
          <a:spcPct val="0"/>
        </a:spcAft>
        <a:defRPr sz="4400">
          <a:solidFill>
            <a:srgbClr val="FFFFFF"/>
          </a:solidFill>
          <a:latin typeface="Trebuchet MS" pitchFamily="34" charset="0"/>
        </a:defRPr>
      </a:lvl7pPr>
      <a:lvl8pPr marL="1371600" algn="l" rtl="0" fontAlgn="base">
        <a:spcBef>
          <a:spcPct val="0"/>
        </a:spcBef>
        <a:spcAft>
          <a:spcPct val="0"/>
        </a:spcAft>
        <a:defRPr sz="4400">
          <a:solidFill>
            <a:srgbClr val="FFFFFF"/>
          </a:solidFill>
          <a:latin typeface="Trebuchet MS" pitchFamily="34" charset="0"/>
        </a:defRPr>
      </a:lvl8pPr>
      <a:lvl9pPr marL="1828800" algn="l" rtl="0" fontAlgn="base">
        <a:spcBef>
          <a:spcPct val="0"/>
        </a:spcBef>
        <a:spcAft>
          <a:spcPct val="0"/>
        </a:spcAft>
        <a:defRPr sz="4400">
          <a:solidFill>
            <a:srgbClr val="FFFFFF"/>
          </a:solidFill>
          <a:latin typeface="Trebuchet MS" pitchFamily="34" charset="0"/>
        </a:defRPr>
      </a:lvl9pPr>
    </p:titleStyle>
    <p:bodyStyle>
      <a:lvl1pPr marL="342900" indent="-342900" algn="l" rtl="0" eaLnBrk="0" fontAlgn="base" hangingPunct="0">
        <a:spcBef>
          <a:spcPct val="20000"/>
        </a:spcBef>
        <a:spcAft>
          <a:spcPct val="0"/>
        </a:spcAft>
        <a:buClr>
          <a:srgbClr val="FF00FF"/>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FF00FF"/>
        </a:buClr>
        <a:buSzPct val="70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rgbClr val="FF00FF"/>
        </a:buClr>
        <a:buFont typeface="Times" pitchFamily="18" charset="0"/>
        <a:buChar char="•"/>
        <a:defRPr sz="2400">
          <a:solidFill>
            <a:schemeClr val="tx1"/>
          </a:solidFill>
          <a:latin typeface="+mn-lt"/>
        </a:defRPr>
      </a:lvl3pPr>
      <a:lvl4pPr marL="1600200" indent="-228600" algn="l" rtl="0" eaLnBrk="0" fontAlgn="base" hangingPunct="0">
        <a:spcBef>
          <a:spcPct val="20000"/>
        </a:spcBef>
        <a:spcAft>
          <a:spcPct val="0"/>
        </a:spcAft>
        <a:buClr>
          <a:srgbClr val="FF00FF"/>
        </a:buClr>
        <a:buFont typeface="Times" pitchFamily="18" charset="0"/>
        <a:buChar char="•"/>
        <a:defRPr sz="2000">
          <a:solidFill>
            <a:schemeClr val="tx1"/>
          </a:solidFill>
          <a:latin typeface="+mn-lt"/>
        </a:defRPr>
      </a:lvl4pPr>
      <a:lvl5pPr marL="2057400" indent="-228600" algn="l" rtl="0" eaLnBrk="0" fontAlgn="base" hangingPunct="0">
        <a:spcBef>
          <a:spcPct val="20000"/>
        </a:spcBef>
        <a:spcAft>
          <a:spcPct val="0"/>
        </a:spcAft>
        <a:buClr>
          <a:srgbClr val="FF00FF"/>
        </a:buClr>
        <a:buSzPct val="85000"/>
        <a:buFont typeface="Times" pitchFamily="18" charset="0"/>
        <a:buChar char="•"/>
        <a:defRPr sz="2000">
          <a:solidFill>
            <a:schemeClr val="tx1"/>
          </a:solidFill>
          <a:latin typeface="+mn-lt"/>
        </a:defRPr>
      </a:lvl5pPr>
      <a:lvl6pPr marL="2514600" indent="-228600" algn="l" rtl="0" fontAlgn="base">
        <a:spcBef>
          <a:spcPct val="20000"/>
        </a:spcBef>
        <a:spcAft>
          <a:spcPct val="0"/>
        </a:spcAft>
        <a:buClr>
          <a:srgbClr val="FF00FF"/>
        </a:buClr>
        <a:buSzPct val="85000"/>
        <a:buFont typeface="Times" pitchFamily="18" charset="0"/>
        <a:buChar char="•"/>
        <a:defRPr sz="2000">
          <a:solidFill>
            <a:schemeClr val="tx1"/>
          </a:solidFill>
          <a:latin typeface="+mn-lt"/>
        </a:defRPr>
      </a:lvl6pPr>
      <a:lvl7pPr marL="2971800" indent="-228600" algn="l" rtl="0" fontAlgn="base">
        <a:spcBef>
          <a:spcPct val="20000"/>
        </a:spcBef>
        <a:spcAft>
          <a:spcPct val="0"/>
        </a:spcAft>
        <a:buClr>
          <a:srgbClr val="FF00FF"/>
        </a:buClr>
        <a:buSzPct val="85000"/>
        <a:buFont typeface="Times" pitchFamily="18" charset="0"/>
        <a:buChar char="•"/>
        <a:defRPr sz="2000">
          <a:solidFill>
            <a:schemeClr val="tx1"/>
          </a:solidFill>
          <a:latin typeface="+mn-lt"/>
        </a:defRPr>
      </a:lvl7pPr>
      <a:lvl8pPr marL="3429000" indent="-228600" algn="l" rtl="0" fontAlgn="base">
        <a:spcBef>
          <a:spcPct val="20000"/>
        </a:spcBef>
        <a:spcAft>
          <a:spcPct val="0"/>
        </a:spcAft>
        <a:buClr>
          <a:srgbClr val="FF00FF"/>
        </a:buClr>
        <a:buSzPct val="85000"/>
        <a:buFont typeface="Times" pitchFamily="18" charset="0"/>
        <a:buChar char="•"/>
        <a:defRPr sz="2000">
          <a:solidFill>
            <a:schemeClr val="tx1"/>
          </a:solidFill>
          <a:latin typeface="+mn-lt"/>
        </a:defRPr>
      </a:lvl8pPr>
      <a:lvl9pPr marL="3886200" indent="-228600" algn="l" rtl="0" fontAlgn="base">
        <a:spcBef>
          <a:spcPct val="20000"/>
        </a:spcBef>
        <a:spcAft>
          <a:spcPct val="0"/>
        </a:spcAft>
        <a:buClr>
          <a:srgbClr val="FF00FF"/>
        </a:buClr>
        <a:buSzPct val="85000"/>
        <a:buFont typeface="Times" pitchFamily="18"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19.bin"/><Relationship Id="rId3" Type="http://schemas.openxmlformats.org/officeDocument/2006/relationships/audio" Target="../media/audio1.wav"/><Relationship Id="rId7" Type="http://schemas.openxmlformats.org/officeDocument/2006/relationships/oleObject" Target="../embeddings/oleObject18.bin"/><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17.bin"/><Relationship Id="rId5" Type="http://schemas.openxmlformats.org/officeDocument/2006/relationships/oleObject" Target="../embeddings/oleObject16.bin"/><Relationship Id="rId4" Type="http://schemas.openxmlformats.org/officeDocument/2006/relationships/oleObject" Target="../embeddings/oleObject15.bin"/></Relationships>
</file>

<file path=ppt/slides/_rels/slide11.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oleObject" Target="../embeddings/oleObject21.bin"/><Relationship Id="rId5" Type="http://schemas.openxmlformats.org/officeDocument/2006/relationships/oleObject" Target="../embeddings/oleObject20.bin"/><Relationship Id="rId4" Type="http://schemas.openxmlformats.org/officeDocument/2006/relationships/image" Target="../media/image25.png"/></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vmlDrawing" Target="../drawings/vmlDrawing9.vml"/><Relationship Id="rId5" Type="http://schemas.openxmlformats.org/officeDocument/2006/relationships/oleObject" Target="../embeddings/oleObject22.bin"/><Relationship Id="rId4" Type="http://schemas.openxmlformats.org/officeDocument/2006/relationships/image" Target="../media/image25.png"/></Relationships>
</file>

<file path=ppt/slides/_rels/slide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vmlDrawing" Target="../drawings/vmlDrawing10.vml"/><Relationship Id="rId5" Type="http://schemas.openxmlformats.org/officeDocument/2006/relationships/oleObject" Target="../embeddings/oleObject23.bin"/><Relationship Id="rId4" Type="http://schemas.openxmlformats.org/officeDocument/2006/relationships/image" Target="../media/image27.png"/></Relationships>
</file>

<file path=ppt/slides/_rels/slide15.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27.bin"/><Relationship Id="rId3" Type="http://schemas.openxmlformats.org/officeDocument/2006/relationships/audio" Target="../media/audio1.wav"/><Relationship Id="rId7" Type="http://schemas.openxmlformats.org/officeDocument/2006/relationships/oleObject" Target="../embeddings/oleObject26.bin"/><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oleObject" Target="../embeddings/oleObject25.bin"/><Relationship Id="rId5" Type="http://schemas.openxmlformats.org/officeDocument/2006/relationships/oleObject" Target="../embeddings/oleObject24.bin"/><Relationship Id="rId4" Type="http://schemas.openxmlformats.org/officeDocument/2006/relationships/image" Target="../media/image36.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2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vmlDrawing" Target="../drawings/vmlDrawing12.vml"/><Relationship Id="rId5" Type="http://schemas.openxmlformats.org/officeDocument/2006/relationships/oleObject" Target="../embeddings/oleObject29.bin"/><Relationship Id="rId4" Type="http://schemas.openxmlformats.org/officeDocument/2006/relationships/oleObject" Target="../embeddings/oleObject28.bin"/></Relationships>
</file>

<file path=ppt/slides/_rels/slide21.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image" Target="../media/image42.png"/><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oleObject" Target="../embeddings/oleObject32.bin"/><Relationship Id="rId5" Type="http://schemas.openxmlformats.org/officeDocument/2006/relationships/oleObject" Target="../embeddings/oleObject31.bin"/><Relationship Id="rId4" Type="http://schemas.openxmlformats.org/officeDocument/2006/relationships/oleObject" Target="../embeddings/oleObject30.bin"/></Relationships>
</file>

<file path=ppt/slides/_rels/slide22.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7.bin"/><Relationship Id="rId5" Type="http://schemas.openxmlformats.org/officeDocument/2006/relationships/oleObject" Target="../embeddings/oleObject6.bin"/><Relationship Id="rId4" Type="http://schemas.openxmlformats.org/officeDocument/2006/relationships/oleObject" Target="../embeddings/oleObject5.bin"/></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oleObject" Target="../embeddings/oleObject8.bin"/></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10.bin"/><Relationship Id="rId5" Type="http://schemas.openxmlformats.org/officeDocument/2006/relationships/oleObject" Target="../embeddings/oleObject9.bin"/><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oleObject" Target="../embeddings/oleObject14.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13.bin"/><Relationship Id="rId5" Type="http://schemas.openxmlformats.org/officeDocument/2006/relationships/oleObject" Target="../embeddings/oleObject12.bin"/><Relationship Id="rId4" Type="http://schemas.openxmlformats.org/officeDocument/2006/relationships/oleObject" Target="../embeddings/oleObject1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ext Box 4"/>
          <p:cNvSpPr txBox="1">
            <a:spLocks noChangeArrowheads="1"/>
          </p:cNvSpPr>
          <p:nvPr/>
        </p:nvSpPr>
        <p:spPr bwMode="auto">
          <a:xfrm>
            <a:off x="990600" y="3429000"/>
            <a:ext cx="6740525" cy="473075"/>
          </a:xfrm>
          <a:prstGeom prst="rect">
            <a:avLst/>
          </a:prstGeom>
          <a:noFill/>
          <a:ln w="9525">
            <a:noFill/>
            <a:miter lim="800000"/>
            <a:headEnd/>
            <a:tailEnd/>
          </a:ln>
        </p:spPr>
        <p:txBody>
          <a:bodyPr>
            <a:spAutoFit/>
          </a:bodyPr>
          <a:lstStyle/>
          <a:p>
            <a:pPr algn="ctr" eaLnBrk="0" hangingPunct="0">
              <a:lnSpc>
                <a:spcPct val="75000"/>
              </a:lnSpc>
              <a:spcBef>
                <a:spcPct val="50000"/>
              </a:spcBef>
            </a:pPr>
            <a:r>
              <a:rPr lang="en-US" sz="3200">
                <a:solidFill>
                  <a:srgbClr val="CC00CC"/>
                </a:solidFill>
                <a:latin typeface="Comic Sans MS" pitchFamily="66" charset="0"/>
              </a:rPr>
              <a:t>Interferensi Gelombang EM</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042988" y="4941888"/>
            <a:ext cx="6951662" cy="795337"/>
            <a:chOff x="518" y="3529"/>
            <a:chExt cx="4379" cy="501"/>
          </a:xfrm>
        </p:grpSpPr>
        <p:graphicFrame>
          <p:nvGraphicFramePr>
            <p:cNvPr id="7174" name="Object 3"/>
            <p:cNvGraphicFramePr>
              <a:graphicFrameLocks noChangeAspect="1"/>
            </p:cNvGraphicFramePr>
            <p:nvPr/>
          </p:nvGraphicFramePr>
          <p:xfrm>
            <a:off x="3366" y="3529"/>
            <a:ext cx="1531" cy="501"/>
          </p:xfrm>
          <a:graphic>
            <a:graphicData uri="http://schemas.openxmlformats.org/presentationml/2006/ole">
              <p:oleObj spid="_x0000_s7174" name="Equation" r:id="rId4" imgW="1320480" imgH="431640" progId="Equation.3">
                <p:embed/>
              </p:oleObj>
            </a:graphicData>
          </a:graphic>
        </p:graphicFrame>
        <p:sp>
          <p:nvSpPr>
            <p:cNvPr id="7183" name="Text Box 4"/>
            <p:cNvSpPr txBox="1">
              <a:spLocks noChangeArrowheads="1"/>
            </p:cNvSpPr>
            <p:nvPr/>
          </p:nvSpPr>
          <p:spPr bwMode="auto">
            <a:xfrm>
              <a:off x="518" y="3653"/>
              <a:ext cx="2912" cy="250"/>
            </a:xfrm>
            <a:prstGeom prst="rect">
              <a:avLst/>
            </a:prstGeom>
            <a:noFill/>
            <a:ln w="9525">
              <a:noFill/>
              <a:miter lim="800000"/>
              <a:headEnd/>
              <a:tailEnd/>
            </a:ln>
          </p:spPr>
          <p:txBody>
            <a:bodyPr wrap="none">
              <a:spAutoFit/>
            </a:bodyPr>
            <a:lstStyle/>
            <a:p>
              <a:r>
                <a:rPr lang="en-US" sz="2000">
                  <a:solidFill>
                    <a:srgbClr val="0000FF"/>
                  </a:solidFill>
                </a:rPr>
                <a:t>Untuk  kecil, dimana sin   tan  = y</a:t>
              </a:r>
              <a:r>
                <a:rPr lang="en-US" sz="2000" baseline="-25000">
                  <a:solidFill>
                    <a:srgbClr val="0000FF"/>
                  </a:solidFill>
                </a:rPr>
                <a:t> </a:t>
              </a:r>
              <a:r>
                <a:rPr lang="en-US" sz="2000">
                  <a:solidFill>
                    <a:srgbClr val="0000FF"/>
                  </a:solidFill>
                </a:rPr>
                <a:t>/ L,</a:t>
              </a:r>
              <a:r>
                <a:rPr lang="en-US" sz="2000"/>
                <a:t> </a:t>
              </a:r>
            </a:p>
          </p:txBody>
        </p:sp>
      </p:grpSp>
      <p:grpSp>
        <p:nvGrpSpPr>
          <p:cNvPr id="3" name="Group 5"/>
          <p:cNvGrpSpPr>
            <a:grpSpLocks/>
          </p:cNvGrpSpPr>
          <p:nvPr/>
        </p:nvGrpSpPr>
        <p:grpSpPr bwMode="auto">
          <a:xfrm>
            <a:off x="684213" y="2997200"/>
            <a:ext cx="6450012" cy="1693863"/>
            <a:chOff x="518" y="2289"/>
            <a:chExt cx="4063" cy="1067"/>
          </a:xfrm>
        </p:grpSpPr>
        <p:sp>
          <p:nvSpPr>
            <p:cNvPr id="7181" name="Text Box 6"/>
            <p:cNvSpPr txBox="1">
              <a:spLocks noChangeArrowheads="1"/>
            </p:cNvSpPr>
            <p:nvPr/>
          </p:nvSpPr>
          <p:spPr bwMode="auto">
            <a:xfrm>
              <a:off x="542" y="2309"/>
              <a:ext cx="2455" cy="442"/>
            </a:xfrm>
            <a:prstGeom prst="rect">
              <a:avLst/>
            </a:prstGeom>
            <a:noFill/>
            <a:ln w="9525">
              <a:noFill/>
              <a:miter lim="800000"/>
              <a:headEnd/>
              <a:tailEnd/>
            </a:ln>
          </p:spPr>
          <p:txBody>
            <a:bodyPr wrap="none">
              <a:spAutoFit/>
            </a:bodyPr>
            <a:lstStyle/>
            <a:p>
              <a:r>
                <a:rPr lang="en-US" sz="2000">
                  <a:solidFill>
                    <a:srgbClr val="0000FF"/>
                  </a:solidFill>
                </a:rPr>
                <a:t>Karena  fasa  berhubungan dengan </a:t>
              </a:r>
            </a:p>
            <a:p>
              <a:r>
                <a:rPr lang="en-US" sz="2000">
                  <a:solidFill>
                    <a:srgbClr val="0000FF"/>
                  </a:solidFill>
                </a:rPr>
                <a:t> , </a:t>
              </a:r>
              <a:r>
                <a:rPr lang="en-US" sz="2000" i="1">
                  <a:solidFill>
                    <a:srgbClr val="0000FF"/>
                  </a:solidFill>
                </a:rPr>
                <a:t>d</a:t>
              </a:r>
              <a:r>
                <a:rPr lang="en-US" sz="2000">
                  <a:solidFill>
                    <a:srgbClr val="0000FF"/>
                  </a:solidFill>
                </a:rPr>
                <a:t> dan  oleh:</a:t>
              </a:r>
            </a:p>
          </p:txBody>
        </p:sp>
        <p:graphicFrame>
          <p:nvGraphicFramePr>
            <p:cNvPr id="7172" name="Object 7"/>
            <p:cNvGraphicFramePr>
              <a:graphicFrameLocks noChangeAspect="1"/>
            </p:cNvGraphicFramePr>
            <p:nvPr/>
          </p:nvGraphicFramePr>
          <p:xfrm>
            <a:off x="3635" y="2289"/>
            <a:ext cx="946" cy="402"/>
          </p:xfrm>
          <a:graphic>
            <a:graphicData uri="http://schemas.openxmlformats.org/presentationml/2006/ole">
              <p:oleObj spid="_x0000_s7172" name="Equation" r:id="rId5" imgW="1104840" imgH="469800" progId="Equation.3">
                <p:embed/>
              </p:oleObj>
            </a:graphicData>
          </a:graphic>
        </p:graphicFrame>
        <p:sp>
          <p:nvSpPr>
            <p:cNvPr id="7182" name="Text Box 8"/>
            <p:cNvSpPr txBox="1">
              <a:spLocks noChangeArrowheads="1"/>
            </p:cNvSpPr>
            <p:nvPr/>
          </p:nvSpPr>
          <p:spPr bwMode="auto">
            <a:xfrm>
              <a:off x="518" y="2949"/>
              <a:ext cx="839" cy="250"/>
            </a:xfrm>
            <a:prstGeom prst="rect">
              <a:avLst/>
            </a:prstGeom>
            <a:noFill/>
            <a:ln w="9525">
              <a:noFill/>
              <a:miter lim="800000"/>
              <a:headEnd/>
              <a:tailEnd/>
            </a:ln>
          </p:spPr>
          <p:txBody>
            <a:bodyPr wrap="none">
              <a:spAutoFit/>
            </a:bodyPr>
            <a:lstStyle/>
            <a:p>
              <a:r>
                <a:rPr lang="en-US" sz="2000">
                  <a:solidFill>
                    <a:srgbClr val="0000FF"/>
                  </a:solidFill>
                </a:rPr>
                <a:t>diperoleh,  </a:t>
              </a:r>
            </a:p>
          </p:txBody>
        </p:sp>
        <p:graphicFrame>
          <p:nvGraphicFramePr>
            <p:cNvPr id="7173" name="Object 9"/>
            <p:cNvGraphicFramePr>
              <a:graphicFrameLocks noChangeAspect="1"/>
            </p:cNvGraphicFramePr>
            <p:nvPr/>
          </p:nvGraphicFramePr>
          <p:xfrm>
            <a:off x="1576" y="2848"/>
            <a:ext cx="1773" cy="508"/>
          </p:xfrm>
          <a:graphic>
            <a:graphicData uri="http://schemas.openxmlformats.org/presentationml/2006/ole">
              <p:oleObj spid="_x0000_s7173" name="Equation" r:id="rId6" imgW="1511280" imgH="431640" progId="Equation.3">
                <p:embed/>
              </p:oleObj>
            </a:graphicData>
          </a:graphic>
        </p:graphicFrame>
      </p:grpSp>
      <p:grpSp>
        <p:nvGrpSpPr>
          <p:cNvPr id="7177" name="Group 10"/>
          <p:cNvGrpSpPr>
            <a:grpSpLocks/>
          </p:cNvGrpSpPr>
          <p:nvPr/>
        </p:nvGrpSpPr>
        <p:grpSpPr bwMode="auto">
          <a:xfrm>
            <a:off x="684213" y="188913"/>
            <a:ext cx="7796212" cy="2701925"/>
            <a:chOff x="482" y="381"/>
            <a:chExt cx="4911" cy="1702"/>
          </a:xfrm>
        </p:grpSpPr>
        <p:sp>
          <p:nvSpPr>
            <p:cNvPr id="7178" name="Text Box 11"/>
            <p:cNvSpPr txBox="1">
              <a:spLocks noChangeArrowheads="1"/>
            </p:cNvSpPr>
            <p:nvPr/>
          </p:nvSpPr>
          <p:spPr bwMode="auto">
            <a:xfrm>
              <a:off x="514" y="1833"/>
              <a:ext cx="4336" cy="250"/>
            </a:xfrm>
            <a:prstGeom prst="rect">
              <a:avLst/>
            </a:prstGeom>
            <a:noFill/>
            <a:ln w="9525">
              <a:noFill/>
              <a:miter lim="800000"/>
              <a:headEnd/>
              <a:tailEnd/>
            </a:ln>
          </p:spPr>
          <p:txBody>
            <a:bodyPr wrap="none">
              <a:spAutoFit/>
            </a:bodyPr>
            <a:lstStyle/>
            <a:p>
              <a:r>
                <a:rPr lang="en-US" sz="2000">
                  <a:solidFill>
                    <a:srgbClr val="0000FF"/>
                  </a:solidFill>
                </a:rPr>
                <a:t>Dengan I</a:t>
              </a:r>
              <a:r>
                <a:rPr lang="en-US" sz="2000" baseline="-25000">
                  <a:solidFill>
                    <a:srgbClr val="0000FF"/>
                  </a:solidFill>
                </a:rPr>
                <a:t>max</a:t>
              </a:r>
              <a:r>
                <a:rPr lang="en-US" sz="2000">
                  <a:solidFill>
                    <a:srgbClr val="0000FF"/>
                  </a:solidFill>
                </a:rPr>
                <a:t> adalah intensitas cahaya pada pusat frinji yang terang</a:t>
              </a:r>
            </a:p>
          </p:txBody>
        </p:sp>
        <p:sp>
          <p:nvSpPr>
            <p:cNvPr id="7179" name="Text Box 12"/>
            <p:cNvSpPr txBox="1">
              <a:spLocks noChangeArrowheads="1"/>
            </p:cNvSpPr>
            <p:nvPr/>
          </p:nvSpPr>
          <p:spPr bwMode="auto">
            <a:xfrm>
              <a:off x="482" y="381"/>
              <a:ext cx="4911" cy="634"/>
            </a:xfrm>
            <a:prstGeom prst="rect">
              <a:avLst/>
            </a:prstGeom>
            <a:noFill/>
            <a:ln w="9525">
              <a:noFill/>
              <a:miter lim="800000"/>
              <a:headEnd/>
              <a:tailEnd/>
            </a:ln>
          </p:spPr>
          <p:txBody>
            <a:bodyPr>
              <a:spAutoFit/>
            </a:bodyPr>
            <a:lstStyle/>
            <a:p>
              <a:pPr algn="just"/>
              <a:r>
                <a:rPr lang="en-US" sz="2000">
                  <a:solidFill>
                    <a:schemeClr val="accent1"/>
                  </a:solidFill>
                </a:rPr>
                <a:t>Intensitas cahaya yg dilihat atau diukur pada layar adalah time-averaged intensity.  Nilai time-averaged dari suatu fungsi sin</a:t>
              </a:r>
              <a:r>
                <a:rPr lang="en-US" sz="2000" baseline="30000">
                  <a:solidFill>
                    <a:schemeClr val="accent1"/>
                  </a:solidFill>
                </a:rPr>
                <a:t>2</a:t>
              </a:r>
              <a:r>
                <a:rPr lang="en-US" sz="2000">
                  <a:solidFill>
                    <a:schemeClr val="accent1"/>
                  </a:solidFill>
                </a:rPr>
                <a:t>(</a:t>
              </a:r>
              <a:r>
                <a:rPr lang="en-US" sz="2000" i="1">
                  <a:solidFill>
                    <a:schemeClr val="accent1"/>
                  </a:solidFill>
                </a:rPr>
                <a:t>t</a:t>
              </a:r>
              <a:r>
                <a:rPr lang="en-US" sz="2000">
                  <a:solidFill>
                    <a:schemeClr val="accent1"/>
                  </a:solidFill>
                </a:rPr>
                <a:t> + /2) selama satu siklus  adalah ½. Karenanya</a:t>
              </a:r>
              <a:r>
                <a:rPr lang="en-US" sz="2000"/>
                <a:t> </a:t>
              </a:r>
            </a:p>
          </p:txBody>
        </p:sp>
        <p:graphicFrame>
          <p:nvGraphicFramePr>
            <p:cNvPr id="7170" name="Object 13"/>
            <p:cNvGraphicFramePr>
              <a:graphicFrameLocks noChangeAspect="1"/>
            </p:cNvGraphicFramePr>
            <p:nvPr/>
          </p:nvGraphicFramePr>
          <p:xfrm>
            <a:off x="1085" y="1199"/>
            <a:ext cx="1383" cy="511"/>
          </p:xfrm>
          <a:graphic>
            <a:graphicData uri="http://schemas.openxmlformats.org/presentationml/2006/ole">
              <p:oleObj spid="_x0000_s7170" name="Equation" r:id="rId7" imgW="1168200" imgH="431640" progId="Equation.3">
                <p:embed/>
              </p:oleObj>
            </a:graphicData>
          </a:graphic>
        </p:graphicFrame>
        <p:graphicFrame>
          <p:nvGraphicFramePr>
            <p:cNvPr id="7171" name="Object 14"/>
            <p:cNvGraphicFramePr>
              <a:graphicFrameLocks noChangeAspect="1"/>
            </p:cNvGraphicFramePr>
            <p:nvPr/>
          </p:nvGraphicFramePr>
          <p:xfrm>
            <a:off x="3183" y="1194"/>
            <a:ext cx="1316" cy="508"/>
          </p:xfrm>
          <a:graphic>
            <a:graphicData uri="http://schemas.openxmlformats.org/presentationml/2006/ole">
              <p:oleObj spid="_x0000_s7171" name="Equation" r:id="rId8" imgW="1117440" imgH="431640" progId="Equation.3">
                <p:embed/>
              </p:oleObj>
            </a:graphicData>
          </a:graphic>
        </p:graphicFrame>
        <p:sp>
          <p:nvSpPr>
            <p:cNvPr id="7180" name="Text Box 15"/>
            <p:cNvSpPr txBox="1">
              <a:spLocks noChangeArrowheads="1"/>
            </p:cNvSpPr>
            <p:nvPr/>
          </p:nvSpPr>
          <p:spPr bwMode="auto">
            <a:xfrm>
              <a:off x="2654" y="1305"/>
              <a:ext cx="329" cy="250"/>
            </a:xfrm>
            <a:prstGeom prst="rect">
              <a:avLst/>
            </a:prstGeom>
            <a:noFill/>
            <a:ln w="9525">
              <a:noFill/>
              <a:miter lim="800000"/>
              <a:headEnd/>
              <a:tailEnd/>
            </a:ln>
          </p:spPr>
          <p:txBody>
            <a:bodyPr wrap="none">
              <a:spAutoFit/>
            </a:bodyPr>
            <a:lstStyle/>
            <a:p>
              <a:r>
                <a:rPr lang="en-US" sz="2000">
                  <a:solidFill>
                    <a:srgbClr val="0000FF"/>
                  </a:solidFill>
                </a:rPr>
                <a:t>or  </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out)">
                                      <p:cBhvr>
                                        <p:cTn id="7" dur="500"/>
                                        <p:tgtEl>
                                          <p:spTgt spid="3"/>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builtIn="1"/>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ox(out)">
                                      <p:cBhvr>
                                        <p:cTn id="12" dur="500"/>
                                        <p:tgtEl>
                                          <p:spTgt spid="2"/>
                                        </p:tgtEl>
                                      </p:cBhvr>
                                    </p:animEffect>
                                  </p:childTnLst>
                                  <p:subTnLst>
                                    <p:audio>
                                      <p:cMediaNode>
                                        <p:cTn display="0" masterRel="sameClick">
                                          <p:stCondLst>
                                            <p:cond evt="begin" delay="0">
                                              <p:tn val="10"/>
                                            </p:cond>
                                          </p:stCondLst>
                                          <p:endCondLst>
                                            <p:cond evt="onStopAudio" delay="0">
                                              <p:tgtEl>
                                                <p:sldTgt/>
                                              </p:tgtEl>
                                            </p:cond>
                                          </p:endCondLst>
                                        </p:cTn>
                                        <p:tgtEl>
                                          <p:sndTgt r:embed="rId3"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684213" y="1268413"/>
            <a:ext cx="7796212" cy="822325"/>
          </a:xfrm>
          <a:prstGeom prst="rect">
            <a:avLst/>
          </a:prstGeom>
          <a:noFill/>
          <a:ln w="9525">
            <a:noFill/>
            <a:miter lim="800000"/>
            <a:headEnd/>
            <a:tailEnd/>
          </a:ln>
        </p:spPr>
        <p:txBody>
          <a:bodyPr>
            <a:spAutoFit/>
          </a:bodyPr>
          <a:lstStyle/>
          <a:p>
            <a:pPr algn="just"/>
            <a:r>
              <a:rPr lang="en-US">
                <a:solidFill>
                  <a:schemeClr val="tx1"/>
                </a:solidFill>
              </a:rPr>
              <a:t>Gambar di bawah menunjukan hubungan antara intensitas cahaya versus beda lintasan  </a:t>
            </a:r>
            <a:r>
              <a:rPr lang="en-US" i="1">
                <a:solidFill>
                  <a:schemeClr val="tx1"/>
                </a:solidFill>
              </a:rPr>
              <a:t>d</a:t>
            </a:r>
            <a:r>
              <a:rPr lang="en-US">
                <a:solidFill>
                  <a:schemeClr val="tx1"/>
                </a:solidFill>
              </a:rPr>
              <a:t>·sin  :</a:t>
            </a:r>
          </a:p>
        </p:txBody>
      </p:sp>
      <p:pic>
        <p:nvPicPr>
          <p:cNvPr id="19459" name="Picture 3" descr="SE37_06"/>
          <p:cNvPicPr>
            <a:picLocks noChangeAspect="1" noChangeArrowheads="1"/>
          </p:cNvPicPr>
          <p:nvPr/>
        </p:nvPicPr>
        <p:blipFill>
          <a:blip r:embed="rId2"/>
          <a:srcRect t="16669" b="12990"/>
          <a:stretch>
            <a:fillRect/>
          </a:stretch>
        </p:blipFill>
        <p:spPr bwMode="auto">
          <a:xfrm>
            <a:off x="1498600" y="2170113"/>
            <a:ext cx="6354763" cy="3354387"/>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Text Box 2"/>
          <p:cNvSpPr txBox="1">
            <a:spLocks noChangeArrowheads="1"/>
          </p:cNvSpPr>
          <p:nvPr/>
        </p:nvSpPr>
        <p:spPr bwMode="auto">
          <a:xfrm>
            <a:off x="688975" y="261938"/>
            <a:ext cx="4819650" cy="641350"/>
          </a:xfrm>
          <a:prstGeom prst="rect">
            <a:avLst/>
          </a:prstGeom>
          <a:noFill/>
          <a:ln w="9525">
            <a:noFill/>
            <a:miter lim="800000"/>
            <a:headEnd/>
            <a:tailEnd/>
          </a:ln>
        </p:spPr>
        <p:txBody>
          <a:bodyPr>
            <a:spAutoFit/>
          </a:bodyPr>
          <a:lstStyle/>
          <a:p>
            <a:pPr algn="just"/>
            <a:r>
              <a:rPr lang="en-US" sz="3600">
                <a:solidFill>
                  <a:schemeClr val="accent1"/>
                </a:solidFill>
              </a:rPr>
              <a:t>Diagram Fasor</a:t>
            </a:r>
          </a:p>
        </p:txBody>
      </p:sp>
      <p:sp>
        <p:nvSpPr>
          <p:cNvPr id="8197" name="Text Box 3"/>
          <p:cNvSpPr txBox="1">
            <a:spLocks noChangeArrowheads="1"/>
          </p:cNvSpPr>
          <p:nvPr/>
        </p:nvSpPr>
        <p:spPr bwMode="auto">
          <a:xfrm>
            <a:off x="684213" y="1125538"/>
            <a:ext cx="7718425" cy="1920875"/>
          </a:xfrm>
          <a:prstGeom prst="rect">
            <a:avLst/>
          </a:prstGeom>
          <a:noFill/>
          <a:ln w="9525">
            <a:noFill/>
            <a:miter lim="800000"/>
            <a:headEnd/>
            <a:tailEnd/>
          </a:ln>
        </p:spPr>
        <p:txBody>
          <a:bodyPr>
            <a:spAutoFit/>
          </a:bodyPr>
          <a:lstStyle/>
          <a:p>
            <a:pPr algn="just"/>
            <a:r>
              <a:rPr lang="en-US" sz="2000">
                <a:solidFill>
                  <a:schemeClr val="tx1"/>
                </a:solidFill>
              </a:rPr>
              <a:t>Penjumlahan gelombang cahaya yang memiliki beda fasa dapat dilakukan secara aljabar sebagaimana telah ditunjukkan dalam kasus interferensi celah ganda. Tetapi metode ini menjadi tidak praktis untuk penjumlahan lebih dari 2 gelombang.  Penjumlahan beberapa gelombang dapat dilakukan dengan lebih mudah menggunakan metode grafik yang disebut </a:t>
            </a:r>
            <a:r>
              <a:rPr lang="en-US" sz="2000" b="1" i="1">
                <a:solidFill>
                  <a:schemeClr val="tx1"/>
                </a:solidFill>
              </a:rPr>
              <a:t>diagram fasor</a:t>
            </a:r>
            <a:r>
              <a:rPr lang="en-US" sz="2000">
                <a:solidFill>
                  <a:schemeClr val="tx1"/>
                </a:solidFill>
              </a:rPr>
              <a:t> </a:t>
            </a:r>
          </a:p>
        </p:txBody>
      </p:sp>
      <p:grpSp>
        <p:nvGrpSpPr>
          <p:cNvPr id="2" name="Group 4"/>
          <p:cNvGrpSpPr>
            <a:grpSpLocks/>
          </p:cNvGrpSpPr>
          <p:nvPr/>
        </p:nvGrpSpPr>
        <p:grpSpPr bwMode="auto">
          <a:xfrm>
            <a:off x="684213" y="2997200"/>
            <a:ext cx="7659687" cy="2747963"/>
            <a:chOff x="482" y="1989"/>
            <a:chExt cx="4825" cy="1731"/>
          </a:xfrm>
        </p:grpSpPr>
        <p:grpSp>
          <p:nvGrpSpPr>
            <p:cNvPr id="8200" name="Group 5"/>
            <p:cNvGrpSpPr>
              <a:grpSpLocks/>
            </p:cNvGrpSpPr>
            <p:nvPr/>
          </p:nvGrpSpPr>
          <p:grpSpPr bwMode="auto">
            <a:xfrm>
              <a:off x="1272" y="2496"/>
              <a:ext cx="3264" cy="1224"/>
              <a:chOff x="1248" y="2664"/>
              <a:chExt cx="3264" cy="1224"/>
            </a:xfrm>
          </p:grpSpPr>
          <p:sp>
            <p:nvSpPr>
              <p:cNvPr id="8202" name="Rectangle 6"/>
              <p:cNvSpPr>
                <a:spLocks noChangeArrowheads="1"/>
              </p:cNvSpPr>
              <p:nvPr/>
            </p:nvSpPr>
            <p:spPr bwMode="auto">
              <a:xfrm>
                <a:off x="1248" y="2664"/>
                <a:ext cx="3264" cy="1224"/>
              </a:xfrm>
              <a:prstGeom prst="rect">
                <a:avLst/>
              </a:prstGeom>
              <a:noFill/>
              <a:ln w="9525">
                <a:noFill/>
                <a:miter lim="800000"/>
                <a:headEnd/>
                <a:tailEnd/>
              </a:ln>
            </p:spPr>
            <p:txBody>
              <a:bodyPr wrap="none" anchor="ctr"/>
              <a:lstStyle/>
              <a:p>
                <a:endParaRPr lang="en-US"/>
              </a:p>
            </p:txBody>
          </p:sp>
          <p:pic>
            <p:nvPicPr>
              <p:cNvPr id="8203" name="Picture 7" descr="SE37_07"/>
              <p:cNvPicPr>
                <a:picLocks noChangeAspect="1" noChangeArrowheads="1"/>
              </p:cNvPicPr>
              <p:nvPr/>
            </p:nvPicPr>
            <p:blipFill>
              <a:blip r:embed="rId4"/>
              <a:srcRect t="41470" r="34940" b="32500"/>
              <a:stretch>
                <a:fillRect/>
              </a:stretch>
            </p:blipFill>
            <p:spPr bwMode="auto">
              <a:xfrm>
                <a:off x="1424" y="2712"/>
                <a:ext cx="2899" cy="876"/>
              </a:xfrm>
              <a:prstGeom prst="rect">
                <a:avLst/>
              </a:prstGeom>
              <a:noFill/>
              <a:ln w="9525">
                <a:noFill/>
                <a:miter lim="800000"/>
                <a:headEnd/>
                <a:tailEnd/>
              </a:ln>
            </p:spPr>
          </p:pic>
          <p:graphicFrame>
            <p:nvGraphicFramePr>
              <p:cNvPr id="8194" name="Object 8"/>
              <p:cNvGraphicFramePr>
                <a:graphicFrameLocks noChangeAspect="1"/>
              </p:cNvGraphicFramePr>
              <p:nvPr/>
            </p:nvGraphicFramePr>
            <p:xfrm>
              <a:off x="1668" y="3611"/>
              <a:ext cx="864" cy="226"/>
            </p:xfrm>
            <a:graphic>
              <a:graphicData uri="http://schemas.openxmlformats.org/presentationml/2006/ole">
                <p:oleObj spid="_x0000_s8194" name="Equation" r:id="rId5" imgW="1117440" imgH="291960" progId="Equation.3">
                  <p:embed/>
                </p:oleObj>
              </a:graphicData>
            </a:graphic>
          </p:graphicFrame>
          <p:graphicFrame>
            <p:nvGraphicFramePr>
              <p:cNvPr id="8195" name="Object 9"/>
              <p:cNvGraphicFramePr>
                <a:graphicFrameLocks noChangeAspect="1"/>
              </p:cNvGraphicFramePr>
              <p:nvPr/>
            </p:nvGraphicFramePr>
            <p:xfrm>
              <a:off x="2973" y="3599"/>
              <a:ext cx="1195" cy="227"/>
            </p:xfrm>
            <a:graphic>
              <a:graphicData uri="http://schemas.openxmlformats.org/presentationml/2006/ole">
                <p:oleObj spid="_x0000_s8195" name="Equation" r:id="rId6" imgW="1536480" imgH="291960" progId="Equation.3">
                  <p:embed/>
                </p:oleObj>
              </a:graphicData>
            </a:graphic>
          </p:graphicFrame>
        </p:grpSp>
        <p:sp>
          <p:nvSpPr>
            <p:cNvPr id="8201" name="Text Box 10"/>
            <p:cNvSpPr txBox="1">
              <a:spLocks noChangeArrowheads="1"/>
            </p:cNvSpPr>
            <p:nvPr/>
          </p:nvSpPr>
          <p:spPr bwMode="auto">
            <a:xfrm>
              <a:off x="482" y="1989"/>
              <a:ext cx="4825" cy="442"/>
            </a:xfrm>
            <a:prstGeom prst="rect">
              <a:avLst/>
            </a:prstGeom>
            <a:noFill/>
            <a:ln w="9525">
              <a:noFill/>
              <a:miter lim="800000"/>
              <a:headEnd/>
              <a:tailEnd/>
            </a:ln>
          </p:spPr>
          <p:txBody>
            <a:bodyPr>
              <a:spAutoFit/>
            </a:bodyPr>
            <a:lstStyle/>
            <a:p>
              <a:pPr algn="just"/>
              <a:r>
                <a:rPr lang="en-US" sz="2000">
                  <a:solidFill>
                    <a:schemeClr val="tx1"/>
                  </a:solidFill>
                </a:rPr>
                <a:t>Gambar berikut menunjukkan bagaimana gelombang</a:t>
              </a:r>
              <a:r>
                <a:rPr lang="en-US" sz="2000"/>
                <a:t> </a:t>
              </a:r>
              <a:r>
                <a:rPr lang="en-US" sz="2000">
                  <a:solidFill>
                    <a:schemeClr val="tx1"/>
                  </a:solidFill>
                </a:rPr>
                <a:t>EM secara individu direpresentasikan dalam diagram fasor.</a:t>
              </a:r>
              <a:endParaRPr lang="en-US" sz="1800">
                <a:solidFill>
                  <a:schemeClr val="tx1"/>
                </a:solidFill>
              </a:endParaRPr>
            </a:p>
          </p:txBody>
        </p:sp>
      </p:grpSp>
      <p:sp>
        <p:nvSpPr>
          <p:cNvPr id="551947" name="Text Box 11"/>
          <p:cNvSpPr txBox="1">
            <a:spLocks noChangeArrowheads="1"/>
          </p:cNvSpPr>
          <p:nvPr/>
        </p:nvSpPr>
        <p:spPr bwMode="auto">
          <a:xfrm>
            <a:off x="827088" y="5734050"/>
            <a:ext cx="7653337" cy="701675"/>
          </a:xfrm>
          <a:prstGeom prst="rect">
            <a:avLst/>
          </a:prstGeom>
          <a:noFill/>
          <a:ln w="9525">
            <a:noFill/>
            <a:miter lim="800000"/>
            <a:headEnd/>
            <a:tailEnd/>
          </a:ln>
        </p:spPr>
        <p:txBody>
          <a:bodyPr>
            <a:spAutoFit/>
          </a:bodyPr>
          <a:lstStyle/>
          <a:p>
            <a:r>
              <a:rPr lang="en-US" sz="2000">
                <a:solidFill>
                  <a:schemeClr val="tx1"/>
                </a:solidFill>
              </a:rPr>
              <a:t>Proyeksi dari  fasor (vektor E</a:t>
            </a:r>
            <a:r>
              <a:rPr lang="en-US" sz="2000" baseline="-25000">
                <a:solidFill>
                  <a:schemeClr val="tx1"/>
                </a:solidFill>
              </a:rPr>
              <a:t>0</a:t>
            </a:r>
            <a:r>
              <a:rPr lang="en-US" sz="2000">
                <a:solidFill>
                  <a:schemeClr val="tx1"/>
                </a:solidFill>
              </a:rPr>
              <a:t> dalam diagram) pada sumbu vertikal langsung menyatakan fungsi gelombang</a:t>
            </a:r>
            <a:endParaRPr lang="en-US" sz="2000" baseline="-2500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out)">
                                      <p:cBhvr>
                                        <p:cTn id="7" dur="500"/>
                                        <p:tgtEl>
                                          <p:spTgt spid="2"/>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builtIn="1"/>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551947">
                                            <p:txEl>
                                              <p:pRg st="0" end="0"/>
                                            </p:txEl>
                                          </p:spTgt>
                                        </p:tgtEl>
                                        <p:attrNameLst>
                                          <p:attrName>style.visibility</p:attrName>
                                        </p:attrNameLst>
                                      </p:cBhvr>
                                      <p:to>
                                        <p:strVal val="visible"/>
                                      </p:to>
                                    </p:set>
                                    <p:animEffect transition="in" filter="box(out)">
                                      <p:cBhvr>
                                        <p:cTn id="12" dur="500"/>
                                        <p:tgtEl>
                                          <p:spTgt spid="551947">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3"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1947"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ext Box 2"/>
          <p:cNvSpPr txBox="1">
            <a:spLocks noChangeArrowheads="1"/>
          </p:cNvSpPr>
          <p:nvPr/>
        </p:nvSpPr>
        <p:spPr bwMode="auto">
          <a:xfrm>
            <a:off x="684213" y="260350"/>
            <a:ext cx="7877175" cy="641350"/>
          </a:xfrm>
          <a:prstGeom prst="rect">
            <a:avLst/>
          </a:prstGeom>
          <a:noFill/>
          <a:ln w="9525">
            <a:noFill/>
            <a:miter lim="800000"/>
            <a:headEnd/>
            <a:tailEnd/>
          </a:ln>
        </p:spPr>
        <p:txBody>
          <a:bodyPr>
            <a:spAutoFit/>
          </a:bodyPr>
          <a:lstStyle/>
          <a:p>
            <a:pPr algn="just"/>
            <a:r>
              <a:rPr lang="en-US" sz="3600">
                <a:solidFill>
                  <a:schemeClr val="accent1"/>
                </a:solidFill>
              </a:rPr>
              <a:t>Penjumlahan fasor dari dua gelombang</a:t>
            </a:r>
          </a:p>
        </p:txBody>
      </p:sp>
      <p:sp>
        <p:nvSpPr>
          <p:cNvPr id="9220" name="Text Box 3"/>
          <p:cNvSpPr txBox="1">
            <a:spLocks noChangeArrowheads="1"/>
          </p:cNvSpPr>
          <p:nvPr/>
        </p:nvSpPr>
        <p:spPr bwMode="auto">
          <a:xfrm>
            <a:off x="755650" y="1268413"/>
            <a:ext cx="7718425" cy="1006475"/>
          </a:xfrm>
          <a:prstGeom prst="rect">
            <a:avLst/>
          </a:prstGeom>
          <a:noFill/>
          <a:ln w="9525">
            <a:noFill/>
            <a:miter lim="800000"/>
            <a:headEnd/>
            <a:tailEnd/>
          </a:ln>
        </p:spPr>
        <p:txBody>
          <a:bodyPr>
            <a:spAutoFit/>
          </a:bodyPr>
          <a:lstStyle/>
          <a:p>
            <a:pPr algn="just"/>
            <a:r>
              <a:rPr lang="en-US" sz="2000">
                <a:solidFill>
                  <a:schemeClr val="tx1"/>
                </a:solidFill>
              </a:rPr>
              <a:t>Penjumlah dua gelombang cahaya yang memiliki beda fasa   dengan cara diagram fasor ditunjukkan dalam diagram berikut.  Medan listrik resultan E</a:t>
            </a:r>
            <a:r>
              <a:rPr lang="en-US" sz="2000" i="1" baseline="-25000">
                <a:solidFill>
                  <a:schemeClr val="tx1"/>
                </a:solidFill>
              </a:rPr>
              <a:t>P</a:t>
            </a:r>
            <a:r>
              <a:rPr lang="en-US" sz="2000">
                <a:solidFill>
                  <a:schemeClr val="tx1"/>
                </a:solidFill>
              </a:rPr>
              <a:t> (proyeksi dari fasor E</a:t>
            </a:r>
            <a:r>
              <a:rPr lang="en-US" sz="2000" i="1" baseline="-25000">
                <a:solidFill>
                  <a:schemeClr val="tx1"/>
                </a:solidFill>
              </a:rPr>
              <a:t>R</a:t>
            </a:r>
            <a:r>
              <a:rPr lang="en-US" sz="2000">
                <a:solidFill>
                  <a:schemeClr val="tx1"/>
                </a:solidFill>
              </a:rPr>
              <a:t> pada sumbu vertikal) adalah:</a:t>
            </a:r>
            <a:endParaRPr lang="en-US" sz="2000" baseline="-25000">
              <a:solidFill>
                <a:schemeClr val="tx1"/>
              </a:solidFill>
            </a:endParaRPr>
          </a:p>
        </p:txBody>
      </p:sp>
      <p:grpSp>
        <p:nvGrpSpPr>
          <p:cNvPr id="9221" name="Group 4"/>
          <p:cNvGrpSpPr>
            <a:grpSpLocks/>
          </p:cNvGrpSpPr>
          <p:nvPr/>
        </p:nvGrpSpPr>
        <p:grpSpPr bwMode="auto">
          <a:xfrm>
            <a:off x="5461000" y="2952750"/>
            <a:ext cx="2882900" cy="2724150"/>
            <a:chOff x="512" y="2640"/>
            <a:chExt cx="1756" cy="1476"/>
          </a:xfrm>
        </p:grpSpPr>
        <p:pic>
          <p:nvPicPr>
            <p:cNvPr id="9224" name="Picture 5" descr="SE37_07"/>
            <p:cNvPicPr>
              <a:picLocks noChangeAspect="1" noChangeArrowheads="1"/>
            </p:cNvPicPr>
            <p:nvPr/>
          </p:nvPicPr>
          <p:blipFill>
            <a:blip r:embed="rId4"/>
            <a:srcRect l="63979" t="29376" r="1227" b="32187"/>
            <a:stretch>
              <a:fillRect/>
            </a:stretch>
          </p:blipFill>
          <p:spPr bwMode="auto">
            <a:xfrm>
              <a:off x="512" y="2640"/>
              <a:ext cx="1756" cy="1476"/>
            </a:xfrm>
            <a:prstGeom prst="rect">
              <a:avLst/>
            </a:prstGeom>
            <a:noFill/>
            <a:ln w="9525">
              <a:noFill/>
              <a:miter lim="800000"/>
              <a:headEnd/>
              <a:tailEnd/>
            </a:ln>
          </p:spPr>
        </p:pic>
        <p:sp>
          <p:nvSpPr>
            <p:cNvPr id="9225" name="Freeform 6"/>
            <p:cNvSpPr>
              <a:spLocks/>
            </p:cNvSpPr>
            <p:nvPr/>
          </p:nvSpPr>
          <p:spPr bwMode="auto">
            <a:xfrm>
              <a:off x="1140" y="3740"/>
              <a:ext cx="56" cy="72"/>
            </a:xfrm>
            <a:custGeom>
              <a:avLst/>
              <a:gdLst>
                <a:gd name="T0" fmla="*/ 0 w 56"/>
                <a:gd name="T1" fmla="*/ 0 h 72"/>
                <a:gd name="T2" fmla="*/ 40 w 56"/>
                <a:gd name="T3" fmla="*/ 28 h 72"/>
                <a:gd name="T4" fmla="*/ 56 w 56"/>
                <a:gd name="T5" fmla="*/ 72 h 72"/>
                <a:gd name="T6" fmla="*/ 0 60000 65536"/>
                <a:gd name="T7" fmla="*/ 0 60000 65536"/>
                <a:gd name="T8" fmla="*/ 0 60000 65536"/>
                <a:gd name="T9" fmla="*/ 0 w 56"/>
                <a:gd name="T10" fmla="*/ 0 h 72"/>
                <a:gd name="T11" fmla="*/ 56 w 56"/>
                <a:gd name="T12" fmla="*/ 72 h 72"/>
              </a:gdLst>
              <a:ahLst/>
              <a:cxnLst>
                <a:cxn ang="T6">
                  <a:pos x="T0" y="T1"/>
                </a:cxn>
                <a:cxn ang="T7">
                  <a:pos x="T2" y="T3"/>
                </a:cxn>
                <a:cxn ang="T8">
                  <a:pos x="T4" y="T5"/>
                </a:cxn>
              </a:cxnLst>
              <a:rect l="T9" t="T10" r="T11" b="T12"/>
              <a:pathLst>
                <a:path w="56" h="72">
                  <a:moveTo>
                    <a:pt x="0" y="0"/>
                  </a:moveTo>
                  <a:cubicBezTo>
                    <a:pt x="15" y="8"/>
                    <a:pt x="31" y="16"/>
                    <a:pt x="40" y="28"/>
                  </a:cubicBezTo>
                  <a:cubicBezTo>
                    <a:pt x="49" y="40"/>
                    <a:pt x="52" y="56"/>
                    <a:pt x="56" y="72"/>
                  </a:cubicBezTo>
                </a:path>
              </a:pathLst>
            </a:custGeom>
            <a:noFill/>
            <a:ln w="19050">
              <a:solidFill>
                <a:schemeClr val="bg2"/>
              </a:solidFill>
              <a:round/>
              <a:headEnd/>
              <a:tailEnd/>
            </a:ln>
          </p:spPr>
          <p:txBody>
            <a:bodyPr/>
            <a:lstStyle/>
            <a:p>
              <a:endParaRPr lang="en-US"/>
            </a:p>
          </p:txBody>
        </p:sp>
        <p:sp>
          <p:nvSpPr>
            <p:cNvPr id="9226" name="Text Box 7"/>
            <p:cNvSpPr txBox="1">
              <a:spLocks noChangeArrowheads="1"/>
            </p:cNvSpPr>
            <p:nvPr/>
          </p:nvSpPr>
          <p:spPr bwMode="auto">
            <a:xfrm>
              <a:off x="1158" y="3621"/>
              <a:ext cx="181" cy="166"/>
            </a:xfrm>
            <a:prstGeom prst="rect">
              <a:avLst/>
            </a:prstGeom>
            <a:noFill/>
            <a:ln w="9525">
              <a:noFill/>
              <a:miter lim="800000"/>
              <a:headEnd/>
              <a:tailEnd/>
            </a:ln>
          </p:spPr>
          <p:txBody>
            <a:bodyPr wrap="none">
              <a:spAutoFit/>
            </a:bodyPr>
            <a:lstStyle/>
            <a:p>
              <a:r>
                <a:rPr lang="en-US" sz="1400">
                  <a:solidFill>
                    <a:schemeClr val="tx1"/>
                  </a:solidFill>
                </a:rPr>
                <a:t></a:t>
              </a:r>
            </a:p>
          </p:txBody>
        </p:sp>
      </p:grpSp>
      <p:graphicFrame>
        <p:nvGraphicFramePr>
          <p:cNvPr id="9218" name="Object 8"/>
          <p:cNvGraphicFramePr>
            <a:graphicFrameLocks noChangeAspect="1"/>
          </p:cNvGraphicFramePr>
          <p:nvPr/>
        </p:nvGraphicFramePr>
        <p:xfrm>
          <a:off x="1546225" y="2525713"/>
          <a:ext cx="3114675" cy="573087"/>
        </p:xfrm>
        <a:graphic>
          <a:graphicData uri="http://schemas.openxmlformats.org/presentationml/2006/ole">
            <p:oleObj spid="_x0000_s9218" name="Equation" r:id="rId5" imgW="1587240" imgH="291960" progId="Equation.3">
              <p:embed/>
            </p:oleObj>
          </a:graphicData>
        </a:graphic>
      </p:graphicFrame>
      <p:sp>
        <p:nvSpPr>
          <p:cNvPr id="9222" name="Text Box 9"/>
          <p:cNvSpPr txBox="1">
            <a:spLocks noChangeArrowheads="1"/>
          </p:cNvSpPr>
          <p:nvPr/>
        </p:nvSpPr>
        <p:spPr bwMode="auto">
          <a:xfrm>
            <a:off x="803275" y="3341688"/>
            <a:ext cx="4921250" cy="396875"/>
          </a:xfrm>
          <a:prstGeom prst="rect">
            <a:avLst/>
          </a:prstGeom>
          <a:noFill/>
          <a:ln w="9525">
            <a:noFill/>
            <a:miter lim="800000"/>
            <a:headEnd/>
            <a:tailEnd/>
          </a:ln>
        </p:spPr>
        <p:txBody>
          <a:bodyPr>
            <a:spAutoFit/>
          </a:bodyPr>
          <a:lstStyle/>
          <a:p>
            <a:pPr algn="just"/>
            <a:r>
              <a:rPr lang="en-US" sz="2000">
                <a:solidFill>
                  <a:schemeClr val="tx1"/>
                </a:solidFill>
              </a:rPr>
              <a:t>E</a:t>
            </a:r>
            <a:r>
              <a:rPr lang="en-US" sz="2000" i="1" baseline="-25000">
                <a:solidFill>
                  <a:schemeClr val="tx1"/>
                </a:solidFill>
              </a:rPr>
              <a:t>R</a:t>
            </a:r>
            <a:r>
              <a:rPr lang="en-US" sz="2000">
                <a:solidFill>
                  <a:schemeClr val="tx1"/>
                </a:solidFill>
              </a:rPr>
              <a:t> dan diukur langsung dari diagram fasor.  </a:t>
            </a:r>
          </a:p>
        </p:txBody>
      </p:sp>
      <p:sp>
        <p:nvSpPr>
          <p:cNvPr id="552970" name="Text Box 10"/>
          <p:cNvSpPr txBox="1">
            <a:spLocks noChangeArrowheads="1"/>
          </p:cNvSpPr>
          <p:nvPr/>
        </p:nvSpPr>
        <p:spPr bwMode="auto">
          <a:xfrm>
            <a:off x="827088" y="3860800"/>
            <a:ext cx="4494212" cy="2225675"/>
          </a:xfrm>
          <a:prstGeom prst="rect">
            <a:avLst/>
          </a:prstGeom>
          <a:noFill/>
          <a:ln w="9525">
            <a:noFill/>
            <a:miter lim="800000"/>
            <a:headEnd/>
            <a:tailEnd/>
          </a:ln>
        </p:spPr>
        <p:txBody>
          <a:bodyPr>
            <a:spAutoFit/>
          </a:bodyPr>
          <a:lstStyle/>
          <a:p>
            <a:pPr algn="just"/>
            <a:r>
              <a:rPr lang="en-US" sz="2000">
                <a:solidFill>
                  <a:schemeClr val="tx1"/>
                </a:solidFill>
              </a:rPr>
              <a:t>Untuk kasus yang sederhana ini yang mana mencakup hanya dua gelombang, dengan mudah dapat dilihat dari diagram fasor bahwa  = /2 dan E</a:t>
            </a:r>
            <a:r>
              <a:rPr lang="en-US" sz="2000" i="1" baseline="-25000">
                <a:solidFill>
                  <a:schemeClr val="tx1"/>
                </a:solidFill>
              </a:rPr>
              <a:t>R</a:t>
            </a:r>
            <a:r>
              <a:rPr lang="en-US" sz="2000" i="1">
                <a:solidFill>
                  <a:schemeClr val="tx1"/>
                </a:solidFill>
              </a:rPr>
              <a:t> </a:t>
            </a:r>
            <a:r>
              <a:rPr lang="en-US" sz="2000">
                <a:solidFill>
                  <a:schemeClr val="tx1"/>
                </a:solidFill>
              </a:rPr>
              <a:t>=2E</a:t>
            </a:r>
            <a:r>
              <a:rPr lang="en-US" sz="2000" baseline="-25000">
                <a:solidFill>
                  <a:schemeClr val="tx1"/>
                </a:solidFill>
              </a:rPr>
              <a:t>0</a:t>
            </a:r>
            <a:r>
              <a:rPr lang="en-US" sz="2000">
                <a:solidFill>
                  <a:schemeClr val="tx1"/>
                </a:solidFill>
              </a:rPr>
              <a:t>cos (/2)   Hal ini sesuai dengan hasil yang diperoleh dari penjumlahan secara aljabar sebelumnya.</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552970">
                                            <p:txEl>
                                              <p:pRg st="0" end="0"/>
                                            </p:txEl>
                                          </p:spTgt>
                                        </p:tgtEl>
                                        <p:attrNameLst>
                                          <p:attrName>style.visibility</p:attrName>
                                        </p:attrNameLst>
                                      </p:cBhvr>
                                      <p:to>
                                        <p:strVal val="visible"/>
                                      </p:to>
                                    </p:set>
                                    <p:animEffect transition="in" filter="box(out)">
                                      <p:cBhvr>
                                        <p:cTn id="7" dur="500"/>
                                        <p:tgtEl>
                                          <p:spTgt spid="552970">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70"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ext Box 2"/>
          <p:cNvSpPr txBox="1">
            <a:spLocks noChangeArrowheads="1"/>
          </p:cNvSpPr>
          <p:nvPr/>
        </p:nvSpPr>
        <p:spPr bwMode="auto">
          <a:xfrm>
            <a:off x="765175" y="280988"/>
            <a:ext cx="8128000" cy="579437"/>
          </a:xfrm>
          <a:prstGeom prst="rect">
            <a:avLst/>
          </a:prstGeom>
          <a:noFill/>
          <a:ln w="9525">
            <a:noFill/>
            <a:miter lim="800000"/>
            <a:headEnd/>
            <a:tailEnd/>
          </a:ln>
        </p:spPr>
        <p:txBody>
          <a:bodyPr>
            <a:spAutoFit/>
          </a:bodyPr>
          <a:lstStyle/>
          <a:p>
            <a:pPr algn="just"/>
            <a:r>
              <a:rPr lang="en-US" sz="3200">
                <a:solidFill>
                  <a:schemeClr val="accent1"/>
                </a:solidFill>
              </a:rPr>
              <a:t>Penjumlahan fasor untuk beberapa gelombang</a:t>
            </a:r>
          </a:p>
        </p:txBody>
      </p:sp>
      <p:sp>
        <p:nvSpPr>
          <p:cNvPr id="553987" name="Text Box 3"/>
          <p:cNvSpPr txBox="1">
            <a:spLocks noChangeArrowheads="1"/>
          </p:cNvSpPr>
          <p:nvPr/>
        </p:nvSpPr>
        <p:spPr bwMode="auto">
          <a:xfrm>
            <a:off x="900113" y="5589588"/>
            <a:ext cx="7827962" cy="396875"/>
          </a:xfrm>
          <a:prstGeom prst="rect">
            <a:avLst/>
          </a:prstGeom>
          <a:noFill/>
          <a:ln w="9525">
            <a:noFill/>
            <a:miter lim="800000"/>
            <a:headEnd/>
            <a:tailEnd/>
          </a:ln>
        </p:spPr>
        <p:txBody>
          <a:bodyPr>
            <a:spAutoFit/>
          </a:bodyPr>
          <a:lstStyle/>
          <a:p>
            <a:pPr algn="just"/>
            <a:r>
              <a:rPr lang="en-US" sz="2000">
                <a:solidFill>
                  <a:schemeClr val="tx1"/>
                </a:solidFill>
              </a:rPr>
              <a:t>Sekali lagi, E</a:t>
            </a:r>
            <a:r>
              <a:rPr lang="en-US" sz="2000" i="1" baseline="-25000">
                <a:solidFill>
                  <a:schemeClr val="tx1"/>
                </a:solidFill>
              </a:rPr>
              <a:t>R</a:t>
            </a:r>
            <a:r>
              <a:rPr lang="en-US" sz="2000">
                <a:solidFill>
                  <a:schemeClr val="tx1"/>
                </a:solidFill>
              </a:rPr>
              <a:t> dan  diukur langsung dari diagram fasor.  </a:t>
            </a:r>
          </a:p>
        </p:txBody>
      </p:sp>
      <p:sp>
        <p:nvSpPr>
          <p:cNvPr id="10245" name="Text Box 5"/>
          <p:cNvSpPr txBox="1">
            <a:spLocks noChangeArrowheads="1"/>
          </p:cNvSpPr>
          <p:nvPr/>
        </p:nvSpPr>
        <p:spPr bwMode="auto">
          <a:xfrm>
            <a:off x="684213" y="1125538"/>
            <a:ext cx="7718425" cy="701675"/>
          </a:xfrm>
          <a:prstGeom prst="rect">
            <a:avLst/>
          </a:prstGeom>
          <a:noFill/>
          <a:ln w="9525">
            <a:noFill/>
            <a:miter lim="800000"/>
            <a:headEnd/>
            <a:tailEnd/>
          </a:ln>
        </p:spPr>
        <p:txBody>
          <a:bodyPr>
            <a:spAutoFit/>
          </a:bodyPr>
          <a:lstStyle/>
          <a:p>
            <a:pPr algn="just"/>
            <a:r>
              <a:rPr lang="en-US" sz="2000">
                <a:solidFill>
                  <a:srgbClr val="0033CC"/>
                </a:solidFill>
              </a:rPr>
              <a:t>Penjumlah beberapa gelombang cahaya dengan cara diagram fasor ditunjukkan dalam diagram berikut.  </a:t>
            </a:r>
          </a:p>
        </p:txBody>
      </p:sp>
      <p:pic>
        <p:nvPicPr>
          <p:cNvPr id="10246" name="Picture 6" descr="SE37_09"/>
          <p:cNvPicPr>
            <a:picLocks noChangeAspect="1" noChangeArrowheads="1"/>
          </p:cNvPicPr>
          <p:nvPr/>
        </p:nvPicPr>
        <p:blipFill>
          <a:blip r:embed="rId4"/>
          <a:srcRect l="16409" t="10938" r="18285" b="6250"/>
          <a:stretch>
            <a:fillRect/>
          </a:stretch>
        </p:blipFill>
        <p:spPr bwMode="auto">
          <a:xfrm>
            <a:off x="3155950" y="1773238"/>
            <a:ext cx="2681288" cy="2551112"/>
          </a:xfrm>
          <a:prstGeom prst="rect">
            <a:avLst/>
          </a:prstGeom>
          <a:noFill/>
          <a:ln w="9525">
            <a:noFill/>
            <a:miter lim="800000"/>
            <a:headEnd/>
            <a:tailEnd/>
          </a:ln>
        </p:spPr>
      </p:pic>
      <p:graphicFrame>
        <p:nvGraphicFramePr>
          <p:cNvPr id="10242" name="Object 8"/>
          <p:cNvGraphicFramePr>
            <a:graphicFrameLocks noChangeAspect="1"/>
          </p:cNvGraphicFramePr>
          <p:nvPr/>
        </p:nvGraphicFramePr>
        <p:xfrm>
          <a:off x="3563938" y="4941888"/>
          <a:ext cx="2808287" cy="517525"/>
        </p:xfrm>
        <a:graphic>
          <a:graphicData uri="http://schemas.openxmlformats.org/presentationml/2006/ole">
            <p:oleObj spid="_x0000_s10242" name="Equation" r:id="rId5" imgW="1587240" imgH="291960" progId="Equation.3">
              <p:embed/>
            </p:oleObj>
          </a:graphicData>
        </a:graphic>
      </p:graphicFrame>
      <p:sp>
        <p:nvSpPr>
          <p:cNvPr id="10247" name="Text Box 9"/>
          <p:cNvSpPr txBox="1">
            <a:spLocks noChangeArrowheads="1"/>
          </p:cNvSpPr>
          <p:nvPr/>
        </p:nvSpPr>
        <p:spPr bwMode="auto">
          <a:xfrm>
            <a:off x="827088" y="4292600"/>
            <a:ext cx="7729537" cy="701675"/>
          </a:xfrm>
          <a:prstGeom prst="rect">
            <a:avLst/>
          </a:prstGeom>
          <a:noFill/>
          <a:ln w="9525">
            <a:noFill/>
            <a:miter lim="800000"/>
            <a:headEnd/>
            <a:tailEnd/>
          </a:ln>
        </p:spPr>
        <p:txBody>
          <a:bodyPr>
            <a:spAutoFit/>
          </a:bodyPr>
          <a:lstStyle/>
          <a:p>
            <a:pPr algn="just"/>
            <a:r>
              <a:rPr lang="en-US" sz="2000">
                <a:solidFill>
                  <a:schemeClr val="tx1"/>
                </a:solidFill>
              </a:rPr>
              <a:t>Medan listrik resultan E</a:t>
            </a:r>
            <a:r>
              <a:rPr lang="en-US" sz="2000" i="1" baseline="-25000">
                <a:solidFill>
                  <a:schemeClr val="tx1"/>
                </a:solidFill>
              </a:rPr>
              <a:t>P</a:t>
            </a:r>
            <a:r>
              <a:rPr lang="en-US" sz="2000">
                <a:solidFill>
                  <a:schemeClr val="tx1"/>
                </a:solidFill>
              </a:rPr>
              <a:t> memiliki ekspresi yang sama dengan seperti dalam kasus dua fasor:</a:t>
            </a:r>
            <a:endParaRPr lang="en-US" sz="180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553987">
                                            <p:txEl>
                                              <p:pRg st="0" end="0"/>
                                            </p:txEl>
                                          </p:spTgt>
                                        </p:tgtEl>
                                        <p:attrNameLst>
                                          <p:attrName>style.visibility</p:attrName>
                                        </p:attrNameLst>
                                      </p:cBhvr>
                                      <p:to>
                                        <p:strVal val="visible"/>
                                      </p:to>
                                    </p:set>
                                    <p:animEffect transition="in" filter="box(out)">
                                      <p:cBhvr>
                                        <p:cTn id="7" dur="500"/>
                                        <p:tgtEl>
                                          <p:spTgt spid="553987">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987"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593725" y="395288"/>
            <a:ext cx="5129213" cy="579437"/>
          </a:xfrm>
          <a:prstGeom prst="rect">
            <a:avLst/>
          </a:prstGeom>
          <a:noFill/>
          <a:ln w="9525">
            <a:noFill/>
            <a:miter lim="800000"/>
            <a:headEnd/>
            <a:tailEnd/>
          </a:ln>
        </p:spPr>
        <p:txBody>
          <a:bodyPr>
            <a:spAutoFit/>
          </a:bodyPr>
          <a:lstStyle/>
          <a:p>
            <a:pPr algn="just"/>
            <a:r>
              <a:rPr lang="en-US" sz="3200">
                <a:solidFill>
                  <a:schemeClr val="accent1"/>
                </a:solidFill>
              </a:rPr>
              <a:t>Diagram fasor untuk t = 0</a:t>
            </a:r>
          </a:p>
        </p:txBody>
      </p:sp>
      <p:sp>
        <p:nvSpPr>
          <p:cNvPr id="20483" name="Text Box 3"/>
          <p:cNvSpPr txBox="1">
            <a:spLocks noChangeArrowheads="1"/>
          </p:cNvSpPr>
          <p:nvPr/>
        </p:nvSpPr>
        <p:spPr bwMode="auto">
          <a:xfrm>
            <a:off x="611188" y="1125538"/>
            <a:ext cx="8120062" cy="2282825"/>
          </a:xfrm>
          <a:prstGeom prst="rect">
            <a:avLst/>
          </a:prstGeom>
          <a:noFill/>
          <a:ln w="9525">
            <a:noFill/>
            <a:miter lim="800000"/>
            <a:headEnd/>
            <a:tailEnd/>
          </a:ln>
        </p:spPr>
        <p:txBody>
          <a:bodyPr>
            <a:spAutoFit/>
          </a:bodyPr>
          <a:lstStyle/>
          <a:p>
            <a:pPr algn="just"/>
            <a:r>
              <a:rPr lang="en-US">
                <a:solidFill>
                  <a:schemeClr val="tx1"/>
                </a:solidFill>
              </a:rPr>
              <a:t>Karena apa yang kita butuhkan dari suatu diagram fasor adalah panjang resultan dari fasor E</a:t>
            </a:r>
            <a:r>
              <a:rPr lang="en-US" i="1" baseline="-25000">
                <a:solidFill>
                  <a:schemeClr val="tx1"/>
                </a:solidFill>
              </a:rPr>
              <a:t>R</a:t>
            </a:r>
            <a:r>
              <a:rPr lang="en-US">
                <a:solidFill>
                  <a:schemeClr val="tx1"/>
                </a:solidFill>
              </a:rPr>
              <a:t> dan sudut antara fasor pertama dengan E</a:t>
            </a:r>
            <a:r>
              <a:rPr lang="en-US" i="1" baseline="-25000">
                <a:solidFill>
                  <a:schemeClr val="tx1"/>
                </a:solidFill>
              </a:rPr>
              <a:t>R</a:t>
            </a:r>
            <a:r>
              <a:rPr lang="en-US" i="1">
                <a:solidFill>
                  <a:schemeClr val="tx1"/>
                </a:solidFill>
              </a:rPr>
              <a:t> , </a:t>
            </a:r>
            <a:r>
              <a:rPr lang="en-US">
                <a:solidFill>
                  <a:schemeClr val="tx1"/>
                </a:solidFill>
              </a:rPr>
              <a:t>Orientasi dari fasor pertama dapat dipilih sembarang.  Karenanya kita dapat menggambarkan fasor pertama sepanjang sumbu horisontal, yang mana sama dengan menset t = 0.    </a:t>
            </a:r>
            <a:endParaRPr lang="en-US" i="1" baseline="-25000">
              <a:solidFill>
                <a:schemeClr val="tx1"/>
              </a:solidFill>
            </a:endParaRPr>
          </a:p>
        </p:txBody>
      </p:sp>
      <p:grpSp>
        <p:nvGrpSpPr>
          <p:cNvPr id="20484" name="Group 4"/>
          <p:cNvGrpSpPr>
            <a:grpSpLocks/>
          </p:cNvGrpSpPr>
          <p:nvPr/>
        </p:nvGrpSpPr>
        <p:grpSpPr bwMode="auto">
          <a:xfrm>
            <a:off x="2536825" y="3721100"/>
            <a:ext cx="3992563" cy="2393950"/>
            <a:chOff x="2174" y="1576"/>
            <a:chExt cx="2515" cy="1508"/>
          </a:xfrm>
        </p:grpSpPr>
        <p:pic>
          <p:nvPicPr>
            <p:cNvPr id="20485" name="Picture 5" descr="SE37_08"/>
            <p:cNvPicPr>
              <a:picLocks noChangeAspect="1" noChangeArrowheads="1"/>
            </p:cNvPicPr>
            <p:nvPr/>
          </p:nvPicPr>
          <p:blipFill>
            <a:blip r:embed="rId2"/>
            <a:srcRect l="17348" t="24687" r="16174" b="22188"/>
            <a:stretch>
              <a:fillRect/>
            </a:stretch>
          </p:blipFill>
          <p:spPr bwMode="auto">
            <a:xfrm>
              <a:off x="2174" y="1576"/>
              <a:ext cx="2515" cy="1508"/>
            </a:xfrm>
            <a:prstGeom prst="rect">
              <a:avLst/>
            </a:prstGeom>
            <a:noFill/>
            <a:ln w="9525">
              <a:noFill/>
              <a:miter lim="800000"/>
              <a:headEnd/>
              <a:tailEnd/>
            </a:ln>
          </p:spPr>
        </p:pic>
        <p:sp>
          <p:nvSpPr>
            <p:cNvPr id="20486" name="Rectangle 6"/>
            <p:cNvSpPr>
              <a:spLocks noChangeArrowheads="1"/>
            </p:cNvSpPr>
            <p:nvPr/>
          </p:nvSpPr>
          <p:spPr bwMode="auto">
            <a:xfrm>
              <a:off x="2244" y="1656"/>
              <a:ext cx="588" cy="504"/>
            </a:xfrm>
            <a:prstGeom prst="rect">
              <a:avLst/>
            </a:prstGeom>
            <a:noFill/>
            <a:ln w="9525">
              <a:noFill/>
              <a:miter lim="800000"/>
              <a:headEnd/>
              <a:tailEnd/>
            </a:ln>
          </p:spPr>
          <p:txBody>
            <a:bodyPr wrap="none" anchor="ctr"/>
            <a:lstStyle/>
            <a:p>
              <a:endParaRPr lang="en-US"/>
            </a:p>
          </p:txBody>
        </p:sp>
        <p:sp>
          <p:nvSpPr>
            <p:cNvPr id="20487" name="AutoShape 7"/>
            <p:cNvSpPr>
              <a:spLocks noChangeArrowheads="1"/>
            </p:cNvSpPr>
            <p:nvPr/>
          </p:nvSpPr>
          <p:spPr bwMode="auto">
            <a:xfrm rot="9419656">
              <a:off x="3336" y="2199"/>
              <a:ext cx="275" cy="478"/>
            </a:xfrm>
            <a:prstGeom prst="triangle">
              <a:avLst>
                <a:gd name="adj" fmla="val 50000"/>
              </a:avLst>
            </a:prstGeom>
            <a:noFill/>
            <a:ln w="9525">
              <a:solidFill>
                <a:schemeClr val="bg1"/>
              </a:solidFill>
              <a:miter lim="800000"/>
              <a:headEnd/>
              <a:tailEnd/>
            </a:ln>
          </p:spPr>
          <p:txBody>
            <a:bodyPr wrap="none" anchor="ctr"/>
            <a:lstStyle/>
            <a:p>
              <a:endParaRPr lang="en-US"/>
            </a:p>
          </p:txBody>
        </p:sp>
      </p:gr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708025" y="0"/>
            <a:ext cx="4576763" cy="519113"/>
          </a:xfrm>
          <a:prstGeom prst="rect">
            <a:avLst/>
          </a:prstGeom>
          <a:noFill/>
          <a:ln w="9525">
            <a:noFill/>
            <a:miter lim="800000"/>
            <a:headEnd/>
            <a:tailEnd/>
          </a:ln>
        </p:spPr>
        <p:txBody>
          <a:bodyPr>
            <a:spAutoFit/>
          </a:bodyPr>
          <a:lstStyle/>
          <a:p>
            <a:pPr algn="just"/>
            <a:r>
              <a:rPr lang="en-US" sz="2800" b="1">
                <a:solidFill>
                  <a:schemeClr val="accent1"/>
                </a:solidFill>
              </a:rPr>
              <a:t>Pola Interferensi tiga-celah</a:t>
            </a:r>
          </a:p>
        </p:txBody>
      </p:sp>
      <p:sp>
        <p:nvSpPr>
          <p:cNvPr id="21507" name="Text Box 3"/>
          <p:cNvSpPr txBox="1">
            <a:spLocks noChangeArrowheads="1"/>
          </p:cNvSpPr>
          <p:nvPr/>
        </p:nvSpPr>
        <p:spPr bwMode="auto">
          <a:xfrm>
            <a:off x="688975" y="661988"/>
            <a:ext cx="7729538" cy="1006475"/>
          </a:xfrm>
          <a:prstGeom prst="rect">
            <a:avLst/>
          </a:prstGeom>
          <a:noFill/>
          <a:ln w="9525">
            <a:noFill/>
            <a:miter lim="800000"/>
            <a:headEnd/>
            <a:tailEnd/>
          </a:ln>
        </p:spPr>
        <p:txBody>
          <a:bodyPr>
            <a:spAutoFit/>
          </a:bodyPr>
          <a:lstStyle/>
          <a:p>
            <a:pPr algn="just"/>
            <a:r>
              <a:rPr lang="en-US" sz="2000">
                <a:solidFill>
                  <a:schemeClr val="tx1"/>
                </a:solidFill>
              </a:rPr>
              <a:t>Pola interferensiyang dibentuk oleh 3 gelombang cahaya dari 3 celah yang sama dapat diperoleh dengan  menggambarkan sederetan diagram fasor untuk  dalam daerah  0</a:t>
            </a:r>
            <a:r>
              <a:rPr lang="en-US" sz="2000" baseline="30000">
                <a:solidFill>
                  <a:schemeClr val="tx1"/>
                </a:solidFill>
              </a:rPr>
              <a:t>o</a:t>
            </a:r>
            <a:r>
              <a:rPr lang="en-US" sz="2000">
                <a:solidFill>
                  <a:schemeClr val="tx1"/>
                </a:solidFill>
              </a:rPr>
              <a:t> – 360</a:t>
            </a:r>
            <a:r>
              <a:rPr lang="en-US" sz="2000" baseline="30000">
                <a:solidFill>
                  <a:schemeClr val="tx1"/>
                </a:solidFill>
              </a:rPr>
              <a:t>o</a:t>
            </a:r>
            <a:r>
              <a:rPr lang="en-US" sz="2000">
                <a:solidFill>
                  <a:schemeClr val="tx1"/>
                </a:solidFill>
              </a:rPr>
              <a:t>.</a:t>
            </a:r>
            <a:r>
              <a:rPr lang="en-US" sz="2000"/>
              <a:t>  </a:t>
            </a:r>
          </a:p>
        </p:txBody>
      </p:sp>
      <p:sp>
        <p:nvSpPr>
          <p:cNvPr id="556036" name="Line 4"/>
          <p:cNvSpPr>
            <a:spLocks noChangeShapeType="1"/>
          </p:cNvSpPr>
          <p:nvPr/>
        </p:nvSpPr>
        <p:spPr bwMode="auto">
          <a:xfrm>
            <a:off x="971550" y="3284538"/>
            <a:ext cx="7334250" cy="0"/>
          </a:xfrm>
          <a:prstGeom prst="line">
            <a:avLst/>
          </a:prstGeom>
          <a:noFill/>
          <a:ln w="9525">
            <a:solidFill>
              <a:srgbClr val="FF00FF"/>
            </a:solidFill>
            <a:round/>
            <a:headEnd/>
            <a:tailEnd/>
          </a:ln>
        </p:spPr>
        <p:txBody>
          <a:bodyPr/>
          <a:lstStyle/>
          <a:p>
            <a:endParaRPr lang="en-US"/>
          </a:p>
        </p:txBody>
      </p:sp>
      <p:grpSp>
        <p:nvGrpSpPr>
          <p:cNvPr id="2" name="Group 5"/>
          <p:cNvGrpSpPr>
            <a:grpSpLocks/>
          </p:cNvGrpSpPr>
          <p:nvPr/>
        </p:nvGrpSpPr>
        <p:grpSpPr bwMode="auto">
          <a:xfrm>
            <a:off x="990600" y="1771650"/>
            <a:ext cx="2066925" cy="1295400"/>
            <a:chOff x="672" y="2160"/>
            <a:chExt cx="1302" cy="816"/>
          </a:xfrm>
        </p:grpSpPr>
        <p:grpSp>
          <p:nvGrpSpPr>
            <p:cNvPr id="21568" name="Group 6"/>
            <p:cNvGrpSpPr>
              <a:grpSpLocks/>
            </p:cNvGrpSpPr>
            <p:nvPr/>
          </p:nvGrpSpPr>
          <p:grpSpPr bwMode="auto">
            <a:xfrm>
              <a:off x="672" y="2850"/>
              <a:ext cx="1302" cy="126"/>
              <a:chOff x="672" y="2706"/>
              <a:chExt cx="1302" cy="126"/>
            </a:xfrm>
          </p:grpSpPr>
          <p:grpSp>
            <p:nvGrpSpPr>
              <p:cNvPr id="21571" name="Group 7"/>
              <p:cNvGrpSpPr>
                <a:grpSpLocks/>
              </p:cNvGrpSpPr>
              <p:nvPr/>
            </p:nvGrpSpPr>
            <p:grpSpPr bwMode="auto">
              <a:xfrm>
                <a:off x="672" y="2832"/>
                <a:ext cx="1296" cy="0"/>
                <a:chOff x="672" y="2832"/>
                <a:chExt cx="1296" cy="0"/>
              </a:xfrm>
            </p:grpSpPr>
            <p:sp>
              <p:nvSpPr>
                <p:cNvPr id="21573" name="Line 8"/>
                <p:cNvSpPr>
                  <a:spLocks noChangeShapeType="1"/>
                </p:cNvSpPr>
                <p:nvPr/>
              </p:nvSpPr>
              <p:spPr bwMode="auto">
                <a:xfrm>
                  <a:off x="672" y="2832"/>
                  <a:ext cx="432" cy="0"/>
                </a:xfrm>
                <a:prstGeom prst="line">
                  <a:avLst/>
                </a:prstGeom>
                <a:noFill/>
                <a:ln w="38100">
                  <a:solidFill>
                    <a:srgbClr val="CC00CC"/>
                  </a:solidFill>
                  <a:round/>
                  <a:headEnd/>
                  <a:tailEnd type="triangle" w="med" len="med"/>
                </a:ln>
              </p:spPr>
              <p:txBody>
                <a:bodyPr/>
                <a:lstStyle/>
                <a:p>
                  <a:endParaRPr lang="en-US"/>
                </a:p>
              </p:txBody>
            </p:sp>
            <p:sp>
              <p:nvSpPr>
                <p:cNvPr id="21574" name="Line 9"/>
                <p:cNvSpPr>
                  <a:spLocks noChangeShapeType="1"/>
                </p:cNvSpPr>
                <p:nvPr/>
              </p:nvSpPr>
              <p:spPr bwMode="auto">
                <a:xfrm>
                  <a:off x="1104" y="2832"/>
                  <a:ext cx="432" cy="0"/>
                </a:xfrm>
                <a:prstGeom prst="line">
                  <a:avLst/>
                </a:prstGeom>
                <a:noFill/>
                <a:ln w="38100">
                  <a:solidFill>
                    <a:srgbClr val="CC00CC"/>
                  </a:solidFill>
                  <a:round/>
                  <a:headEnd/>
                  <a:tailEnd type="triangle" w="med" len="med"/>
                </a:ln>
              </p:spPr>
              <p:txBody>
                <a:bodyPr/>
                <a:lstStyle/>
                <a:p>
                  <a:endParaRPr lang="en-US"/>
                </a:p>
              </p:txBody>
            </p:sp>
            <p:sp>
              <p:nvSpPr>
                <p:cNvPr id="21575" name="Line 10"/>
                <p:cNvSpPr>
                  <a:spLocks noChangeShapeType="1"/>
                </p:cNvSpPr>
                <p:nvPr/>
              </p:nvSpPr>
              <p:spPr bwMode="auto">
                <a:xfrm>
                  <a:off x="1536" y="2832"/>
                  <a:ext cx="432" cy="0"/>
                </a:xfrm>
                <a:prstGeom prst="line">
                  <a:avLst/>
                </a:prstGeom>
                <a:noFill/>
                <a:ln w="38100">
                  <a:solidFill>
                    <a:srgbClr val="CC00CC"/>
                  </a:solidFill>
                  <a:round/>
                  <a:headEnd/>
                  <a:tailEnd type="triangle" w="med" len="med"/>
                </a:ln>
              </p:spPr>
              <p:txBody>
                <a:bodyPr/>
                <a:lstStyle/>
                <a:p>
                  <a:endParaRPr lang="en-US"/>
                </a:p>
              </p:txBody>
            </p:sp>
          </p:grpSp>
          <p:sp>
            <p:nvSpPr>
              <p:cNvPr id="21572" name="Line 11"/>
              <p:cNvSpPr>
                <a:spLocks noChangeShapeType="1"/>
              </p:cNvSpPr>
              <p:nvPr/>
            </p:nvSpPr>
            <p:spPr bwMode="auto">
              <a:xfrm>
                <a:off x="672" y="2706"/>
                <a:ext cx="1302" cy="6"/>
              </a:xfrm>
              <a:prstGeom prst="line">
                <a:avLst/>
              </a:prstGeom>
              <a:noFill/>
              <a:ln w="38100">
                <a:solidFill>
                  <a:schemeClr val="accent1"/>
                </a:solidFill>
                <a:round/>
                <a:headEnd/>
                <a:tailEnd type="triangle" w="med" len="med"/>
              </a:ln>
            </p:spPr>
            <p:txBody>
              <a:bodyPr/>
              <a:lstStyle/>
              <a:p>
                <a:endParaRPr lang="en-US"/>
              </a:p>
            </p:txBody>
          </p:sp>
        </p:grpSp>
        <p:sp>
          <p:nvSpPr>
            <p:cNvPr id="21569" name="Text Box 12"/>
            <p:cNvSpPr txBox="1">
              <a:spLocks noChangeArrowheads="1"/>
            </p:cNvSpPr>
            <p:nvPr/>
          </p:nvSpPr>
          <p:spPr bwMode="auto">
            <a:xfrm>
              <a:off x="1058" y="2160"/>
              <a:ext cx="464" cy="404"/>
            </a:xfrm>
            <a:prstGeom prst="rect">
              <a:avLst/>
            </a:prstGeom>
            <a:noFill/>
            <a:ln w="9525">
              <a:noFill/>
              <a:miter lim="800000"/>
              <a:headEnd/>
              <a:tailEnd/>
            </a:ln>
          </p:spPr>
          <p:txBody>
            <a:bodyPr>
              <a:spAutoFit/>
            </a:bodyPr>
            <a:lstStyle/>
            <a:p>
              <a:pPr>
                <a:buFont typeface="Symbol" pitchFamily="18" charset="2"/>
                <a:buChar char="f"/>
              </a:pPr>
              <a:r>
                <a:rPr lang="en-US" sz="1800">
                  <a:solidFill>
                    <a:schemeClr val="tx1"/>
                  </a:solidFill>
                </a:rPr>
                <a:t> = 0</a:t>
              </a:r>
            </a:p>
            <a:p>
              <a:pPr>
                <a:buFont typeface="Symbol" pitchFamily="18" charset="2"/>
                <a:buNone/>
              </a:pPr>
              <a:r>
                <a:rPr lang="en-US" sz="1800">
                  <a:solidFill>
                    <a:schemeClr val="tx1"/>
                  </a:solidFill>
                </a:rPr>
                <a:t> = 0</a:t>
              </a:r>
            </a:p>
          </p:txBody>
        </p:sp>
        <p:sp>
          <p:nvSpPr>
            <p:cNvPr id="21570" name="Text Box 13"/>
            <p:cNvSpPr txBox="1">
              <a:spLocks noChangeArrowheads="1"/>
            </p:cNvSpPr>
            <p:nvPr/>
          </p:nvSpPr>
          <p:spPr bwMode="auto">
            <a:xfrm>
              <a:off x="1130" y="2580"/>
              <a:ext cx="368" cy="250"/>
            </a:xfrm>
            <a:prstGeom prst="rect">
              <a:avLst/>
            </a:prstGeom>
            <a:noFill/>
            <a:ln w="9525">
              <a:noFill/>
              <a:miter lim="800000"/>
              <a:headEnd/>
              <a:tailEnd/>
            </a:ln>
          </p:spPr>
          <p:txBody>
            <a:bodyPr>
              <a:spAutoFit/>
            </a:bodyPr>
            <a:lstStyle/>
            <a:p>
              <a:pPr>
                <a:buFont typeface="Symbol" pitchFamily="18" charset="2"/>
                <a:buNone/>
              </a:pPr>
              <a:r>
                <a:rPr lang="en-US" sz="2000">
                  <a:solidFill>
                    <a:schemeClr val="tx1"/>
                  </a:solidFill>
                </a:rPr>
                <a:t>E</a:t>
              </a:r>
              <a:r>
                <a:rPr lang="en-US" sz="2000" i="1" baseline="-25000">
                  <a:solidFill>
                    <a:schemeClr val="tx1"/>
                  </a:solidFill>
                </a:rPr>
                <a:t>R</a:t>
              </a:r>
            </a:p>
          </p:txBody>
        </p:sp>
      </p:grpSp>
      <p:grpSp>
        <p:nvGrpSpPr>
          <p:cNvPr id="5" name="Group 14"/>
          <p:cNvGrpSpPr>
            <a:grpSpLocks/>
          </p:cNvGrpSpPr>
          <p:nvPr/>
        </p:nvGrpSpPr>
        <p:grpSpPr bwMode="auto">
          <a:xfrm>
            <a:off x="3375025" y="1714500"/>
            <a:ext cx="1406525" cy="1371600"/>
            <a:chOff x="2174" y="2124"/>
            <a:chExt cx="886" cy="864"/>
          </a:xfrm>
        </p:grpSpPr>
        <p:grpSp>
          <p:nvGrpSpPr>
            <p:cNvPr id="21560" name="Group 15"/>
            <p:cNvGrpSpPr>
              <a:grpSpLocks/>
            </p:cNvGrpSpPr>
            <p:nvPr/>
          </p:nvGrpSpPr>
          <p:grpSpPr bwMode="auto">
            <a:xfrm>
              <a:off x="2430" y="2316"/>
              <a:ext cx="630" cy="672"/>
              <a:chOff x="2394" y="2160"/>
              <a:chExt cx="630" cy="672"/>
            </a:xfrm>
          </p:grpSpPr>
          <p:grpSp>
            <p:nvGrpSpPr>
              <p:cNvPr id="21563" name="Group 16"/>
              <p:cNvGrpSpPr>
                <a:grpSpLocks/>
              </p:cNvGrpSpPr>
              <p:nvPr/>
            </p:nvGrpSpPr>
            <p:grpSpPr bwMode="auto">
              <a:xfrm>
                <a:off x="2400" y="2160"/>
                <a:ext cx="624" cy="672"/>
                <a:chOff x="2400" y="2160"/>
                <a:chExt cx="624" cy="672"/>
              </a:xfrm>
            </p:grpSpPr>
            <p:sp>
              <p:nvSpPr>
                <p:cNvPr id="21565" name="Line 17"/>
                <p:cNvSpPr>
                  <a:spLocks noChangeShapeType="1"/>
                </p:cNvSpPr>
                <p:nvPr/>
              </p:nvSpPr>
              <p:spPr bwMode="auto">
                <a:xfrm>
                  <a:off x="2400" y="2832"/>
                  <a:ext cx="432" cy="0"/>
                </a:xfrm>
                <a:prstGeom prst="line">
                  <a:avLst/>
                </a:prstGeom>
                <a:noFill/>
                <a:ln w="38100">
                  <a:solidFill>
                    <a:srgbClr val="CC00CC"/>
                  </a:solidFill>
                  <a:round/>
                  <a:headEnd/>
                  <a:tailEnd type="triangle" w="med" len="med"/>
                </a:ln>
              </p:spPr>
              <p:txBody>
                <a:bodyPr/>
                <a:lstStyle/>
                <a:p>
                  <a:endParaRPr lang="en-US"/>
                </a:p>
              </p:txBody>
            </p:sp>
            <p:sp>
              <p:nvSpPr>
                <p:cNvPr id="21566" name="Line 18"/>
                <p:cNvSpPr>
                  <a:spLocks noChangeShapeType="1"/>
                </p:cNvSpPr>
                <p:nvPr/>
              </p:nvSpPr>
              <p:spPr bwMode="auto">
                <a:xfrm flipV="1">
                  <a:off x="2832" y="2496"/>
                  <a:ext cx="192" cy="336"/>
                </a:xfrm>
                <a:prstGeom prst="line">
                  <a:avLst/>
                </a:prstGeom>
                <a:noFill/>
                <a:ln w="38100">
                  <a:solidFill>
                    <a:srgbClr val="CC00CC"/>
                  </a:solidFill>
                  <a:round/>
                  <a:headEnd/>
                  <a:tailEnd type="triangle" w="med" len="med"/>
                </a:ln>
              </p:spPr>
              <p:txBody>
                <a:bodyPr/>
                <a:lstStyle/>
                <a:p>
                  <a:endParaRPr lang="en-US"/>
                </a:p>
              </p:txBody>
            </p:sp>
            <p:sp>
              <p:nvSpPr>
                <p:cNvPr id="21567" name="Line 19"/>
                <p:cNvSpPr>
                  <a:spLocks noChangeShapeType="1"/>
                </p:cNvSpPr>
                <p:nvPr/>
              </p:nvSpPr>
              <p:spPr bwMode="auto">
                <a:xfrm rot="248964" flipH="1" flipV="1">
                  <a:off x="2784" y="2160"/>
                  <a:ext cx="240" cy="336"/>
                </a:xfrm>
                <a:prstGeom prst="line">
                  <a:avLst/>
                </a:prstGeom>
                <a:noFill/>
                <a:ln w="38100">
                  <a:solidFill>
                    <a:srgbClr val="CC00CC"/>
                  </a:solidFill>
                  <a:round/>
                  <a:headEnd/>
                  <a:tailEnd type="triangle" w="med" len="med"/>
                </a:ln>
              </p:spPr>
              <p:txBody>
                <a:bodyPr/>
                <a:lstStyle/>
                <a:p>
                  <a:endParaRPr lang="en-US"/>
                </a:p>
              </p:txBody>
            </p:sp>
          </p:grpSp>
          <p:sp>
            <p:nvSpPr>
              <p:cNvPr id="21564" name="Line 20"/>
              <p:cNvSpPr>
                <a:spLocks noChangeShapeType="1"/>
              </p:cNvSpPr>
              <p:nvPr/>
            </p:nvSpPr>
            <p:spPr bwMode="auto">
              <a:xfrm flipV="1">
                <a:off x="2394" y="2160"/>
                <a:ext cx="408" cy="672"/>
              </a:xfrm>
              <a:prstGeom prst="line">
                <a:avLst/>
              </a:prstGeom>
              <a:noFill/>
              <a:ln w="38100">
                <a:solidFill>
                  <a:srgbClr val="CC00CC"/>
                </a:solidFill>
                <a:round/>
                <a:headEnd/>
                <a:tailEnd type="triangle" w="med" len="med"/>
              </a:ln>
            </p:spPr>
            <p:txBody>
              <a:bodyPr/>
              <a:lstStyle/>
              <a:p>
                <a:endParaRPr lang="en-US"/>
              </a:p>
            </p:txBody>
          </p:sp>
        </p:grpSp>
        <p:sp>
          <p:nvSpPr>
            <p:cNvPr id="21561" name="Text Box 21"/>
            <p:cNvSpPr txBox="1">
              <a:spLocks noChangeArrowheads="1"/>
            </p:cNvSpPr>
            <p:nvPr/>
          </p:nvSpPr>
          <p:spPr bwMode="auto">
            <a:xfrm>
              <a:off x="2174" y="2124"/>
              <a:ext cx="584" cy="404"/>
            </a:xfrm>
            <a:prstGeom prst="rect">
              <a:avLst/>
            </a:prstGeom>
            <a:noFill/>
            <a:ln w="9525">
              <a:noFill/>
              <a:miter lim="800000"/>
              <a:headEnd/>
              <a:tailEnd/>
            </a:ln>
          </p:spPr>
          <p:txBody>
            <a:bodyPr>
              <a:spAutoFit/>
            </a:bodyPr>
            <a:lstStyle/>
            <a:p>
              <a:pPr>
                <a:buFont typeface="Symbol" pitchFamily="18" charset="2"/>
                <a:buChar char="f"/>
              </a:pPr>
              <a:r>
                <a:rPr lang="en-US" sz="1800">
                  <a:solidFill>
                    <a:schemeClr val="tx1"/>
                  </a:solidFill>
                </a:rPr>
                <a:t> = 60</a:t>
              </a:r>
              <a:r>
                <a:rPr lang="en-US" sz="1800" baseline="50000">
                  <a:solidFill>
                    <a:schemeClr val="tx1"/>
                  </a:solidFill>
                </a:rPr>
                <a:t>o</a:t>
              </a:r>
            </a:p>
            <a:p>
              <a:pPr>
                <a:buFont typeface="Symbol" pitchFamily="18" charset="2"/>
                <a:buNone/>
              </a:pPr>
              <a:r>
                <a:rPr lang="en-US" sz="1800">
                  <a:solidFill>
                    <a:schemeClr val="tx1"/>
                  </a:solidFill>
                </a:rPr>
                <a:t> = /6</a:t>
              </a:r>
            </a:p>
          </p:txBody>
        </p:sp>
        <p:sp>
          <p:nvSpPr>
            <p:cNvPr id="21562" name="Text Box 22"/>
            <p:cNvSpPr txBox="1">
              <a:spLocks noChangeArrowheads="1"/>
            </p:cNvSpPr>
            <p:nvPr/>
          </p:nvSpPr>
          <p:spPr bwMode="auto">
            <a:xfrm>
              <a:off x="2306" y="2568"/>
              <a:ext cx="368" cy="250"/>
            </a:xfrm>
            <a:prstGeom prst="rect">
              <a:avLst/>
            </a:prstGeom>
            <a:noFill/>
            <a:ln w="9525">
              <a:noFill/>
              <a:miter lim="800000"/>
              <a:headEnd/>
              <a:tailEnd/>
            </a:ln>
          </p:spPr>
          <p:txBody>
            <a:bodyPr>
              <a:spAutoFit/>
            </a:bodyPr>
            <a:lstStyle/>
            <a:p>
              <a:pPr>
                <a:buFont typeface="Symbol" pitchFamily="18" charset="2"/>
                <a:buNone/>
              </a:pPr>
              <a:r>
                <a:rPr lang="en-US" sz="2000">
                  <a:solidFill>
                    <a:schemeClr val="tx1"/>
                  </a:solidFill>
                </a:rPr>
                <a:t>E</a:t>
              </a:r>
              <a:r>
                <a:rPr lang="en-US" sz="2000" i="1" baseline="-25000">
                  <a:solidFill>
                    <a:schemeClr val="tx1"/>
                  </a:solidFill>
                </a:rPr>
                <a:t>R</a:t>
              </a:r>
            </a:p>
          </p:txBody>
        </p:sp>
      </p:grpSp>
      <p:grpSp>
        <p:nvGrpSpPr>
          <p:cNvPr id="8" name="Group 23"/>
          <p:cNvGrpSpPr>
            <a:grpSpLocks/>
          </p:cNvGrpSpPr>
          <p:nvPr/>
        </p:nvGrpSpPr>
        <p:grpSpPr bwMode="auto">
          <a:xfrm>
            <a:off x="6948488" y="1700213"/>
            <a:ext cx="1365250" cy="1352550"/>
            <a:chOff x="4442" y="2136"/>
            <a:chExt cx="860" cy="852"/>
          </a:xfrm>
        </p:grpSpPr>
        <p:grpSp>
          <p:nvGrpSpPr>
            <p:cNvPr id="21553" name="Group 24"/>
            <p:cNvGrpSpPr>
              <a:grpSpLocks/>
            </p:cNvGrpSpPr>
            <p:nvPr/>
          </p:nvGrpSpPr>
          <p:grpSpPr bwMode="auto">
            <a:xfrm>
              <a:off x="4524" y="2676"/>
              <a:ext cx="444" cy="312"/>
              <a:chOff x="4260" y="2520"/>
              <a:chExt cx="444" cy="312"/>
            </a:xfrm>
          </p:grpSpPr>
          <p:sp>
            <p:nvSpPr>
              <p:cNvPr id="21556" name="Line 25"/>
              <p:cNvSpPr>
                <a:spLocks noChangeShapeType="1"/>
              </p:cNvSpPr>
              <p:nvPr/>
            </p:nvSpPr>
            <p:spPr bwMode="auto">
              <a:xfrm>
                <a:off x="4272" y="2640"/>
                <a:ext cx="432" cy="0"/>
              </a:xfrm>
              <a:prstGeom prst="line">
                <a:avLst/>
              </a:prstGeom>
              <a:noFill/>
              <a:ln w="38100">
                <a:solidFill>
                  <a:srgbClr val="CC00CC"/>
                </a:solidFill>
                <a:round/>
                <a:headEnd/>
                <a:tailEnd type="triangle" w="med" len="med"/>
              </a:ln>
            </p:spPr>
            <p:txBody>
              <a:bodyPr/>
              <a:lstStyle/>
              <a:p>
                <a:endParaRPr lang="en-US"/>
              </a:p>
            </p:txBody>
          </p:sp>
          <p:sp>
            <p:nvSpPr>
              <p:cNvPr id="21557" name="Line 26"/>
              <p:cNvSpPr>
                <a:spLocks noChangeShapeType="1"/>
              </p:cNvSpPr>
              <p:nvPr/>
            </p:nvSpPr>
            <p:spPr bwMode="auto">
              <a:xfrm rot="10704532">
                <a:off x="4260" y="2735"/>
                <a:ext cx="431" cy="12"/>
              </a:xfrm>
              <a:prstGeom prst="line">
                <a:avLst/>
              </a:prstGeom>
              <a:noFill/>
              <a:ln w="38100">
                <a:solidFill>
                  <a:srgbClr val="CC00CC"/>
                </a:solidFill>
                <a:round/>
                <a:headEnd/>
                <a:tailEnd type="triangle" w="med" len="med"/>
              </a:ln>
            </p:spPr>
            <p:txBody>
              <a:bodyPr/>
              <a:lstStyle/>
              <a:p>
                <a:endParaRPr lang="en-US"/>
              </a:p>
            </p:txBody>
          </p:sp>
          <p:sp>
            <p:nvSpPr>
              <p:cNvPr id="21558" name="Line 27"/>
              <p:cNvSpPr>
                <a:spLocks noChangeShapeType="1"/>
              </p:cNvSpPr>
              <p:nvPr/>
            </p:nvSpPr>
            <p:spPr bwMode="auto">
              <a:xfrm>
                <a:off x="4272" y="2832"/>
                <a:ext cx="432" cy="0"/>
              </a:xfrm>
              <a:prstGeom prst="line">
                <a:avLst/>
              </a:prstGeom>
              <a:noFill/>
              <a:ln w="38100">
                <a:solidFill>
                  <a:srgbClr val="CC00CC"/>
                </a:solidFill>
                <a:round/>
                <a:headEnd/>
                <a:tailEnd type="triangle" w="med" len="med"/>
              </a:ln>
            </p:spPr>
            <p:txBody>
              <a:bodyPr/>
              <a:lstStyle/>
              <a:p>
                <a:endParaRPr lang="en-US"/>
              </a:p>
            </p:txBody>
          </p:sp>
          <p:sp>
            <p:nvSpPr>
              <p:cNvPr id="21559" name="Line 28"/>
              <p:cNvSpPr>
                <a:spLocks noChangeShapeType="1"/>
              </p:cNvSpPr>
              <p:nvPr/>
            </p:nvSpPr>
            <p:spPr bwMode="auto">
              <a:xfrm>
                <a:off x="4272" y="2520"/>
                <a:ext cx="426" cy="0"/>
              </a:xfrm>
              <a:prstGeom prst="line">
                <a:avLst/>
              </a:prstGeom>
              <a:noFill/>
              <a:ln w="38100">
                <a:solidFill>
                  <a:schemeClr val="accent1"/>
                </a:solidFill>
                <a:round/>
                <a:headEnd/>
                <a:tailEnd type="triangle" w="med" len="med"/>
              </a:ln>
            </p:spPr>
            <p:txBody>
              <a:bodyPr/>
              <a:lstStyle/>
              <a:p>
                <a:endParaRPr lang="en-US"/>
              </a:p>
            </p:txBody>
          </p:sp>
        </p:grpSp>
        <p:sp>
          <p:nvSpPr>
            <p:cNvPr id="21554" name="Text Box 29"/>
            <p:cNvSpPr txBox="1">
              <a:spLocks noChangeArrowheads="1"/>
            </p:cNvSpPr>
            <p:nvPr/>
          </p:nvSpPr>
          <p:spPr bwMode="auto">
            <a:xfrm>
              <a:off x="4442" y="2136"/>
              <a:ext cx="680" cy="404"/>
            </a:xfrm>
            <a:prstGeom prst="rect">
              <a:avLst/>
            </a:prstGeom>
            <a:noFill/>
            <a:ln w="9525">
              <a:noFill/>
              <a:miter lim="800000"/>
              <a:headEnd/>
              <a:tailEnd/>
            </a:ln>
          </p:spPr>
          <p:txBody>
            <a:bodyPr>
              <a:spAutoFit/>
            </a:bodyPr>
            <a:lstStyle/>
            <a:p>
              <a:pPr>
                <a:buFont typeface="Symbol" pitchFamily="18" charset="2"/>
                <a:buChar char="f"/>
              </a:pPr>
              <a:r>
                <a:rPr lang="en-US" sz="1800">
                  <a:solidFill>
                    <a:schemeClr val="tx1"/>
                  </a:solidFill>
                </a:rPr>
                <a:t> = 180</a:t>
              </a:r>
              <a:r>
                <a:rPr lang="en-US" sz="1800" baseline="50000">
                  <a:solidFill>
                    <a:schemeClr val="tx1"/>
                  </a:solidFill>
                </a:rPr>
                <a:t>o</a:t>
              </a:r>
            </a:p>
            <a:p>
              <a:pPr>
                <a:buFont typeface="Symbol" pitchFamily="18" charset="2"/>
                <a:buNone/>
              </a:pPr>
              <a:r>
                <a:rPr lang="en-US" sz="1800">
                  <a:solidFill>
                    <a:schemeClr val="tx1"/>
                  </a:solidFill>
                </a:rPr>
                <a:t> = /2</a:t>
              </a:r>
            </a:p>
          </p:txBody>
        </p:sp>
        <p:sp>
          <p:nvSpPr>
            <p:cNvPr id="21555" name="Text Box 30"/>
            <p:cNvSpPr txBox="1">
              <a:spLocks noChangeArrowheads="1"/>
            </p:cNvSpPr>
            <p:nvPr/>
          </p:nvSpPr>
          <p:spPr bwMode="auto">
            <a:xfrm>
              <a:off x="4934" y="2520"/>
              <a:ext cx="368" cy="250"/>
            </a:xfrm>
            <a:prstGeom prst="rect">
              <a:avLst/>
            </a:prstGeom>
            <a:noFill/>
            <a:ln w="9525">
              <a:noFill/>
              <a:miter lim="800000"/>
              <a:headEnd/>
              <a:tailEnd/>
            </a:ln>
          </p:spPr>
          <p:txBody>
            <a:bodyPr>
              <a:spAutoFit/>
            </a:bodyPr>
            <a:lstStyle/>
            <a:p>
              <a:pPr>
                <a:buFont typeface="Symbol" pitchFamily="18" charset="2"/>
                <a:buNone/>
              </a:pPr>
              <a:r>
                <a:rPr lang="en-US" sz="2000">
                  <a:solidFill>
                    <a:schemeClr val="tx1"/>
                  </a:solidFill>
                </a:rPr>
                <a:t>E</a:t>
              </a:r>
              <a:r>
                <a:rPr lang="en-US" sz="2000" i="1" baseline="-25000">
                  <a:solidFill>
                    <a:schemeClr val="tx1"/>
                  </a:solidFill>
                </a:rPr>
                <a:t>R</a:t>
              </a:r>
            </a:p>
          </p:txBody>
        </p:sp>
      </p:grpSp>
      <p:grpSp>
        <p:nvGrpSpPr>
          <p:cNvPr id="10" name="Group 31"/>
          <p:cNvGrpSpPr>
            <a:grpSpLocks/>
          </p:cNvGrpSpPr>
          <p:nvPr/>
        </p:nvGrpSpPr>
        <p:grpSpPr bwMode="auto">
          <a:xfrm>
            <a:off x="3413125" y="3619500"/>
            <a:ext cx="1673225" cy="1212850"/>
            <a:chOff x="2198" y="3324"/>
            <a:chExt cx="1054" cy="764"/>
          </a:xfrm>
        </p:grpSpPr>
        <p:grpSp>
          <p:nvGrpSpPr>
            <p:cNvPr id="21545" name="Group 32"/>
            <p:cNvGrpSpPr>
              <a:grpSpLocks/>
            </p:cNvGrpSpPr>
            <p:nvPr/>
          </p:nvGrpSpPr>
          <p:grpSpPr bwMode="auto">
            <a:xfrm>
              <a:off x="2640" y="3324"/>
              <a:ext cx="612" cy="684"/>
              <a:chOff x="2148" y="3474"/>
              <a:chExt cx="612" cy="684"/>
            </a:xfrm>
          </p:grpSpPr>
          <p:grpSp>
            <p:nvGrpSpPr>
              <p:cNvPr id="21548" name="Group 33"/>
              <p:cNvGrpSpPr>
                <a:grpSpLocks/>
              </p:cNvGrpSpPr>
              <p:nvPr/>
            </p:nvGrpSpPr>
            <p:grpSpPr bwMode="auto">
              <a:xfrm>
                <a:off x="2148" y="3474"/>
                <a:ext cx="612" cy="678"/>
                <a:chOff x="2148" y="3474"/>
                <a:chExt cx="612" cy="678"/>
              </a:xfrm>
            </p:grpSpPr>
            <p:sp>
              <p:nvSpPr>
                <p:cNvPr id="21550" name="Line 34"/>
                <p:cNvSpPr>
                  <a:spLocks noChangeShapeType="1"/>
                </p:cNvSpPr>
                <p:nvPr/>
              </p:nvSpPr>
              <p:spPr bwMode="auto">
                <a:xfrm flipV="1">
                  <a:off x="2148" y="3480"/>
                  <a:ext cx="432" cy="0"/>
                </a:xfrm>
                <a:prstGeom prst="line">
                  <a:avLst/>
                </a:prstGeom>
                <a:noFill/>
                <a:ln w="38100">
                  <a:solidFill>
                    <a:srgbClr val="CC00CC"/>
                  </a:solidFill>
                  <a:round/>
                  <a:headEnd/>
                  <a:tailEnd type="triangle" w="med" len="med"/>
                </a:ln>
              </p:spPr>
              <p:txBody>
                <a:bodyPr/>
                <a:lstStyle/>
                <a:p>
                  <a:endParaRPr lang="en-US"/>
                </a:p>
              </p:txBody>
            </p:sp>
            <p:sp>
              <p:nvSpPr>
                <p:cNvPr id="21551" name="Line 35"/>
                <p:cNvSpPr>
                  <a:spLocks noChangeShapeType="1"/>
                </p:cNvSpPr>
                <p:nvPr/>
              </p:nvSpPr>
              <p:spPr bwMode="auto">
                <a:xfrm>
                  <a:off x="2568" y="3474"/>
                  <a:ext cx="192" cy="336"/>
                </a:xfrm>
                <a:prstGeom prst="line">
                  <a:avLst/>
                </a:prstGeom>
                <a:noFill/>
                <a:ln w="38100">
                  <a:solidFill>
                    <a:srgbClr val="CC00CC"/>
                  </a:solidFill>
                  <a:round/>
                  <a:headEnd/>
                  <a:tailEnd type="triangle" w="med" len="med"/>
                </a:ln>
              </p:spPr>
              <p:txBody>
                <a:bodyPr/>
                <a:lstStyle/>
                <a:p>
                  <a:endParaRPr lang="en-US"/>
                </a:p>
              </p:txBody>
            </p:sp>
            <p:sp>
              <p:nvSpPr>
                <p:cNvPr id="21552" name="Line 36"/>
                <p:cNvSpPr>
                  <a:spLocks noChangeShapeType="1"/>
                </p:cNvSpPr>
                <p:nvPr/>
              </p:nvSpPr>
              <p:spPr bwMode="auto">
                <a:xfrm rot="21351036" flipH="1">
                  <a:off x="2520" y="3816"/>
                  <a:ext cx="240" cy="336"/>
                </a:xfrm>
                <a:prstGeom prst="line">
                  <a:avLst/>
                </a:prstGeom>
                <a:noFill/>
                <a:ln w="38100">
                  <a:solidFill>
                    <a:srgbClr val="CC00CC"/>
                  </a:solidFill>
                  <a:round/>
                  <a:headEnd/>
                  <a:tailEnd type="triangle" w="med" len="med"/>
                </a:ln>
              </p:spPr>
              <p:txBody>
                <a:bodyPr/>
                <a:lstStyle/>
                <a:p>
                  <a:endParaRPr lang="en-US"/>
                </a:p>
              </p:txBody>
            </p:sp>
          </p:grpSp>
          <p:sp>
            <p:nvSpPr>
              <p:cNvPr id="21549" name="Line 37"/>
              <p:cNvSpPr>
                <a:spLocks noChangeShapeType="1"/>
              </p:cNvSpPr>
              <p:nvPr/>
            </p:nvSpPr>
            <p:spPr bwMode="auto">
              <a:xfrm>
                <a:off x="2148" y="3480"/>
                <a:ext cx="384" cy="678"/>
              </a:xfrm>
              <a:prstGeom prst="line">
                <a:avLst/>
              </a:prstGeom>
              <a:noFill/>
              <a:ln w="38100">
                <a:solidFill>
                  <a:srgbClr val="CC00CC"/>
                </a:solidFill>
                <a:round/>
                <a:headEnd/>
                <a:tailEnd type="triangle" w="med" len="med"/>
              </a:ln>
            </p:spPr>
            <p:txBody>
              <a:bodyPr/>
              <a:lstStyle/>
              <a:p>
                <a:endParaRPr lang="en-US"/>
              </a:p>
            </p:txBody>
          </p:sp>
        </p:grpSp>
        <p:sp>
          <p:nvSpPr>
            <p:cNvPr id="21546" name="Text Box 38"/>
            <p:cNvSpPr txBox="1">
              <a:spLocks noChangeArrowheads="1"/>
            </p:cNvSpPr>
            <p:nvPr/>
          </p:nvSpPr>
          <p:spPr bwMode="auto">
            <a:xfrm>
              <a:off x="2198" y="3684"/>
              <a:ext cx="680" cy="404"/>
            </a:xfrm>
            <a:prstGeom prst="rect">
              <a:avLst/>
            </a:prstGeom>
            <a:noFill/>
            <a:ln w="9525">
              <a:noFill/>
              <a:miter lim="800000"/>
              <a:headEnd/>
              <a:tailEnd/>
            </a:ln>
          </p:spPr>
          <p:txBody>
            <a:bodyPr>
              <a:spAutoFit/>
            </a:bodyPr>
            <a:lstStyle/>
            <a:p>
              <a:pPr>
                <a:buFont typeface="Symbol" pitchFamily="18" charset="2"/>
                <a:buChar char="f"/>
              </a:pPr>
              <a:r>
                <a:rPr lang="en-US" sz="1800">
                  <a:solidFill>
                    <a:schemeClr val="tx1"/>
                  </a:solidFill>
                </a:rPr>
                <a:t> = 300</a:t>
              </a:r>
              <a:r>
                <a:rPr lang="en-US" sz="1800" baseline="50000">
                  <a:solidFill>
                    <a:schemeClr val="tx1"/>
                  </a:solidFill>
                </a:rPr>
                <a:t>o</a:t>
              </a:r>
            </a:p>
            <a:p>
              <a:pPr>
                <a:buFont typeface="Symbol" pitchFamily="18" charset="2"/>
                <a:buNone/>
              </a:pPr>
              <a:r>
                <a:rPr lang="en-US" sz="1800">
                  <a:solidFill>
                    <a:schemeClr val="tx1"/>
                  </a:solidFill>
                </a:rPr>
                <a:t> = 5/6</a:t>
              </a:r>
            </a:p>
          </p:txBody>
        </p:sp>
        <p:sp>
          <p:nvSpPr>
            <p:cNvPr id="21547" name="Text Box 39"/>
            <p:cNvSpPr txBox="1">
              <a:spLocks noChangeArrowheads="1"/>
            </p:cNvSpPr>
            <p:nvPr/>
          </p:nvSpPr>
          <p:spPr bwMode="auto">
            <a:xfrm>
              <a:off x="2330" y="3396"/>
              <a:ext cx="368" cy="250"/>
            </a:xfrm>
            <a:prstGeom prst="rect">
              <a:avLst/>
            </a:prstGeom>
            <a:noFill/>
            <a:ln w="9525">
              <a:noFill/>
              <a:miter lim="800000"/>
              <a:headEnd/>
              <a:tailEnd/>
            </a:ln>
          </p:spPr>
          <p:txBody>
            <a:bodyPr>
              <a:spAutoFit/>
            </a:bodyPr>
            <a:lstStyle/>
            <a:p>
              <a:pPr>
                <a:buFont typeface="Symbol" pitchFamily="18" charset="2"/>
                <a:buNone/>
              </a:pPr>
              <a:r>
                <a:rPr lang="en-US" sz="2000">
                  <a:solidFill>
                    <a:schemeClr val="tx1"/>
                  </a:solidFill>
                </a:rPr>
                <a:t>E</a:t>
              </a:r>
              <a:r>
                <a:rPr lang="en-US" sz="2000" i="1" baseline="-25000">
                  <a:solidFill>
                    <a:schemeClr val="tx1"/>
                  </a:solidFill>
                </a:rPr>
                <a:t>R</a:t>
              </a:r>
            </a:p>
          </p:txBody>
        </p:sp>
      </p:grpSp>
      <p:grpSp>
        <p:nvGrpSpPr>
          <p:cNvPr id="13" name="Group 40"/>
          <p:cNvGrpSpPr>
            <a:grpSpLocks/>
          </p:cNvGrpSpPr>
          <p:nvPr/>
        </p:nvGrpSpPr>
        <p:grpSpPr bwMode="auto">
          <a:xfrm>
            <a:off x="5638800" y="3560763"/>
            <a:ext cx="2020888" cy="1309687"/>
            <a:chOff x="3600" y="3287"/>
            <a:chExt cx="1273" cy="825"/>
          </a:xfrm>
        </p:grpSpPr>
        <p:grpSp>
          <p:nvGrpSpPr>
            <p:cNvPr id="21537" name="Group 41"/>
            <p:cNvGrpSpPr>
              <a:grpSpLocks/>
            </p:cNvGrpSpPr>
            <p:nvPr/>
          </p:nvGrpSpPr>
          <p:grpSpPr bwMode="auto">
            <a:xfrm>
              <a:off x="3600" y="3287"/>
              <a:ext cx="1273" cy="133"/>
              <a:chOff x="624" y="3563"/>
              <a:chExt cx="1273" cy="133"/>
            </a:xfrm>
          </p:grpSpPr>
          <p:grpSp>
            <p:nvGrpSpPr>
              <p:cNvPr id="21540" name="Group 42"/>
              <p:cNvGrpSpPr>
                <a:grpSpLocks/>
              </p:cNvGrpSpPr>
              <p:nvPr/>
            </p:nvGrpSpPr>
            <p:grpSpPr bwMode="auto">
              <a:xfrm>
                <a:off x="624" y="3563"/>
                <a:ext cx="1273" cy="1"/>
                <a:chOff x="624" y="3563"/>
                <a:chExt cx="1273" cy="1"/>
              </a:xfrm>
            </p:grpSpPr>
            <p:sp>
              <p:nvSpPr>
                <p:cNvPr id="21542" name="Line 43"/>
                <p:cNvSpPr>
                  <a:spLocks noChangeShapeType="1"/>
                </p:cNvSpPr>
                <p:nvPr/>
              </p:nvSpPr>
              <p:spPr bwMode="auto">
                <a:xfrm flipH="1">
                  <a:off x="624" y="3564"/>
                  <a:ext cx="432" cy="0"/>
                </a:xfrm>
                <a:prstGeom prst="line">
                  <a:avLst/>
                </a:prstGeom>
                <a:noFill/>
                <a:ln w="38100">
                  <a:solidFill>
                    <a:srgbClr val="CC00CC"/>
                  </a:solidFill>
                  <a:round/>
                  <a:headEnd/>
                  <a:tailEnd type="triangle" w="med" len="med"/>
                </a:ln>
              </p:spPr>
              <p:txBody>
                <a:bodyPr/>
                <a:lstStyle/>
                <a:p>
                  <a:endParaRPr lang="en-US"/>
                </a:p>
              </p:txBody>
            </p:sp>
            <p:sp>
              <p:nvSpPr>
                <p:cNvPr id="21543" name="Line 44"/>
                <p:cNvSpPr>
                  <a:spLocks noChangeShapeType="1"/>
                </p:cNvSpPr>
                <p:nvPr/>
              </p:nvSpPr>
              <p:spPr bwMode="auto">
                <a:xfrm flipH="1">
                  <a:off x="1044" y="3564"/>
                  <a:ext cx="432" cy="0"/>
                </a:xfrm>
                <a:prstGeom prst="line">
                  <a:avLst/>
                </a:prstGeom>
                <a:noFill/>
                <a:ln w="38100">
                  <a:solidFill>
                    <a:srgbClr val="CC00CC"/>
                  </a:solidFill>
                  <a:round/>
                  <a:headEnd/>
                  <a:tailEnd type="triangle" w="med" len="med"/>
                </a:ln>
              </p:spPr>
              <p:txBody>
                <a:bodyPr/>
                <a:lstStyle/>
                <a:p>
                  <a:endParaRPr lang="en-US"/>
                </a:p>
              </p:txBody>
            </p:sp>
            <p:sp>
              <p:nvSpPr>
                <p:cNvPr id="21544" name="Line 45"/>
                <p:cNvSpPr>
                  <a:spLocks noChangeShapeType="1"/>
                </p:cNvSpPr>
                <p:nvPr/>
              </p:nvSpPr>
              <p:spPr bwMode="auto">
                <a:xfrm rot="10799275">
                  <a:off x="1465" y="3563"/>
                  <a:ext cx="432" cy="1"/>
                </a:xfrm>
                <a:prstGeom prst="line">
                  <a:avLst/>
                </a:prstGeom>
                <a:noFill/>
                <a:ln w="38100">
                  <a:solidFill>
                    <a:srgbClr val="CC00CC"/>
                  </a:solidFill>
                  <a:round/>
                  <a:headEnd/>
                  <a:tailEnd type="triangle" w="med" len="med"/>
                </a:ln>
              </p:spPr>
              <p:txBody>
                <a:bodyPr/>
                <a:lstStyle/>
                <a:p>
                  <a:endParaRPr lang="en-US"/>
                </a:p>
              </p:txBody>
            </p:sp>
          </p:grpSp>
          <p:sp>
            <p:nvSpPr>
              <p:cNvPr id="21541" name="Line 46"/>
              <p:cNvSpPr>
                <a:spLocks noChangeShapeType="1"/>
              </p:cNvSpPr>
              <p:nvPr/>
            </p:nvSpPr>
            <p:spPr bwMode="auto">
              <a:xfrm flipH="1">
                <a:off x="630" y="3696"/>
                <a:ext cx="1260" cy="0"/>
              </a:xfrm>
              <a:prstGeom prst="line">
                <a:avLst/>
              </a:prstGeom>
              <a:noFill/>
              <a:ln w="38100">
                <a:solidFill>
                  <a:schemeClr val="accent1"/>
                </a:solidFill>
                <a:round/>
                <a:headEnd/>
                <a:tailEnd type="triangle" w="med" len="med"/>
              </a:ln>
            </p:spPr>
            <p:txBody>
              <a:bodyPr/>
              <a:lstStyle/>
              <a:p>
                <a:endParaRPr lang="en-US"/>
              </a:p>
            </p:txBody>
          </p:sp>
        </p:grpSp>
        <p:sp>
          <p:nvSpPr>
            <p:cNvPr id="21538" name="Text Box 47"/>
            <p:cNvSpPr txBox="1">
              <a:spLocks noChangeArrowheads="1"/>
            </p:cNvSpPr>
            <p:nvPr/>
          </p:nvSpPr>
          <p:spPr bwMode="auto">
            <a:xfrm>
              <a:off x="4070" y="3708"/>
              <a:ext cx="680" cy="404"/>
            </a:xfrm>
            <a:prstGeom prst="rect">
              <a:avLst/>
            </a:prstGeom>
            <a:noFill/>
            <a:ln w="9525">
              <a:noFill/>
              <a:miter lim="800000"/>
              <a:headEnd/>
              <a:tailEnd/>
            </a:ln>
          </p:spPr>
          <p:txBody>
            <a:bodyPr>
              <a:spAutoFit/>
            </a:bodyPr>
            <a:lstStyle/>
            <a:p>
              <a:pPr>
                <a:buFont typeface="Symbol" pitchFamily="18" charset="2"/>
                <a:buChar char="f"/>
              </a:pPr>
              <a:r>
                <a:rPr lang="en-US" sz="1800">
                  <a:solidFill>
                    <a:schemeClr val="tx1"/>
                  </a:solidFill>
                </a:rPr>
                <a:t> = 360</a:t>
              </a:r>
              <a:r>
                <a:rPr lang="en-US" sz="1800" baseline="50000">
                  <a:solidFill>
                    <a:schemeClr val="tx1"/>
                  </a:solidFill>
                </a:rPr>
                <a:t>o</a:t>
              </a:r>
            </a:p>
            <a:p>
              <a:pPr>
                <a:buFont typeface="Symbol" pitchFamily="18" charset="2"/>
                <a:buNone/>
              </a:pPr>
              <a:r>
                <a:rPr lang="en-US" sz="1800">
                  <a:solidFill>
                    <a:schemeClr val="tx1"/>
                  </a:solidFill>
                </a:rPr>
                <a:t> = </a:t>
              </a:r>
            </a:p>
          </p:txBody>
        </p:sp>
        <p:sp>
          <p:nvSpPr>
            <p:cNvPr id="21539" name="Text Box 48"/>
            <p:cNvSpPr txBox="1">
              <a:spLocks noChangeArrowheads="1"/>
            </p:cNvSpPr>
            <p:nvPr/>
          </p:nvSpPr>
          <p:spPr bwMode="auto">
            <a:xfrm>
              <a:off x="4142" y="3420"/>
              <a:ext cx="368" cy="250"/>
            </a:xfrm>
            <a:prstGeom prst="rect">
              <a:avLst/>
            </a:prstGeom>
            <a:noFill/>
            <a:ln w="9525">
              <a:noFill/>
              <a:miter lim="800000"/>
              <a:headEnd/>
              <a:tailEnd/>
            </a:ln>
          </p:spPr>
          <p:txBody>
            <a:bodyPr>
              <a:spAutoFit/>
            </a:bodyPr>
            <a:lstStyle/>
            <a:p>
              <a:pPr>
                <a:buFont typeface="Symbol" pitchFamily="18" charset="2"/>
                <a:buNone/>
              </a:pPr>
              <a:r>
                <a:rPr lang="en-US" sz="2000">
                  <a:solidFill>
                    <a:schemeClr val="tx1"/>
                  </a:solidFill>
                </a:rPr>
                <a:t>E</a:t>
              </a:r>
              <a:r>
                <a:rPr lang="en-US" sz="2000" i="1" baseline="-25000">
                  <a:solidFill>
                    <a:schemeClr val="tx1"/>
                  </a:solidFill>
                </a:rPr>
                <a:t>R</a:t>
              </a:r>
            </a:p>
          </p:txBody>
        </p:sp>
      </p:grpSp>
      <p:grpSp>
        <p:nvGrpSpPr>
          <p:cNvPr id="16" name="Group 49"/>
          <p:cNvGrpSpPr>
            <a:grpSpLocks/>
          </p:cNvGrpSpPr>
          <p:nvPr/>
        </p:nvGrpSpPr>
        <p:grpSpPr bwMode="auto">
          <a:xfrm>
            <a:off x="936625" y="3540125"/>
            <a:ext cx="2162175" cy="1216025"/>
            <a:chOff x="638" y="3274"/>
            <a:chExt cx="1362" cy="766"/>
          </a:xfrm>
        </p:grpSpPr>
        <p:grpSp>
          <p:nvGrpSpPr>
            <p:cNvPr id="21531" name="Group 50"/>
            <p:cNvGrpSpPr>
              <a:grpSpLocks/>
            </p:cNvGrpSpPr>
            <p:nvPr/>
          </p:nvGrpSpPr>
          <p:grpSpPr bwMode="auto">
            <a:xfrm>
              <a:off x="1164" y="3274"/>
              <a:ext cx="432" cy="440"/>
              <a:chOff x="3504" y="3274"/>
              <a:chExt cx="432" cy="440"/>
            </a:xfrm>
          </p:grpSpPr>
          <p:sp>
            <p:nvSpPr>
              <p:cNvPr id="21534" name="Line 51"/>
              <p:cNvSpPr>
                <a:spLocks noChangeShapeType="1"/>
              </p:cNvSpPr>
              <p:nvPr/>
            </p:nvSpPr>
            <p:spPr bwMode="auto">
              <a:xfrm rot="7290747" flipV="1">
                <a:off x="3601" y="3497"/>
                <a:ext cx="432" cy="1"/>
              </a:xfrm>
              <a:prstGeom prst="line">
                <a:avLst/>
              </a:prstGeom>
              <a:noFill/>
              <a:ln w="38100">
                <a:solidFill>
                  <a:srgbClr val="CC00CC"/>
                </a:solidFill>
                <a:round/>
                <a:headEnd/>
                <a:tailEnd type="triangle" w="med" len="med"/>
              </a:ln>
            </p:spPr>
            <p:txBody>
              <a:bodyPr/>
              <a:lstStyle/>
              <a:p>
                <a:endParaRPr lang="en-US"/>
              </a:p>
            </p:txBody>
          </p:sp>
          <p:sp>
            <p:nvSpPr>
              <p:cNvPr id="21535" name="Line 52"/>
              <p:cNvSpPr>
                <a:spLocks noChangeShapeType="1"/>
              </p:cNvSpPr>
              <p:nvPr/>
            </p:nvSpPr>
            <p:spPr bwMode="auto">
              <a:xfrm rot="14501240" flipV="1">
                <a:off x="3379" y="3488"/>
                <a:ext cx="435" cy="7"/>
              </a:xfrm>
              <a:prstGeom prst="line">
                <a:avLst/>
              </a:prstGeom>
              <a:noFill/>
              <a:ln w="38100">
                <a:solidFill>
                  <a:srgbClr val="CC00CC"/>
                </a:solidFill>
                <a:round/>
                <a:headEnd/>
                <a:tailEnd type="triangle" w="med" len="med"/>
              </a:ln>
            </p:spPr>
            <p:txBody>
              <a:bodyPr/>
              <a:lstStyle/>
              <a:p>
                <a:endParaRPr lang="en-US"/>
              </a:p>
            </p:txBody>
          </p:sp>
          <p:sp>
            <p:nvSpPr>
              <p:cNvPr id="21536" name="Line 53"/>
              <p:cNvSpPr>
                <a:spLocks noChangeShapeType="1"/>
              </p:cNvSpPr>
              <p:nvPr/>
            </p:nvSpPr>
            <p:spPr bwMode="auto">
              <a:xfrm flipV="1">
                <a:off x="3504" y="3312"/>
                <a:ext cx="432" cy="0"/>
              </a:xfrm>
              <a:prstGeom prst="line">
                <a:avLst/>
              </a:prstGeom>
              <a:noFill/>
              <a:ln w="38100">
                <a:solidFill>
                  <a:srgbClr val="CC00CC"/>
                </a:solidFill>
                <a:round/>
                <a:headEnd/>
                <a:tailEnd type="triangle" w="med" len="med"/>
              </a:ln>
            </p:spPr>
            <p:txBody>
              <a:bodyPr/>
              <a:lstStyle/>
              <a:p>
                <a:endParaRPr lang="en-US"/>
              </a:p>
            </p:txBody>
          </p:sp>
        </p:grpSp>
        <p:sp>
          <p:nvSpPr>
            <p:cNvPr id="21532" name="Text Box 54"/>
            <p:cNvSpPr txBox="1">
              <a:spLocks noChangeArrowheads="1"/>
            </p:cNvSpPr>
            <p:nvPr/>
          </p:nvSpPr>
          <p:spPr bwMode="auto">
            <a:xfrm>
              <a:off x="638" y="3636"/>
              <a:ext cx="680" cy="404"/>
            </a:xfrm>
            <a:prstGeom prst="rect">
              <a:avLst/>
            </a:prstGeom>
            <a:noFill/>
            <a:ln w="9525">
              <a:noFill/>
              <a:miter lim="800000"/>
              <a:headEnd/>
              <a:tailEnd/>
            </a:ln>
          </p:spPr>
          <p:txBody>
            <a:bodyPr>
              <a:spAutoFit/>
            </a:bodyPr>
            <a:lstStyle/>
            <a:p>
              <a:pPr>
                <a:buFont typeface="Symbol" pitchFamily="18" charset="2"/>
                <a:buChar char="f"/>
              </a:pPr>
              <a:r>
                <a:rPr lang="en-US" sz="1800">
                  <a:solidFill>
                    <a:schemeClr val="tx1"/>
                  </a:solidFill>
                </a:rPr>
                <a:t> = 240</a:t>
              </a:r>
              <a:r>
                <a:rPr lang="en-US" sz="1800" baseline="50000">
                  <a:solidFill>
                    <a:schemeClr val="tx1"/>
                  </a:solidFill>
                </a:rPr>
                <a:t>o</a:t>
              </a:r>
            </a:p>
            <a:p>
              <a:pPr>
                <a:buFont typeface="Symbol" pitchFamily="18" charset="2"/>
                <a:buNone/>
              </a:pPr>
              <a:r>
                <a:rPr lang="en-US" sz="1800">
                  <a:solidFill>
                    <a:schemeClr val="tx1"/>
                  </a:solidFill>
                </a:rPr>
                <a:t> = 2/3</a:t>
              </a:r>
            </a:p>
          </p:txBody>
        </p:sp>
        <p:sp>
          <p:nvSpPr>
            <p:cNvPr id="21533" name="Text Box 55"/>
            <p:cNvSpPr txBox="1">
              <a:spLocks noChangeArrowheads="1"/>
            </p:cNvSpPr>
            <p:nvPr/>
          </p:nvSpPr>
          <p:spPr bwMode="auto">
            <a:xfrm>
              <a:off x="1392" y="3780"/>
              <a:ext cx="608" cy="250"/>
            </a:xfrm>
            <a:prstGeom prst="rect">
              <a:avLst/>
            </a:prstGeom>
            <a:noFill/>
            <a:ln w="9525">
              <a:noFill/>
              <a:miter lim="800000"/>
              <a:headEnd/>
              <a:tailEnd/>
            </a:ln>
          </p:spPr>
          <p:txBody>
            <a:bodyPr>
              <a:spAutoFit/>
            </a:bodyPr>
            <a:lstStyle/>
            <a:p>
              <a:pPr>
                <a:buFont typeface="Symbol" pitchFamily="18" charset="2"/>
                <a:buNone/>
              </a:pPr>
              <a:r>
                <a:rPr lang="en-US" sz="2000">
                  <a:solidFill>
                    <a:schemeClr val="tx1"/>
                  </a:solidFill>
                </a:rPr>
                <a:t>E</a:t>
              </a:r>
              <a:r>
                <a:rPr lang="en-US" sz="2000" i="1" baseline="-25000">
                  <a:solidFill>
                    <a:schemeClr val="tx1"/>
                  </a:solidFill>
                </a:rPr>
                <a:t>R</a:t>
              </a:r>
              <a:r>
                <a:rPr lang="en-US" sz="2000" i="1">
                  <a:solidFill>
                    <a:schemeClr val="tx1"/>
                  </a:solidFill>
                </a:rPr>
                <a:t> </a:t>
              </a:r>
              <a:r>
                <a:rPr lang="en-US" sz="2000">
                  <a:solidFill>
                    <a:schemeClr val="tx1"/>
                  </a:solidFill>
                </a:rPr>
                <a:t>= 0</a:t>
              </a:r>
              <a:endParaRPr lang="en-US" sz="2000" i="1" baseline="-25000">
                <a:solidFill>
                  <a:schemeClr val="tx1"/>
                </a:solidFill>
              </a:endParaRPr>
            </a:p>
          </p:txBody>
        </p:sp>
      </p:grpSp>
      <p:grpSp>
        <p:nvGrpSpPr>
          <p:cNvPr id="18" name="Group 56"/>
          <p:cNvGrpSpPr>
            <a:grpSpLocks/>
          </p:cNvGrpSpPr>
          <p:nvPr/>
        </p:nvGrpSpPr>
        <p:grpSpPr bwMode="auto">
          <a:xfrm>
            <a:off x="5032375" y="1676400"/>
            <a:ext cx="1517650" cy="1447800"/>
            <a:chOff x="3218" y="2100"/>
            <a:chExt cx="956" cy="912"/>
          </a:xfrm>
        </p:grpSpPr>
        <p:grpSp>
          <p:nvGrpSpPr>
            <p:cNvPr id="21525" name="Group 57"/>
            <p:cNvGrpSpPr>
              <a:grpSpLocks/>
            </p:cNvGrpSpPr>
            <p:nvPr/>
          </p:nvGrpSpPr>
          <p:grpSpPr bwMode="auto">
            <a:xfrm>
              <a:off x="3552" y="2580"/>
              <a:ext cx="432" cy="432"/>
              <a:chOff x="3504" y="2376"/>
              <a:chExt cx="432" cy="432"/>
            </a:xfrm>
          </p:grpSpPr>
          <p:sp>
            <p:nvSpPr>
              <p:cNvPr id="21528" name="Line 58"/>
              <p:cNvSpPr>
                <a:spLocks noChangeShapeType="1"/>
              </p:cNvSpPr>
              <p:nvPr/>
            </p:nvSpPr>
            <p:spPr bwMode="auto">
              <a:xfrm rot="-7290747">
                <a:off x="3589" y="2591"/>
                <a:ext cx="432" cy="1"/>
              </a:xfrm>
              <a:prstGeom prst="line">
                <a:avLst/>
              </a:prstGeom>
              <a:noFill/>
              <a:ln w="38100">
                <a:solidFill>
                  <a:srgbClr val="CC00CC"/>
                </a:solidFill>
                <a:round/>
                <a:headEnd/>
                <a:tailEnd type="triangle" w="med" len="med"/>
              </a:ln>
            </p:spPr>
            <p:txBody>
              <a:bodyPr/>
              <a:lstStyle/>
              <a:p>
                <a:endParaRPr lang="en-US"/>
              </a:p>
            </p:txBody>
          </p:sp>
          <p:sp>
            <p:nvSpPr>
              <p:cNvPr id="21529" name="Line 59"/>
              <p:cNvSpPr>
                <a:spLocks noChangeShapeType="1"/>
              </p:cNvSpPr>
              <p:nvPr/>
            </p:nvSpPr>
            <p:spPr bwMode="auto">
              <a:xfrm rot="7098760">
                <a:off x="3373" y="2591"/>
                <a:ext cx="432" cy="1"/>
              </a:xfrm>
              <a:prstGeom prst="line">
                <a:avLst/>
              </a:prstGeom>
              <a:noFill/>
              <a:ln w="38100">
                <a:solidFill>
                  <a:srgbClr val="CC00CC"/>
                </a:solidFill>
                <a:round/>
                <a:headEnd/>
                <a:tailEnd type="triangle" w="med" len="med"/>
              </a:ln>
            </p:spPr>
            <p:txBody>
              <a:bodyPr/>
              <a:lstStyle/>
              <a:p>
                <a:endParaRPr lang="en-US"/>
              </a:p>
            </p:txBody>
          </p:sp>
          <p:sp>
            <p:nvSpPr>
              <p:cNvPr id="21530" name="Line 60"/>
              <p:cNvSpPr>
                <a:spLocks noChangeShapeType="1"/>
              </p:cNvSpPr>
              <p:nvPr/>
            </p:nvSpPr>
            <p:spPr bwMode="auto">
              <a:xfrm>
                <a:off x="3504" y="2784"/>
                <a:ext cx="432" cy="0"/>
              </a:xfrm>
              <a:prstGeom prst="line">
                <a:avLst/>
              </a:prstGeom>
              <a:noFill/>
              <a:ln w="38100">
                <a:solidFill>
                  <a:srgbClr val="CC00CC"/>
                </a:solidFill>
                <a:round/>
                <a:headEnd/>
                <a:tailEnd type="triangle" w="med" len="med"/>
              </a:ln>
            </p:spPr>
            <p:txBody>
              <a:bodyPr/>
              <a:lstStyle/>
              <a:p>
                <a:endParaRPr lang="en-US"/>
              </a:p>
            </p:txBody>
          </p:sp>
        </p:grpSp>
        <p:sp>
          <p:nvSpPr>
            <p:cNvPr id="21526" name="Text Box 61"/>
            <p:cNvSpPr txBox="1">
              <a:spLocks noChangeArrowheads="1"/>
            </p:cNvSpPr>
            <p:nvPr/>
          </p:nvSpPr>
          <p:spPr bwMode="auto">
            <a:xfrm>
              <a:off x="3482" y="2100"/>
              <a:ext cx="692" cy="404"/>
            </a:xfrm>
            <a:prstGeom prst="rect">
              <a:avLst/>
            </a:prstGeom>
            <a:noFill/>
            <a:ln w="9525">
              <a:noFill/>
              <a:miter lim="800000"/>
              <a:headEnd/>
              <a:tailEnd/>
            </a:ln>
          </p:spPr>
          <p:txBody>
            <a:bodyPr>
              <a:spAutoFit/>
            </a:bodyPr>
            <a:lstStyle/>
            <a:p>
              <a:pPr>
                <a:buFont typeface="Symbol" pitchFamily="18" charset="2"/>
                <a:buChar char="f"/>
              </a:pPr>
              <a:r>
                <a:rPr lang="en-US" sz="1800">
                  <a:solidFill>
                    <a:schemeClr val="tx1"/>
                  </a:solidFill>
                </a:rPr>
                <a:t> = 120</a:t>
              </a:r>
              <a:r>
                <a:rPr lang="en-US" sz="1800" baseline="50000">
                  <a:solidFill>
                    <a:schemeClr val="tx1"/>
                  </a:solidFill>
                </a:rPr>
                <a:t>o</a:t>
              </a:r>
            </a:p>
            <a:p>
              <a:pPr>
                <a:buFont typeface="Symbol" pitchFamily="18" charset="2"/>
                <a:buNone/>
              </a:pPr>
              <a:r>
                <a:rPr lang="en-US" sz="1800">
                  <a:solidFill>
                    <a:schemeClr val="tx1"/>
                  </a:solidFill>
                </a:rPr>
                <a:t> = /3</a:t>
              </a:r>
            </a:p>
          </p:txBody>
        </p:sp>
        <p:sp>
          <p:nvSpPr>
            <p:cNvPr id="21527" name="Text Box 62"/>
            <p:cNvSpPr txBox="1">
              <a:spLocks noChangeArrowheads="1"/>
            </p:cNvSpPr>
            <p:nvPr/>
          </p:nvSpPr>
          <p:spPr bwMode="auto">
            <a:xfrm>
              <a:off x="3218" y="2472"/>
              <a:ext cx="560" cy="250"/>
            </a:xfrm>
            <a:prstGeom prst="rect">
              <a:avLst/>
            </a:prstGeom>
            <a:noFill/>
            <a:ln w="9525">
              <a:noFill/>
              <a:miter lim="800000"/>
              <a:headEnd/>
              <a:tailEnd/>
            </a:ln>
          </p:spPr>
          <p:txBody>
            <a:bodyPr>
              <a:spAutoFit/>
            </a:bodyPr>
            <a:lstStyle/>
            <a:p>
              <a:pPr>
                <a:buFont typeface="Symbol" pitchFamily="18" charset="2"/>
                <a:buNone/>
              </a:pPr>
              <a:r>
                <a:rPr lang="en-US" sz="2000">
                  <a:solidFill>
                    <a:schemeClr val="tx1"/>
                  </a:solidFill>
                </a:rPr>
                <a:t>E</a:t>
              </a:r>
              <a:r>
                <a:rPr lang="en-US" sz="2000" i="1" baseline="-25000">
                  <a:solidFill>
                    <a:schemeClr val="tx1"/>
                  </a:solidFill>
                </a:rPr>
                <a:t>R</a:t>
              </a:r>
              <a:r>
                <a:rPr lang="en-US" sz="2000" i="1">
                  <a:solidFill>
                    <a:schemeClr val="tx1"/>
                  </a:solidFill>
                </a:rPr>
                <a:t> = </a:t>
              </a:r>
              <a:r>
                <a:rPr lang="en-US" sz="2000">
                  <a:solidFill>
                    <a:schemeClr val="tx1"/>
                  </a:solidFill>
                </a:rPr>
                <a:t>0</a:t>
              </a:r>
              <a:endParaRPr lang="en-US" sz="2000" baseline="-25000">
                <a:solidFill>
                  <a:schemeClr val="tx1"/>
                </a:solidFill>
              </a:endParaRPr>
            </a:p>
          </p:txBody>
        </p:sp>
      </p:grpSp>
      <p:grpSp>
        <p:nvGrpSpPr>
          <p:cNvPr id="21516" name="Group 63"/>
          <p:cNvGrpSpPr>
            <a:grpSpLocks/>
          </p:cNvGrpSpPr>
          <p:nvPr/>
        </p:nvGrpSpPr>
        <p:grpSpPr bwMode="auto">
          <a:xfrm>
            <a:off x="1308100" y="5105400"/>
            <a:ext cx="6684963" cy="1447800"/>
            <a:chOff x="824" y="3216"/>
            <a:chExt cx="4211" cy="912"/>
          </a:xfrm>
        </p:grpSpPr>
        <p:grpSp>
          <p:nvGrpSpPr>
            <p:cNvPr id="21517" name="Group 64"/>
            <p:cNvGrpSpPr>
              <a:grpSpLocks/>
            </p:cNvGrpSpPr>
            <p:nvPr/>
          </p:nvGrpSpPr>
          <p:grpSpPr bwMode="auto">
            <a:xfrm>
              <a:off x="824" y="3216"/>
              <a:ext cx="4211" cy="912"/>
              <a:chOff x="824" y="3216"/>
              <a:chExt cx="4211" cy="912"/>
            </a:xfrm>
          </p:grpSpPr>
          <p:pic>
            <p:nvPicPr>
              <p:cNvPr id="21519" name="Picture 65" descr="SE37_13"/>
              <p:cNvPicPr>
                <a:picLocks noChangeAspect="1" noChangeArrowheads="1"/>
              </p:cNvPicPr>
              <p:nvPr/>
            </p:nvPicPr>
            <p:blipFill>
              <a:blip r:embed="rId3"/>
              <a:srcRect l="12190" t="29375" r="13127" b="49063"/>
              <a:stretch>
                <a:fillRect/>
              </a:stretch>
            </p:blipFill>
            <p:spPr bwMode="auto">
              <a:xfrm>
                <a:off x="824" y="3216"/>
                <a:ext cx="4211" cy="912"/>
              </a:xfrm>
              <a:prstGeom prst="rect">
                <a:avLst/>
              </a:prstGeom>
              <a:noFill/>
              <a:ln w="9525">
                <a:noFill/>
                <a:miter lim="800000"/>
                <a:headEnd/>
                <a:tailEnd/>
              </a:ln>
            </p:spPr>
          </p:pic>
          <p:sp>
            <p:nvSpPr>
              <p:cNvPr id="21520" name="Text Box 66"/>
              <p:cNvSpPr txBox="1">
                <a:spLocks noChangeArrowheads="1"/>
              </p:cNvSpPr>
              <p:nvPr/>
            </p:nvSpPr>
            <p:spPr bwMode="auto">
              <a:xfrm>
                <a:off x="2186" y="3852"/>
                <a:ext cx="188" cy="231"/>
              </a:xfrm>
              <a:prstGeom prst="rect">
                <a:avLst/>
              </a:prstGeom>
              <a:noFill/>
              <a:ln w="9525">
                <a:noFill/>
                <a:miter lim="800000"/>
                <a:headEnd/>
                <a:tailEnd/>
              </a:ln>
            </p:spPr>
            <p:txBody>
              <a:bodyPr wrap="none">
                <a:spAutoFit/>
              </a:bodyPr>
              <a:lstStyle/>
              <a:p>
                <a:r>
                  <a:rPr lang="en-US" sz="1800">
                    <a:solidFill>
                      <a:schemeClr val="tx1"/>
                    </a:solidFill>
                  </a:rPr>
                  <a:t>0</a:t>
                </a:r>
              </a:p>
            </p:txBody>
          </p:sp>
          <p:sp>
            <p:nvSpPr>
              <p:cNvPr id="21521" name="Text Box 67"/>
              <p:cNvSpPr txBox="1">
                <a:spLocks noChangeArrowheads="1"/>
              </p:cNvSpPr>
              <p:nvPr/>
            </p:nvSpPr>
            <p:spPr bwMode="auto">
              <a:xfrm>
                <a:off x="2438" y="3849"/>
                <a:ext cx="267" cy="231"/>
              </a:xfrm>
              <a:prstGeom prst="rect">
                <a:avLst/>
              </a:prstGeom>
              <a:noFill/>
              <a:ln w="9525">
                <a:noFill/>
                <a:miter lim="800000"/>
                <a:headEnd/>
                <a:tailEnd/>
              </a:ln>
            </p:spPr>
            <p:txBody>
              <a:bodyPr wrap="none">
                <a:spAutoFit/>
              </a:bodyPr>
              <a:lstStyle/>
              <a:p>
                <a:r>
                  <a:rPr lang="en-US" sz="1800">
                    <a:solidFill>
                      <a:schemeClr val="tx1"/>
                    </a:solidFill>
                  </a:rPr>
                  <a:t>2</a:t>
                </a:r>
              </a:p>
            </p:txBody>
          </p:sp>
          <p:sp>
            <p:nvSpPr>
              <p:cNvPr id="21522" name="Text Box 68"/>
              <p:cNvSpPr txBox="1">
                <a:spLocks noChangeArrowheads="1"/>
              </p:cNvSpPr>
              <p:nvPr/>
            </p:nvSpPr>
            <p:spPr bwMode="auto">
              <a:xfrm>
                <a:off x="2750" y="3837"/>
                <a:ext cx="267" cy="231"/>
              </a:xfrm>
              <a:prstGeom prst="rect">
                <a:avLst/>
              </a:prstGeom>
              <a:noFill/>
              <a:ln w="9525">
                <a:noFill/>
                <a:miter lim="800000"/>
                <a:headEnd/>
                <a:tailEnd/>
              </a:ln>
            </p:spPr>
            <p:txBody>
              <a:bodyPr wrap="none">
                <a:spAutoFit/>
              </a:bodyPr>
              <a:lstStyle/>
              <a:p>
                <a:r>
                  <a:rPr lang="en-US" sz="1800">
                    <a:solidFill>
                      <a:schemeClr val="tx1"/>
                    </a:solidFill>
                  </a:rPr>
                  <a:t>4</a:t>
                </a:r>
              </a:p>
            </p:txBody>
          </p:sp>
          <p:sp>
            <p:nvSpPr>
              <p:cNvPr id="21523" name="Text Box 69"/>
              <p:cNvSpPr txBox="1">
                <a:spLocks noChangeArrowheads="1"/>
              </p:cNvSpPr>
              <p:nvPr/>
            </p:nvSpPr>
            <p:spPr bwMode="auto">
              <a:xfrm>
                <a:off x="1766" y="3849"/>
                <a:ext cx="315" cy="231"/>
              </a:xfrm>
              <a:prstGeom prst="rect">
                <a:avLst/>
              </a:prstGeom>
              <a:noFill/>
              <a:ln w="9525">
                <a:noFill/>
                <a:miter lim="800000"/>
                <a:headEnd/>
                <a:tailEnd/>
              </a:ln>
            </p:spPr>
            <p:txBody>
              <a:bodyPr wrap="none">
                <a:spAutoFit/>
              </a:bodyPr>
              <a:lstStyle/>
              <a:p>
                <a:r>
                  <a:rPr lang="en-US" sz="1800">
                    <a:solidFill>
                      <a:schemeClr val="tx1"/>
                    </a:solidFill>
                  </a:rPr>
                  <a:t>-2</a:t>
                </a:r>
              </a:p>
            </p:txBody>
          </p:sp>
          <p:sp>
            <p:nvSpPr>
              <p:cNvPr id="21524" name="Text Box 70"/>
              <p:cNvSpPr txBox="1">
                <a:spLocks noChangeArrowheads="1"/>
              </p:cNvSpPr>
              <p:nvPr/>
            </p:nvSpPr>
            <p:spPr bwMode="auto">
              <a:xfrm>
                <a:off x="1466" y="3849"/>
                <a:ext cx="315" cy="231"/>
              </a:xfrm>
              <a:prstGeom prst="rect">
                <a:avLst/>
              </a:prstGeom>
              <a:noFill/>
              <a:ln w="9525">
                <a:noFill/>
                <a:miter lim="800000"/>
                <a:headEnd/>
                <a:tailEnd/>
              </a:ln>
            </p:spPr>
            <p:txBody>
              <a:bodyPr wrap="none">
                <a:spAutoFit/>
              </a:bodyPr>
              <a:lstStyle/>
              <a:p>
                <a:r>
                  <a:rPr lang="en-US" sz="1800">
                    <a:solidFill>
                      <a:schemeClr val="tx1"/>
                    </a:solidFill>
                  </a:rPr>
                  <a:t>-4</a:t>
                </a:r>
              </a:p>
            </p:txBody>
          </p:sp>
        </p:grpSp>
        <p:sp>
          <p:nvSpPr>
            <p:cNvPr id="21518" name="Text Box 71"/>
            <p:cNvSpPr txBox="1">
              <a:spLocks noChangeArrowheads="1"/>
            </p:cNvSpPr>
            <p:nvPr/>
          </p:nvSpPr>
          <p:spPr bwMode="auto">
            <a:xfrm>
              <a:off x="1082" y="3825"/>
              <a:ext cx="551" cy="231"/>
            </a:xfrm>
            <a:prstGeom prst="rect">
              <a:avLst/>
            </a:prstGeom>
            <a:noFill/>
            <a:ln w="9525">
              <a:noFill/>
              <a:miter lim="800000"/>
              <a:headEnd/>
              <a:tailEnd/>
            </a:ln>
          </p:spPr>
          <p:txBody>
            <a:bodyPr>
              <a:spAutoFit/>
            </a:bodyPr>
            <a:lstStyle/>
            <a:p>
              <a:r>
                <a:rPr lang="en-US" sz="1800">
                  <a:solidFill>
                    <a:schemeClr val="tx1"/>
                  </a:solidFill>
                </a:rPr>
                <a:t> </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out)">
                                      <p:cBhvr>
                                        <p:cTn id="7" dur="500"/>
                                        <p:tgtEl>
                                          <p:spTgt spid="2"/>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builtIn="1"/>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out)">
                                      <p:cBhvr>
                                        <p:cTn id="12" dur="500"/>
                                        <p:tgtEl>
                                          <p:spTgt spid="5"/>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builtIn="1"/>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box(out)">
                                      <p:cBhvr>
                                        <p:cTn id="17" dur="500"/>
                                        <p:tgtEl>
                                          <p:spTgt spid="18"/>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builtIn="1"/>
                                        </p:tgtEl>
                                      </p:cMediaNode>
                                    </p:audio>
                                  </p:subTnLst>
                                </p:cTn>
                              </p:par>
                            </p:childTnLst>
                          </p:cTn>
                        </p:par>
                      </p:childTnLst>
                    </p:cTn>
                  </p:par>
                  <p:par>
                    <p:cTn id="18" fill="hold">
                      <p:stCondLst>
                        <p:cond delay="indefinite"/>
                      </p:stCondLst>
                      <p:childTnLst>
                        <p:par>
                          <p:cTn id="19" fill="hold">
                            <p:stCondLst>
                              <p:cond delay="0"/>
                            </p:stCondLst>
                            <p:childTnLst>
                              <p:par>
                                <p:cTn id="20" presetID="4" presetClass="entr" presetSubtype="32"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ox(out)">
                                      <p:cBhvr>
                                        <p:cTn id="22" dur="500"/>
                                        <p:tgtEl>
                                          <p:spTgt spid="8"/>
                                        </p:tgtEl>
                                      </p:cBhvr>
                                    </p:animEffect>
                                  </p:childTnLst>
                                  <p:subTnLst>
                                    <p:audio>
                                      <p:cMediaNode>
                                        <p:cTn display="0" masterRel="sameClick">
                                          <p:stCondLst>
                                            <p:cond evt="begin" delay="0">
                                              <p:tn val="20"/>
                                            </p:cond>
                                          </p:stCondLst>
                                          <p:endCondLst>
                                            <p:cond evt="onStopAudio" delay="0">
                                              <p:tgtEl>
                                                <p:sldTgt/>
                                              </p:tgtEl>
                                            </p:cond>
                                          </p:endCondLst>
                                        </p:cTn>
                                        <p:tgtEl>
                                          <p:sndTgt r:embed="rId2" name="camera.wav" builtIn="1"/>
                                        </p:tgtEl>
                                      </p:cMediaNode>
                                    </p:audio>
                                  </p:subTnLst>
                                </p:cTn>
                              </p:par>
                            </p:childTnLst>
                          </p:cTn>
                        </p:par>
                      </p:childTnLst>
                    </p:cTn>
                  </p:par>
                  <p:par>
                    <p:cTn id="23" fill="hold">
                      <p:stCondLst>
                        <p:cond delay="indefinite"/>
                      </p:stCondLst>
                      <p:childTnLst>
                        <p:par>
                          <p:cTn id="24" fill="hold">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556036"/>
                                        </p:tgtEl>
                                        <p:attrNameLst>
                                          <p:attrName>style.visibility</p:attrName>
                                        </p:attrNameLst>
                                      </p:cBhvr>
                                      <p:to>
                                        <p:strVal val="visible"/>
                                      </p:to>
                                    </p:set>
                                    <p:animEffect transition="in" filter="box(out)">
                                      <p:cBhvr>
                                        <p:cTn id="27" dur="500"/>
                                        <p:tgtEl>
                                          <p:spTgt spid="556036"/>
                                        </p:tgtEl>
                                      </p:cBhvr>
                                    </p:animEffect>
                                  </p:childTnLst>
                                  <p:subTnLst>
                                    <p:audio>
                                      <p:cMediaNode>
                                        <p:cTn display="0" masterRel="sameClick">
                                          <p:stCondLst>
                                            <p:cond evt="begin" delay="0">
                                              <p:tn val="25"/>
                                            </p:cond>
                                          </p:stCondLst>
                                          <p:endCondLst>
                                            <p:cond evt="onStopAudio" delay="0">
                                              <p:tgtEl>
                                                <p:sldTgt/>
                                              </p:tgtEl>
                                            </p:cond>
                                          </p:endCondLst>
                                        </p:cTn>
                                        <p:tgtEl>
                                          <p:sndTgt r:embed="rId2" name="camera.wav" builtIn="1"/>
                                        </p:tgtEl>
                                      </p:cMediaNode>
                                    </p:audio>
                                  </p:subTnLst>
                                </p:cTn>
                              </p:par>
                            </p:childTnLst>
                          </p:cTn>
                        </p:par>
                      </p:childTnLst>
                    </p:cTn>
                  </p:par>
                  <p:par>
                    <p:cTn id="28" fill="hold">
                      <p:stCondLst>
                        <p:cond delay="indefinite"/>
                      </p:stCondLst>
                      <p:childTnLst>
                        <p:par>
                          <p:cTn id="29" fill="hold">
                            <p:stCondLst>
                              <p:cond delay="0"/>
                            </p:stCondLst>
                            <p:childTnLst>
                              <p:par>
                                <p:cTn id="30" presetID="4" presetClass="entr" presetSubtype="32" fill="hold"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box(out)">
                                      <p:cBhvr>
                                        <p:cTn id="32" dur="500"/>
                                        <p:tgtEl>
                                          <p:spTgt spid="16"/>
                                        </p:tgtEl>
                                      </p:cBhvr>
                                    </p:animEffect>
                                  </p:childTnLst>
                                  <p:subTnLst>
                                    <p:audio>
                                      <p:cMediaNode>
                                        <p:cTn display="0" masterRel="sameClick">
                                          <p:stCondLst>
                                            <p:cond evt="begin" delay="0">
                                              <p:tn val="30"/>
                                            </p:cond>
                                          </p:stCondLst>
                                          <p:endCondLst>
                                            <p:cond evt="onStopAudio" delay="0">
                                              <p:tgtEl>
                                                <p:sldTgt/>
                                              </p:tgtEl>
                                            </p:cond>
                                          </p:endCondLst>
                                        </p:cTn>
                                        <p:tgtEl>
                                          <p:sndTgt r:embed="rId2" name="camera.wav" builtIn="1"/>
                                        </p:tgtEl>
                                      </p:cMediaNode>
                                    </p:audio>
                                  </p:subTnLst>
                                </p:cTn>
                              </p:par>
                            </p:childTnLst>
                          </p:cTn>
                        </p:par>
                      </p:childTnLst>
                    </p:cTn>
                  </p:par>
                  <p:par>
                    <p:cTn id="33" fill="hold">
                      <p:stCondLst>
                        <p:cond delay="indefinite"/>
                      </p:stCondLst>
                      <p:childTnLst>
                        <p:par>
                          <p:cTn id="34" fill="hold">
                            <p:stCondLst>
                              <p:cond delay="0"/>
                            </p:stCondLst>
                            <p:childTnLst>
                              <p:par>
                                <p:cTn id="35" presetID="4" presetClass="entr" presetSubtype="32" fill="hold"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box(out)">
                                      <p:cBhvr>
                                        <p:cTn id="37" dur="500"/>
                                        <p:tgtEl>
                                          <p:spTgt spid="10"/>
                                        </p:tgtEl>
                                      </p:cBhvr>
                                    </p:animEffect>
                                  </p:childTnLst>
                                  <p:subTnLst>
                                    <p:audio>
                                      <p:cMediaNode>
                                        <p:cTn display="0" masterRel="sameClick">
                                          <p:stCondLst>
                                            <p:cond evt="begin" delay="0">
                                              <p:tn val="35"/>
                                            </p:cond>
                                          </p:stCondLst>
                                          <p:endCondLst>
                                            <p:cond evt="onStopAudio" delay="0">
                                              <p:tgtEl>
                                                <p:sldTgt/>
                                              </p:tgtEl>
                                            </p:cond>
                                          </p:endCondLst>
                                        </p:cTn>
                                        <p:tgtEl>
                                          <p:sndTgt r:embed="rId2" name="camera.wav" builtIn="1"/>
                                        </p:tgtEl>
                                      </p:cMediaNode>
                                    </p:audio>
                                  </p:subTnLst>
                                </p:cTn>
                              </p:par>
                            </p:childTnLst>
                          </p:cTn>
                        </p:par>
                      </p:childTnLst>
                    </p:cTn>
                  </p:par>
                  <p:par>
                    <p:cTn id="38" fill="hold">
                      <p:stCondLst>
                        <p:cond delay="indefinite"/>
                      </p:stCondLst>
                      <p:childTnLst>
                        <p:par>
                          <p:cTn id="39" fill="hold">
                            <p:stCondLst>
                              <p:cond delay="0"/>
                            </p:stCondLst>
                            <p:childTnLst>
                              <p:par>
                                <p:cTn id="40" presetID="4" presetClass="entr" presetSubtype="32" fill="hold"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box(out)">
                                      <p:cBhvr>
                                        <p:cTn id="42" dur="500"/>
                                        <p:tgtEl>
                                          <p:spTgt spid="13"/>
                                        </p:tgtEl>
                                      </p:cBhvr>
                                    </p:animEffect>
                                  </p:childTnLst>
                                  <p:subTnLst>
                                    <p:audio>
                                      <p:cMediaNode>
                                        <p:cTn display="0" masterRel="sameClick">
                                          <p:stCondLst>
                                            <p:cond evt="begin" delay="0">
                                              <p:tn val="40"/>
                                            </p:cond>
                                          </p:stCondLst>
                                          <p:endCondLst>
                                            <p:cond evt="onStopAudio" delay="0">
                                              <p:tgtEl>
                                                <p:sldTgt/>
                                              </p:tgtEl>
                                            </p:cond>
                                          </p:endCondLst>
                                        </p:cTn>
                                        <p:tgtEl>
                                          <p:sndTgt r:embed="rId2"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603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593725" y="300038"/>
            <a:ext cx="6729413" cy="519112"/>
          </a:xfrm>
          <a:prstGeom prst="rect">
            <a:avLst/>
          </a:prstGeom>
          <a:noFill/>
          <a:ln w="9525">
            <a:noFill/>
            <a:miter lim="800000"/>
            <a:headEnd/>
            <a:tailEnd/>
          </a:ln>
        </p:spPr>
        <p:txBody>
          <a:bodyPr>
            <a:spAutoFit/>
          </a:bodyPr>
          <a:lstStyle/>
          <a:p>
            <a:pPr algn="just"/>
            <a:r>
              <a:rPr lang="en-US" sz="2800" b="1">
                <a:solidFill>
                  <a:schemeClr val="accent1"/>
                </a:solidFill>
              </a:rPr>
              <a:t>Perubahan fasa karena pemantulan</a:t>
            </a:r>
          </a:p>
        </p:txBody>
      </p:sp>
      <p:sp>
        <p:nvSpPr>
          <p:cNvPr id="22531" name="Text Box 3"/>
          <p:cNvSpPr txBox="1">
            <a:spLocks noChangeArrowheads="1"/>
          </p:cNvSpPr>
          <p:nvPr/>
        </p:nvSpPr>
        <p:spPr bwMode="auto">
          <a:xfrm>
            <a:off x="612775" y="871538"/>
            <a:ext cx="7718425" cy="2282825"/>
          </a:xfrm>
          <a:prstGeom prst="rect">
            <a:avLst/>
          </a:prstGeom>
          <a:noFill/>
          <a:ln w="9525">
            <a:noFill/>
            <a:miter lim="800000"/>
            <a:headEnd/>
            <a:tailEnd/>
          </a:ln>
        </p:spPr>
        <p:txBody>
          <a:bodyPr>
            <a:spAutoFit/>
          </a:bodyPr>
          <a:lstStyle/>
          <a:p>
            <a:pPr algn="just"/>
            <a:r>
              <a:rPr lang="en-US">
                <a:solidFill>
                  <a:schemeClr val="tx1"/>
                </a:solidFill>
              </a:rPr>
              <a:t>Suatu gelombang cahaya mengalami perubahan fasa 180</a:t>
            </a:r>
            <a:r>
              <a:rPr lang="en-US" baseline="30000">
                <a:solidFill>
                  <a:schemeClr val="tx1"/>
                </a:solidFill>
              </a:rPr>
              <a:t>o</a:t>
            </a:r>
            <a:r>
              <a:rPr lang="en-US">
                <a:solidFill>
                  <a:schemeClr val="tx1"/>
                </a:solidFill>
              </a:rPr>
              <a:t> darena pemantulan dari medium yang memiliki indek bias lebih tinggi dibandingkan dengan medium tempatnya menjalar.  Tidak ada perubahan fasa ketika  gelombang dipantulkan dari suatu batas medium yang memiliki indek bias lebih rendah.</a:t>
            </a:r>
            <a:endParaRPr lang="en-US" i="1" baseline="-25000">
              <a:solidFill>
                <a:schemeClr val="tx1"/>
              </a:solidFill>
            </a:endParaRPr>
          </a:p>
        </p:txBody>
      </p:sp>
      <p:grpSp>
        <p:nvGrpSpPr>
          <p:cNvPr id="22532" name="Group 4"/>
          <p:cNvGrpSpPr>
            <a:grpSpLocks/>
          </p:cNvGrpSpPr>
          <p:nvPr/>
        </p:nvGrpSpPr>
        <p:grpSpPr bwMode="auto">
          <a:xfrm>
            <a:off x="1692275" y="3213100"/>
            <a:ext cx="5981700" cy="2781300"/>
            <a:chOff x="1140" y="2148"/>
            <a:chExt cx="3768" cy="1752"/>
          </a:xfrm>
        </p:grpSpPr>
        <p:grpSp>
          <p:nvGrpSpPr>
            <p:cNvPr id="22533" name="Group 5"/>
            <p:cNvGrpSpPr>
              <a:grpSpLocks/>
            </p:cNvGrpSpPr>
            <p:nvPr/>
          </p:nvGrpSpPr>
          <p:grpSpPr bwMode="auto">
            <a:xfrm>
              <a:off x="1140" y="2148"/>
              <a:ext cx="3768" cy="1752"/>
              <a:chOff x="1008" y="2244"/>
              <a:chExt cx="3768" cy="1752"/>
            </a:xfrm>
          </p:grpSpPr>
          <p:sp>
            <p:nvSpPr>
              <p:cNvPr id="22535" name="Rectangle 6"/>
              <p:cNvSpPr>
                <a:spLocks noChangeArrowheads="1"/>
              </p:cNvSpPr>
              <p:nvPr/>
            </p:nvSpPr>
            <p:spPr bwMode="auto">
              <a:xfrm>
                <a:off x="1008" y="2244"/>
                <a:ext cx="3768" cy="1752"/>
              </a:xfrm>
              <a:prstGeom prst="rect">
                <a:avLst/>
              </a:prstGeom>
              <a:solidFill>
                <a:schemeClr val="bg1"/>
              </a:solidFill>
              <a:ln w="9525">
                <a:solidFill>
                  <a:srgbClr val="CC00CC"/>
                </a:solidFill>
                <a:miter lim="800000"/>
                <a:headEnd/>
                <a:tailEnd/>
              </a:ln>
            </p:spPr>
            <p:txBody>
              <a:bodyPr wrap="none" anchor="ctr"/>
              <a:lstStyle/>
              <a:p>
                <a:endParaRPr lang="en-US"/>
              </a:p>
            </p:txBody>
          </p:sp>
          <p:pic>
            <p:nvPicPr>
              <p:cNvPr id="22536" name="Picture 7" descr="SE37_15"/>
              <p:cNvPicPr>
                <a:picLocks noChangeAspect="1" noChangeArrowheads="1"/>
              </p:cNvPicPr>
              <p:nvPr/>
            </p:nvPicPr>
            <p:blipFill>
              <a:blip r:embed="rId2"/>
              <a:srcRect t="34375" r="73608" b="33438"/>
              <a:stretch>
                <a:fillRect/>
              </a:stretch>
            </p:blipFill>
            <p:spPr bwMode="auto">
              <a:xfrm>
                <a:off x="1400" y="2640"/>
                <a:ext cx="1351" cy="1236"/>
              </a:xfrm>
              <a:prstGeom prst="rect">
                <a:avLst/>
              </a:prstGeom>
              <a:noFill/>
              <a:ln w="9525">
                <a:noFill/>
                <a:miter lim="800000"/>
                <a:headEnd/>
                <a:tailEnd/>
              </a:ln>
            </p:spPr>
          </p:pic>
          <p:pic>
            <p:nvPicPr>
              <p:cNvPr id="22537" name="Picture 8" descr="SE37_15"/>
              <p:cNvPicPr>
                <a:picLocks noChangeAspect="1" noChangeArrowheads="1"/>
              </p:cNvPicPr>
              <p:nvPr/>
            </p:nvPicPr>
            <p:blipFill>
              <a:blip r:embed="rId2"/>
              <a:srcRect l="53214" t="33749" r="26549" b="33438"/>
              <a:stretch>
                <a:fillRect/>
              </a:stretch>
            </p:blipFill>
            <p:spPr bwMode="auto">
              <a:xfrm>
                <a:off x="3116" y="2580"/>
                <a:ext cx="1036" cy="1236"/>
              </a:xfrm>
              <a:prstGeom prst="rect">
                <a:avLst/>
              </a:prstGeom>
              <a:noFill/>
              <a:ln w="9525">
                <a:noFill/>
                <a:miter lim="800000"/>
                <a:headEnd/>
                <a:tailEnd/>
              </a:ln>
            </p:spPr>
          </p:pic>
          <p:sp>
            <p:nvSpPr>
              <p:cNvPr id="22538" name="Text Box 9"/>
              <p:cNvSpPr txBox="1">
                <a:spLocks noChangeArrowheads="1"/>
              </p:cNvSpPr>
              <p:nvPr/>
            </p:nvSpPr>
            <p:spPr bwMode="auto">
              <a:xfrm>
                <a:off x="1514" y="2316"/>
                <a:ext cx="1188" cy="231"/>
              </a:xfrm>
              <a:prstGeom prst="rect">
                <a:avLst/>
              </a:prstGeom>
              <a:noFill/>
              <a:ln w="9525">
                <a:noFill/>
                <a:miter lim="800000"/>
                <a:headEnd/>
                <a:tailEnd/>
              </a:ln>
            </p:spPr>
            <p:txBody>
              <a:bodyPr wrap="none">
                <a:spAutoFit/>
              </a:bodyPr>
              <a:lstStyle/>
              <a:p>
                <a:r>
                  <a:rPr lang="en-US" sz="1800">
                    <a:solidFill>
                      <a:schemeClr val="tx1"/>
                    </a:solidFill>
                  </a:rPr>
                  <a:t>180</a:t>
                </a:r>
                <a:r>
                  <a:rPr lang="en-US" sz="1800" baseline="48000">
                    <a:solidFill>
                      <a:schemeClr val="tx1"/>
                    </a:solidFill>
                  </a:rPr>
                  <a:t>o</a:t>
                </a:r>
                <a:r>
                  <a:rPr lang="en-US" sz="1800">
                    <a:solidFill>
                      <a:schemeClr val="tx1"/>
                    </a:solidFill>
                  </a:rPr>
                  <a:t> phase change</a:t>
                </a:r>
              </a:p>
            </p:txBody>
          </p:sp>
          <p:sp>
            <p:nvSpPr>
              <p:cNvPr id="22539" name="Text Box 10"/>
              <p:cNvSpPr txBox="1">
                <a:spLocks noChangeArrowheads="1"/>
              </p:cNvSpPr>
              <p:nvPr/>
            </p:nvSpPr>
            <p:spPr bwMode="auto">
              <a:xfrm>
                <a:off x="3074" y="2304"/>
                <a:ext cx="1100" cy="231"/>
              </a:xfrm>
              <a:prstGeom prst="rect">
                <a:avLst/>
              </a:prstGeom>
              <a:noFill/>
              <a:ln w="9525">
                <a:noFill/>
                <a:miter lim="800000"/>
                <a:headEnd/>
                <a:tailEnd/>
              </a:ln>
            </p:spPr>
            <p:txBody>
              <a:bodyPr wrap="none">
                <a:spAutoFit/>
              </a:bodyPr>
              <a:lstStyle/>
              <a:p>
                <a:r>
                  <a:rPr lang="en-US" sz="1800">
                    <a:solidFill>
                      <a:schemeClr val="tx1"/>
                    </a:solidFill>
                  </a:rPr>
                  <a:t>No phase change</a:t>
                </a:r>
              </a:p>
            </p:txBody>
          </p:sp>
          <p:sp>
            <p:nvSpPr>
              <p:cNvPr id="22540" name="Rectangle 11"/>
              <p:cNvSpPr>
                <a:spLocks noChangeArrowheads="1"/>
              </p:cNvSpPr>
              <p:nvPr/>
            </p:nvSpPr>
            <p:spPr bwMode="auto">
              <a:xfrm>
                <a:off x="3864" y="2532"/>
                <a:ext cx="576" cy="888"/>
              </a:xfrm>
              <a:prstGeom prst="rect">
                <a:avLst/>
              </a:prstGeom>
              <a:solidFill>
                <a:schemeClr val="bg1"/>
              </a:solidFill>
              <a:ln w="9525">
                <a:noFill/>
                <a:miter lim="800000"/>
                <a:headEnd/>
                <a:tailEnd/>
              </a:ln>
            </p:spPr>
            <p:txBody>
              <a:bodyPr wrap="none" anchor="ctr"/>
              <a:lstStyle/>
              <a:p>
                <a:endParaRPr lang="en-US"/>
              </a:p>
            </p:txBody>
          </p:sp>
        </p:grpSp>
        <p:sp>
          <p:nvSpPr>
            <p:cNvPr id="22534" name="Text Box 12"/>
            <p:cNvSpPr txBox="1">
              <a:spLocks noChangeArrowheads="1"/>
            </p:cNvSpPr>
            <p:nvPr/>
          </p:nvSpPr>
          <p:spPr bwMode="auto">
            <a:xfrm>
              <a:off x="1922" y="3555"/>
              <a:ext cx="468" cy="212"/>
            </a:xfrm>
            <a:prstGeom prst="rect">
              <a:avLst/>
            </a:prstGeom>
            <a:solidFill>
              <a:schemeClr val="bg1"/>
            </a:solidFill>
            <a:ln w="9525">
              <a:noFill/>
              <a:miter lim="800000"/>
              <a:headEnd/>
              <a:tailEnd/>
            </a:ln>
          </p:spPr>
          <p:txBody>
            <a:bodyPr wrap="none">
              <a:spAutoFit/>
            </a:bodyPr>
            <a:lstStyle/>
            <a:p>
              <a:r>
                <a:rPr lang="en-US" sz="1600" i="1">
                  <a:solidFill>
                    <a:schemeClr val="tx1"/>
                  </a:solidFill>
                </a:rPr>
                <a:t>n</a:t>
              </a:r>
              <a:r>
                <a:rPr lang="en-US" sz="1600" baseline="-25000">
                  <a:solidFill>
                    <a:schemeClr val="tx1"/>
                  </a:solidFill>
                </a:rPr>
                <a:t>1</a:t>
              </a:r>
              <a:r>
                <a:rPr lang="en-US" sz="1600">
                  <a:solidFill>
                    <a:schemeClr val="tx1"/>
                  </a:solidFill>
                </a:rPr>
                <a:t> &lt; </a:t>
              </a:r>
              <a:r>
                <a:rPr lang="en-US" sz="1600" i="1">
                  <a:solidFill>
                    <a:schemeClr val="tx1"/>
                  </a:solidFill>
                </a:rPr>
                <a:t>n</a:t>
              </a:r>
              <a:r>
                <a:rPr lang="en-US" sz="1600" baseline="-25000">
                  <a:solidFill>
                    <a:schemeClr val="tx1"/>
                  </a:solidFill>
                </a:rPr>
                <a:t>2</a:t>
              </a:r>
            </a:p>
          </p:txBody>
        </p:sp>
      </p:gr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650875" y="242888"/>
            <a:ext cx="3849688" cy="579437"/>
          </a:xfrm>
          <a:prstGeom prst="rect">
            <a:avLst/>
          </a:prstGeom>
          <a:noFill/>
          <a:ln w="9525">
            <a:noFill/>
            <a:miter lim="800000"/>
            <a:headEnd/>
            <a:tailEnd/>
          </a:ln>
        </p:spPr>
        <p:txBody>
          <a:bodyPr>
            <a:spAutoFit/>
          </a:bodyPr>
          <a:lstStyle/>
          <a:p>
            <a:pPr algn="just"/>
            <a:r>
              <a:rPr lang="en-US" sz="3200" b="1">
                <a:solidFill>
                  <a:schemeClr val="accent1"/>
                </a:solidFill>
              </a:rPr>
              <a:t>Lloyd’s mirror</a:t>
            </a:r>
          </a:p>
        </p:txBody>
      </p:sp>
      <p:sp>
        <p:nvSpPr>
          <p:cNvPr id="23555" name="Text Box 3"/>
          <p:cNvSpPr txBox="1">
            <a:spLocks noChangeArrowheads="1"/>
          </p:cNvSpPr>
          <p:nvPr/>
        </p:nvSpPr>
        <p:spPr bwMode="auto">
          <a:xfrm>
            <a:off x="611188" y="1125538"/>
            <a:ext cx="7870825" cy="1616075"/>
          </a:xfrm>
          <a:prstGeom prst="rect">
            <a:avLst/>
          </a:prstGeom>
          <a:noFill/>
          <a:ln w="9525">
            <a:noFill/>
            <a:miter lim="800000"/>
            <a:headEnd/>
            <a:tailEnd/>
          </a:ln>
        </p:spPr>
        <p:txBody>
          <a:bodyPr>
            <a:spAutoFit/>
          </a:bodyPr>
          <a:lstStyle/>
          <a:p>
            <a:pPr algn="just"/>
            <a:r>
              <a:rPr lang="en-US" sz="2000">
                <a:solidFill>
                  <a:schemeClr val="tx1"/>
                </a:solidFill>
              </a:rPr>
              <a:t>Aturan bahwa suatu gelombang cahaya mengalami perubahan fasa 180</a:t>
            </a:r>
            <a:r>
              <a:rPr lang="en-US" sz="2000" baseline="30000">
                <a:solidFill>
                  <a:schemeClr val="tx1"/>
                </a:solidFill>
              </a:rPr>
              <a:t>o</a:t>
            </a:r>
            <a:r>
              <a:rPr lang="en-US" sz="2000">
                <a:solidFill>
                  <a:schemeClr val="tx1"/>
                </a:solidFill>
              </a:rPr>
              <a:t> karena pemantulan dari medium yang lebih rapat dapat diturunkan dari persamaan Maxwell, tetapi materi ini bukan topik kuliah FI-1201.  Akan tetapi itu dapat didemonstrasikan dengan  peralatan yang</a:t>
            </a:r>
            <a:r>
              <a:rPr lang="en-US" sz="2000"/>
              <a:t> </a:t>
            </a:r>
            <a:r>
              <a:rPr lang="en-US" sz="2000">
                <a:solidFill>
                  <a:srgbClr val="0000FF"/>
                </a:solidFill>
              </a:rPr>
              <a:t>dikenal sebagai cermin Lloyd, yang ditunjukkan dalam diagram berikut:  </a:t>
            </a:r>
          </a:p>
        </p:txBody>
      </p:sp>
      <p:pic>
        <p:nvPicPr>
          <p:cNvPr id="23556" name="Picture 4" descr="SE37_14"/>
          <p:cNvPicPr>
            <a:picLocks noChangeAspect="1" noChangeArrowheads="1"/>
          </p:cNvPicPr>
          <p:nvPr/>
        </p:nvPicPr>
        <p:blipFill>
          <a:blip r:embed="rId3"/>
          <a:srcRect l="13127" t="13437" r="13597" b="9688"/>
          <a:stretch>
            <a:fillRect/>
          </a:stretch>
        </p:blipFill>
        <p:spPr bwMode="auto">
          <a:xfrm>
            <a:off x="4565650" y="2960688"/>
            <a:ext cx="3935413" cy="3097212"/>
          </a:xfrm>
          <a:prstGeom prst="rect">
            <a:avLst/>
          </a:prstGeom>
          <a:noFill/>
          <a:ln w="9525">
            <a:noFill/>
            <a:miter lim="800000"/>
            <a:headEnd/>
            <a:tailEnd/>
          </a:ln>
        </p:spPr>
      </p:pic>
      <p:sp>
        <p:nvSpPr>
          <p:cNvPr id="558085" name="Text Box 5"/>
          <p:cNvSpPr txBox="1">
            <a:spLocks noChangeArrowheads="1"/>
          </p:cNvSpPr>
          <p:nvPr/>
        </p:nvSpPr>
        <p:spPr bwMode="auto">
          <a:xfrm>
            <a:off x="684213" y="2924175"/>
            <a:ext cx="3756025" cy="3149600"/>
          </a:xfrm>
          <a:prstGeom prst="rect">
            <a:avLst/>
          </a:prstGeom>
          <a:noFill/>
          <a:ln w="9525">
            <a:solidFill>
              <a:schemeClr val="bg1"/>
            </a:solidFill>
            <a:miter lim="800000"/>
            <a:headEnd/>
            <a:tailEnd/>
          </a:ln>
        </p:spPr>
        <p:txBody>
          <a:bodyPr>
            <a:spAutoFit/>
          </a:bodyPr>
          <a:lstStyle/>
          <a:p>
            <a:pPr algn="just"/>
            <a:r>
              <a:rPr lang="en-US" sz="2000">
                <a:solidFill>
                  <a:schemeClr val="tx1"/>
                </a:solidFill>
              </a:rPr>
              <a:t>Suatu pola interferensi dihasilkan pada titik </a:t>
            </a:r>
            <a:r>
              <a:rPr lang="en-US" sz="2000" i="1">
                <a:solidFill>
                  <a:schemeClr val="tx1"/>
                </a:solidFill>
              </a:rPr>
              <a:t>P</a:t>
            </a:r>
            <a:r>
              <a:rPr lang="en-US" sz="2000">
                <a:solidFill>
                  <a:schemeClr val="tx1"/>
                </a:solidFill>
              </a:rPr>
              <a:t> pada layar sebagai hasil dari kombinasi sinar langsung dan sinar pantul. Sinar pantul mengalami perubahan fasa 180</a:t>
            </a:r>
            <a:r>
              <a:rPr lang="en-US" sz="2000" baseline="30000">
                <a:solidFill>
                  <a:schemeClr val="tx1"/>
                </a:solidFill>
              </a:rPr>
              <a:t>o</a:t>
            </a:r>
            <a:r>
              <a:rPr lang="en-US" sz="2000">
                <a:solidFill>
                  <a:schemeClr val="tx1"/>
                </a:solidFill>
              </a:rPr>
              <a:t>. Pola interferensi memiliki frinji gelap pada </a:t>
            </a:r>
            <a:r>
              <a:rPr lang="en-US" sz="2000" i="1">
                <a:solidFill>
                  <a:schemeClr val="tx1"/>
                </a:solidFill>
              </a:rPr>
              <a:t>P</a:t>
            </a:r>
            <a:r>
              <a:rPr lang="en-US" sz="2000">
                <a:solidFill>
                  <a:schemeClr val="tx1"/>
                </a:solidFill>
              </a:rPr>
              <a:t>’, dan frinji terang dan gelap muncul seperti pola yang dihasilkan  oleh dua sumber koheren yang riil.</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558085"/>
                                        </p:tgtEl>
                                        <p:attrNameLst>
                                          <p:attrName>style.visibility</p:attrName>
                                        </p:attrNameLst>
                                      </p:cBhvr>
                                      <p:to>
                                        <p:strVal val="visible"/>
                                      </p:to>
                                    </p:set>
                                    <p:animEffect transition="in" filter="box(out)">
                                      <p:cBhvr>
                                        <p:cTn id="7" dur="500"/>
                                        <p:tgtEl>
                                          <p:spTgt spid="558085"/>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8085" grpId="0" animBg="1"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0" name="Text Box 2"/>
          <p:cNvSpPr txBox="1">
            <a:spLocks noChangeArrowheads="1"/>
          </p:cNvSpPr>
          <p:nvPr/>
        </p:nvSpPr>
        <p:spPr bwMode="auto">
          <a:xfrm>
            <a:off x="593725" y="0"/>
            <a:ext cx="6570663" cy="579438"/>
          </a:xfrm>
          <a:prstGeom prst="rect">
            <a:avLst/>
          </a:prstGeom>
          <a:noFill/>
          <a:ln w="9525">
            <a:noFill/>
            <a:miter lim="800000"/>
            <a:headEnd/>
            <a:tailEnd/>
          </a:ln>
        </p:spPr>
        <p:txBody>
          <a:bodyPr>
            <a:spAutoFit/>
          </a:bodyPr>
          <a:lstStyle/>
          <a:p>
            <a:pPr algn="just"/>
            <a:r>
              <a:rPr lang="en-US" sz="3200" b="1">
                <a:solidFill>
                  <a:schemeClr val="accent1"/>
                </a:solidFill>
              </a:rPr>
              <a:t>Interferensi dalam selaput tipis</a:t>
            </a:r>
          </a:p>
        </p:txBody>
      </p:sp>
      <p:sp>
        <p:nvSpPr>
          <p:cNvPr id="11271" name="Text Box 3"/>
          <p:cNvSpPr txBox="1">
            <a:spLocks noChangeArrowheads="1"/>
          </p:cNvSpPr>
          <p:nvPr/>
        </p:nvSpPr>
        <p:spPr bwMode="auto">
          <a:xfrm>
            <a:off x="593725" y="490538"/>
            <a:ext cx="8035925" cy="1616075"/>
          </a:xfrm>
          <a:prstGeom prst="rect">
            <a:avLst/>
          </a:prstGeom>
          <a:noFill/>
          <a:ln w="9525">
            <a:noFill/>
            <a:miter lim="800000"/>
            <a:headEnd/>
            <a:tailEnd/>
          </a:ln>
        </p:spPr>
        <p:txBody>
          <a:bodyPr>
            <a:spAutoFit/>
          </a:bodyPr>
          <a:lstStyle/>
          <a:p>
            <a:pPr algn="just"/>
            <a:r>
              <a:rPr lang="en-US" sz="2000">
                <a:solidFill>
                  <a:schemeClr val="tx1"/>
                </a:solidFill>
              </a:rPr>
              <a:t>Macam-macam cahaya dapat dilihat ketika  cahaya dipantulkan dari buih sabun atau dari layar tipis dari  minyak yang mengambang dalam air dihasilkan oleh pengaruh inteferensi antara dua gelombang cahaya yang dipantulkan  pada permukaan yang berlawanan dari  lapisan tipis larutan sabun atau minyak</a:t>
            </a:r>
          </a:p>
        </p:txBody>
      </p:sp>
      <p:grpSp>
        <p:nvGrpSpPr>
          <p:cNvPr id="2" name="Group 4"/>
          <p:cNvGrpSpPr>
            <a:grpSpLocks/>
          </p:cNvGrpSpPr>
          <p:nvPr/>
        </p:nvGrpSpPr>
        <p:grpSpPr bwMode="auto">
          <a:xfrm>
            <a:off x="650875" y="2052638"/>
            <a:ext cx="7907338" cy="2727325"/>
            <a:chOff x="410" y="1293"/>
            <a:chExt cx="4981" cy="1718"/>
          </a:xfrm>
        </p:grpSpPr>
        <p:sp>
          <p:nvSpPr>
            <p:cNvPr id="11284" name="Text Box 5"/>
            <p:cNvSpPr txBox="1">
              <a:spLocks noChangeArrowheads="1"/>
            </p:cNvSpPr>
            <p:nvPr/>
          </p:nvSpPr>
          <p:spPr bwMode="auto">
            <a:xfrm>
              <a:off x="410" y="1293"/>
              <a:ext cx="2801" cy="1210"/>
            </a:xfrm>
            <a:prstGeom prst="rect">
              <a:avLst/>
            </a:prstGeom>
            <a:noFill/>
            <a:ln w="9525">
              <a:noFill/>
              <a:miter lim="800000"/>
              <a:headEnd/>
              <a:tailEnd/>
            </a:ln>
          </p:spPr>
          <p:txBody>
            <a:bodyPr>
              <a:spAutoFit/>
            </a:bodyPr>
            <a:lstStyle/>
            <a:p>
              <a:pPr algn="just"/>
              <a:r>
                <a:rPr lang="en-US" sz="2000">
                  <a:solidFill>
                    <a:schemeClr val="tx1"/>
                  </a:solidFill>
                </a:rPr>
                <a:t>Tinjau suatu berkas cahaya monokromatik dengan panjang gelombang  yang sampai pada pemukaan  selaput tipis yang tebalnya</a:t>
              </a:r>
              <a:r>
                <a:rPr lang="en-US" sz="2000" i="1">
                  <a:solidFill>
                    <a:schemeClr val="tx1"/>
                  </a:solidFill>
                </a:rPr>
                <a:t> t</a:t>
              </a:r>
              <a:r>
                <a:rPr lang="en-US" sz="2000">
                  <a:solidFill>
                    <a:schemeClr val="tx1"/>
                  </a:solidFill>
                </a:rPr>
                <a:t>, seperti pada gambar. Indek bias selaput lebih besar dari indek bias udara</a:t>
              </a:r>
              <a:endParaRPr lang="en-US" sz="1800">
                <a:solidFill>
                  <a:schemeClr val="tx1"/>
                </a:solidFill>
              </a:endParaRPr>
            </a:p>
          </p:txBody>
        </p:sp>
        <p:pic>
          <p:nvPicPr>
            <p:cNvPr id="11285" name="Picture 6" descr="SE37_16"/>
            <p:cNvPicPr>
              <a:picLocks noChangeAspect="1" noChangeArrowheads="1"/>
            </p:cNvPicPr>
            <p:nvPr/>
          </p:nvPicPr>
          <p:blipFill>
            <a:blip r:embed="rId4"/>
            <a:srcRect l="15002" t="11250" r="15472" b="15625"/>
            <a:stretch>
              <a:fillRect/>
            </a:stretch>
          </p:blipFill>
          <p:spPr bwMode="auto">
            <a:xfrm>
              <a:off x="3248" y="1320"/>
              <a:ext cx="2143" cy="1691"/>
            </a:xfrm>
            <a:prstGeom prst="rect">
              <a:avLst/>
            </a:prstGeom>
            <a:noFill/>
            <a:ln w="9525">
              <a:noFill/>
              <a:miter lim="800000"/>
              <a:headEnd/>
              <a:tailEnd/>
            </a:ln>
          </p:spPr>
        </p:pic>
      </p:grpSp>
      <p:grpSp>
        <p:nvGrpSpPr>
          <p:cNvPr id="3" name="Group 7"/>
          <p:cNvGrpSpPr>
            <a:grpSpLocks/>
          </p:cNvGrpSpPr>
          <p:nvPr/>
        </p:nvGrpSpPr>
        <p:grpSpPr bwMode="auto">
          <a:xfrm>
            <a:off x="666750" y="3919538"/>
            <a:ext cx="7183438" cy="1471612"/>
            <a:chOff x="446" y="2469"/>
            <a:chExt cx="4525" cy="927"/>
          </a:xfrm>
        </p:grpSpPr>
        <p:sp>
          <p:nvSpPr>
            <p:cNvPr id="11279" name="Text Box 8"/>
            <p:cNvSpPr txBox="1">
              <a:spLocks noChangeArrowheads="1"/>
            </p:cNvSpPr>
            <p:nvPr/>
          </p:nvSpPr>
          <p:spPr bwMode="auto">
            <a:xfrm>
              <a:off x="446" y="2469"/>
              <a:ext cx="2441" cy="442"/>
            </a:xfrm>
            <a:prstGeom prst="rect">
              <a:avLst/>
            </a:prstGeom>
            <a:noFill/>
            <a:ln w="9525">
              <a:noFill/>
              <a:miter lim="800000"/>
              <a:headEnd/>
              <a:tailEnd/>
            </a:ln>
          </p:spPr>
          <p:txBody>
            <a:bodyPr>
              <a:spAutoFit/>
            </a:bodyPr>
            <a:lstStyle/>
            <a:p>
              <a:pPr algn="just"/>
              <a:r>
                <a:rPr lang="en-US" sz="2000">
                  <a:solidFill>
                    <a:srgbClr val="0000FF"/>
                  </a:solidFill>
                </a:rPr>
                <a:t>Sinar 1 dan sinar 2 akan sefasa dan berinterferensi konstruktif jika:</a:t>
              </a:r>
              <a:r>
                <a:rPr lang="en-US" sz="2000"/>
                <a:t>  </a:t>
              </a:r>
              <a:endParaRPr lang="en-US" sz="1800">
                <a:solidFill>
                  <a:schemeClr val="tx1"/>
                </a:solidFill>
              </a:endParaRPr>
            </a:p>
          </p:txBody>
        </p:sp>
        <p:sp>
          <p:nvSpPr>
            <p:cNvPr id="11280" name="Text Box 9"/>
            <p:cNvSpPr txBox="1">
              <a:spLocks noChangeArrowheads="1"/>
            </p:cNvSpPr>
            <p:nvPr/>
          </p:nvSpPr>
          <p:spPr bwMode="auto">
            <a:xfrm>
              <a:off x="3158" y="3144"/>
              <a:ext cx="1813" cy="231"/>
            </a:xfrm>
            <a:prstGeom prst="rect">
              <a:avLst/>
            </a:prstGeom>
            <a:noFill/>
            <a:ln w="9525">
              <a:noFill/>
              <a:miter lim="800000"/>
              <a:headEnd/>
              <a:tailEnd/>
            </a:ln>
          </p:spPr>
          <p:txBody>
            <a:bodyPr wrap="none">
              <a:spAutoFit/>
            </a:bodyPr>
            <a:lstStyle/>
            <a:p>
              <a:r>
                <a:rPr lang="en-US" sz="1800">
                  <a:solidFill>
                    <a:schemeClr val="tx1"/>
                  </a:solidFill>
                </a:rPr>
                <a:t>dimana    m = 0, 1,2 ,3, . . . . .</a:t>
              </a:r>
            </a:p>
          </p:txBody>
        </p:sp>
        <p:grpSp>
          <p:nvGrpSpPr>
            <p:cNvPr id="11281" name="Group 10"/>
            <p:cNvGrpSpPr>
              <a:grpSpLocks/>
            </p:cNvGrpSpPr>
            <p:nvPr/>
          </p:nvGrpSpPr>
          <p:grpSpPr bwMode="auto">
            <a:xfrm>
              <a:off x="516" y="2972"/>
              <a:ext cx="2496" cy="424"/>
              <a:chOff x="516" y="3032"/>
              <a:chExt cx="2496" cy="424"/>
            </a:xfrm>
          </p:grpSpPr>
          <p:sp>
            <p:nvSpPr>
              <p:cNvPr id="11282" name="Rectangle 11"/>
              <p:cNvSpPr>
                <a:spLocks noChangeArrowheads="1"/>
              </p:cNvSpPr>
              <p:nvPr/>
            </p:nvSpPr>
            <p:spPr bwMode="auto">
              <a:xfrm>
                <a:off x="516" y="3036"/>
                <a:ext cx="2496" cy="420"/>
              </a:xfrm>
              <a:prstGeom prst="rect">
                <a:avLst/>
              </a:prstGeom>
              <a:solidFill>
                <a:schemeClr val="bg1"/>
              </a:solidFill>
              <a:ln w="9525">
                <a:solidFill>
                  <a:srgbClr val="CC00CC"/>
                </a:solidFill>
                <a:miter lim="800000"/>
                <a:headEnd/>
                <a:tailEnd/>
              </a:ln>
            </p:spPr>
            <p:txBody>
              <a:bodyPr wrap="none" anchor="ctr"/>
              <a:lstStyle/>
              <a:p>
                <a:endParaRPr lang="en-US"/>
              </a:p>
            </p:txBody>
          </p:sp>
          <p:graphicFrame>
            <p:nvGraphicFramePr>
              <p:cNvPr id="11268" name="Object 12"/>
              <p:cNvGraphicFramePr>
                <a:graphicFrameLocks noChangeAspect="1"/>
              </p:cNvGraphicFramePr>
              <p:nvPr/>
            </p:nvGraphicFramePr>
            <p:xfrm>
              <a:off x="560" y="3032"/>
              <a:ext cx="972" cy="404"/>
            </p:xfrm>
            <a:graphic>
              <a:graphicData uri="http://schemas.openxmlformats.org/presentationml/2006/ole">
                <p:oleObj spid="_x0000_s11268" name="Equation" r:id="rId5" imgW="1130040" imgH="469800" progId="Equation.3">
                  <p:embed/>
                </p:oleObj>
              </a:graphicData>
            </a:graphic>
          </p:graphicFrame>
          <p:graphicFrame>
            <p:nvGraphicFramePr>
              <p:cNvPr id="11269" name="Object 13"/>
              <p:cNvGraphicFramePr>
                <a:graphicFrameLocks noChangeAspect="1"/>
              </p:cNvGraphicFramePr>
              <p:nvPr/>
            </p:nvGraphicFramePr>
            <p:xfrm>
              <a:off x="1895" y="3126"/>
              <a:ext cx="1015" cy="240"/>
            </p:xfrm>
            <a:graphic>
              <a:graphicData uri="http://schemas.openxmlformats.org/presentationml/2006/ole">
                <p:oleObj spid="_x0000_s11269" name="Equation" r:id="rId6" imgW="1180800" imgH="279360" progId="Equation.3">
                  <p:embed/>
                </p:oleObj>
              </a:graphicData>
            </a:graphic>
          </p:graphicFrame>
          <p:sp>
            <p:nvSpPr>
              <p:cNvPr id="11283" name="Text Box 14"/>
              <p:cNvSpPr txBox="1">
                <a:spLocks noChangeArrowheads="1"/>
              </p:cNvSpPr>
              <p:nvPr/>
            </p:nvSpPr>
            <p:spPr bwMode="auto">
              <a:xfrm>
                <a:off x="1598" y="3108"/>
                <a:ext cx="236" cy="231"/>
              </a:xfrm>
              <a:prstGeom prst="rect">
                <a:avLst/>
              </a:prstGeom>
              <a:noFill/>
              <a:ln w="9525">
                <a:noFill/>
                <a:miter lim="800000"/>
                <a:headEnd/>
                <a:tailEnd/>
              </a:ln>
            </p:spPr>
            <p:txBody>
              <a:bodyPr wrap="none">
                <a:spAutoFit/>
              </a:bodyPr>
              <a:lstStyle/>
              <a:p>
                <a:r>
                  <a:rPr lang="en-US" sz="1800">
                    <a:solidFill>
                      <a:schemeClr val="tx1"/>
                    </a:solidFill>
                  </a:rPr>
                  <a:t>or</a:t>
                </a:r>
              </a:p>
            </p:txBody>
          </p:sp>
        </p:grpSp>
      </p:grpSp>
      <p:sp>
        <p:nvSpPr>
          <p:cNvPr id="11274" name="Text Box 15"/>
          <p:cNvSpPr txBox="1">
            <a:spLocks noChangeArrowheads="1"/>
          </p:cNvSpPr>
          <p:nvPr/>
        </p:nvSpPr>
        <p:spPr bwMode="auto">
          <a:xfrm>
            <a:off x="688975" y="5481638"/>
            <a:ext cx="7570788" cy="396875"/>
          </a:xfrm>
          <a:prstGeom prst="rect">
            <a:avLst/>
          </a:prstGeom>
          <a:noFill/>
          <a:ln w="9525">
            <a:noFill/>
            <a:miter lim="800000"/>
            <a:headEnd/>
            <a:tailEnd/>
          </a:ln>
        </p:spPr>
        <p:txBody>
          <a:bodyPr>
            <a:spAutoFit/>
          </a:bodyPr>
          <a:lstStyle/>
          <a:p>
            <a:pPr algn="just"/>
            <a:r>
              <a:rPr lang="en-US" sz="2000">
                <a:solidFill>
                  <a:srgbClr val="0000FF"/>
                </a:solidFill>
              </a:rPr>
              <a:t>Mereka akan berlawanan fasa dan berinterferensi destruktif jika:</a:t>
            </a:r>
          </a:p>
        </p:txBody>
      </p:sp>
      <p:grpSp>
        <p:nvGrpSpPr>
          <p:cNvPr id="11275" name="Group 16"/>
          <p:cNvGrpSpPr>
            <a:grpSpLocks/>
          </p:cNvGrpSpPr>
          <p:nvPr/>
        </p:nvGrpSpPr>
        <p:grpSpPr bwMode="auto">
          <a:xfrm>
            <a:off x="838200" y="5962650"/>
            <a:ext cx="3409950" cy="666750"/>
            <a:chOff x="528" y="3756"/>
            <a:chExt cx="2148" cy="420"/>
          </a:xfrm>
        </p:grpSpPr>
        <p:sp>
          <p:nvSpPr>
            <p:cNvPr id="11277" name="Rectangle 17"/>
            <p:cNvSpPr>
              <a:spLocks noChangeArrowheads="1"/>
            </p:cNvSpPr>
            <p:nvPr/>
          </p:nvSpPr>
          <p:spPr bwMode="auto">
            <a:xfrm>
              <a:off x="528" y="3756"/>
              <a:ext cx="2148" cy="420"/>
            </a:xfrm>
            <a:prstGeom prst="rect">
              <a:avLst/>
            </a:prstGeom>
            <a:solidFill>
              <a:schemeClr val="bg1"/>
            </a:solidFill>
            <a:ln w="9525">
              <a:solidFill>
                <a:srgbClr val="CC00CC"/>
              </a:solidFill>
              <a:miter lim="800000"/>
              <a:headEnd/>
              <a:tailEnd/>
            </a:ln>
          </p:spPr>
          <p:txBody>
            <a:bodyPr wrap="none" anchor="ctr"/>
            <a:lstStyle/>
            <a:p>
              <a:endParaRPr lang="en-US"/>
            </a:p>
          </p:txBody>
        </p:sp>
        <p:graphicFrame>
          <p:nvGraphicFramePr>
            <p:cNvPr id="11266" name="Object 18"/>
            <p:cNvGraphicFramePr>
              <a:graphicFrameLocks noChangeAspect="1"/>
            </p:cNvGraphicFramePr>
            <p:nvPr/>
          </p:nvGraphicFramePr>
          <p:xfrm>
            <a:off x="609" y="3772"/>
            <a:ext cx="633" cy="404"/>
          </p:xfrm>
          <a:graphic>
            <a:graphicData uri="http://schemas.openxmlformats.org/presentationml/2006/ole">
              <p:oleObj spid="_x0000_s11266" name="Equation" r:id="rId7" imgW="736560" imgH="469800" progId="Equation.3">
                <p:embed/>
              </p:oleObj>
            </a:graphicData>
          </a:graphic>
        </p:graphicFrame>
        <p:graphicFrame>
          <p:nvGraphicFramePr>
            <p:cNvPr id="11267" name="Object 19"/>
            <p:cNvGraphicFramePr>
              <a:graphicFrameLocks noChangeAspect="1"/>
            </p:cNvGraphicFramePr>
            <p:nvPr/>
          </p:nvGraphicFramePr>
          <p:xfrm>
            <a:off x="1811" y="3898"/>
            <a:ext cx="677" cy="175"/>
          </p:xfrm>
          <a:graphic>
            <a:graphicData uri="http://schemas.openxmlformats.org/presentationml/2006/ole">
              <p:oleObj spid="_x0000_s11267" name="Equation" r:id="rId8" imgW="787320" imgH="203040" progId="Equation.3">
                <p:embed/>
              </p:oleObj>
            </a:graphicData>
          </a:graphic>
        </p:graphicFrame>
        <p:sp>
          <p:nvSpPr>
            <p:cNvPr id="11278" name="Text Box 20"/>
            <p:cNvSpPr txBox="1">
              <a:spLocks noChangeArrowheads="1"/>
            </p:cNvSpPr>
            <p:nvPr/>
          </p:nvSpPr>
          <p:spPr bwMode="auto">
            <a:xfrm>
              <a:off x="1406" y="3864"/>
              <a:ext cx="236" cy="231"/>
            </a:xfrm>
            <a:prstGeom prst="rect">
              <a:avLst/>
            </a:prstGeom>
            <a:noFill/>
            <a:ln w="9525">
              <a:noFill/>
              <a:miter lim="800000"/>
              <a:headEnd/>
              <a:tailEnd/>
            </a:ln>
          </p:spPr>
          <p:txBody>
            <a:bodyPr wrap="none">
              <a:spAutoFit/>
            </a:bodyPr>
            <a:lstStyle/>
            <a:p>
              <a:r>
                <a:rPr lang="en-US" sz="1800">
                  <a:solidFill>
                    <a:schemeClr val="tx1"/>
                  </a:solidFill>
                </a:rPr>
                <a:t>or</a:t>
              </a:r>
            </a:p>
          </p:txBody>
        </p:sp>
      </p:grpSp>
      <p:sp>
        <p:nvSpPr>
          <p:cNvPr id="11276" name="Text Box 21"/>
          <p:cNvSpPr txBox="1">
            <a:spLocks noChangeArrowheads="1"/>
          </p:cNvSpPr>
          <p:nvPr/>
        </p:nvSpPr>
        <p:spPr bwMode="auto">
          <a:xfrm>
            <a:off x="5051425" y="6057900"/>
            <a:ext cx="2878138" cy="366713"/>
          </a:xfrm>
          <a:prstGeom prst="rect">
            <a:avLst/>
          </a:prstGeom>
          <a:noFill/>
          <a:ln w="9525">
            <a:noFill/>
            <a:miter lim="800000"/>
            <a:headEnd/>
            <a:tailEnd/>
          </a:ln>
        </p:spPr>
        <p:txBody>
          <a:bodyPr wrap="none">
            <a:spAutoFit/>
          </a:bodyPr>
          <a:lstStyle/>
          <a:p>
            <a:r>
              <a:rPr lang="en-US" sz="1800">
                <a:solidFill>
                  <a:schemeClr val="tx1"/>
                </a:solidFill>
              </a:rPr>
              <a:t>dimana    m = 0, 1,2 ,3, . . . .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out)">
                                      <p:cBhvr>
                                        <p:cTn id="7" dur="500"/>
                                        <p:tgtEl>
                                          <p:spTgt spid="2"/>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builtIn="1"/>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out)">
                                      <p:cBhvr>
                                        <p:cTn id="12" dur="500"/>
                                        <p:tgtEl>
                                          <p:spTgt spid="3"/>
                                        </p:tgtEl>
                                      </p:cBhvr>
                                    </p:animEffect>
                                  </p:childTnLst>
                                  <p:subTnLst>
                                    <p:audio>
                                      <p:cMediaNode>
                                        <p:cTn display="0" masterRel="sameClick">
                                          <p:stCondLst>
                                            <p:cond evt="begin" delay="0">
                                              <p:tn val="10"/>
                                            </p:cond>
                                          </p:stCondLst>
                                          <p:endCondLst>
                                            <p:cond evt="onStopAudio" delay="0">
                                              <p:tgtEl>
                                                <p:sldTgt/>
                                              </p:tgtEl>
                                            </p:cond>
                                          </p:endCondLst>
                                        </p:cTn>
                                        <p:tgtEl>
                                          <p:sndTgt r:embed="rId3"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2"/>
          <p:cNvSpPr>
            <a:spLocks noGrp="1" noChangeArrowheads="1"/>
          </p:cNvSpPr>
          <p:nvPr>
            <p:ph type="ctrTitle"/>
          </p:nvPr>
        </p:nvSpPr>
        <p:spPr>
          <a:xfrm>
            <a:off x="1116013" y="2708275"/>
            <a:ext cx="6629400" cy="1739900"/>
          </a:xfrm>
        </p:spPr>
        <p:txBody>
          <a:bodyPr/>
          <a:lstStyle/>
          <a:p>
            <a:pPr algn="ctr" rtl="1" eaLnBrk="1" hangingPunct="1"/>
            <a:r>
              <a:rPr lang="en-US" altLang="zh-TW" sz="3400" smtClean="0">
                <a:solidFill>
                  <a:srgbClr val="FF00FF"/>
                </a:solidFill>
                <a:ea typeface="PMingLiU" pitchFamily="18" charset="-120"/>
              </a:rPr>
              <a:t>Interferensi</a:t>
            </a:r>
            <a:br>
              <a:rPr lang="en-US" altLang="zh-TW" sz="3400" smtClean="0">
                <a:solidFill>
                  <a:srgbClr val="FF00FF"/>
                </a:solidFill>
                <a:ea typeface="PMingLiU" pitchFamily="18" charset="-120"/>
              </a:rPr>
            </a:br>
            <a:r>
              <a:rPr lang="en-US" altLang="zh-TW" sz="3400" smtClean="0">
                <a:solidFill>
                  <a:srgbClr val="FF00FF"/>
                </a:solidFill>
                <a:ea typeface="PMingLiU" pitchFamily="18" charset="-120"/>
              </a:rPr>
              <a:t>Gelombang Elektromagnetik</a:t>
            </a:r>
          </a:p>
        </p:txBody>
      </p:sp>
      <p:graphicFrame>
        <p:nvGraphicFramePr>
          <p:cNvPr id="1026" name="Object 3"/>
          <p:cNvGraphicFramePr>
            <a:graphicFrameLocks noChangeAspect="1"/>
          </p:cNvGraphicFramePr>
          <p:nvPr/>
        </p:nvGraphicFramePr>
        <p:xfrm>
          <a:off x="611188" y="188913"/>
          <a:ext cx="2989262" cy="2219325"/>
        </p:xfrm>
        <a:graphic>
          <a:graphicData uri="http://schemas.openxmlformats.org/presentationml/2006/ole">
            <p:oleObj spid="_x0000_s1026" name="Photo Editor Photo" r:id="rId4" imgW="1152381" imgH="1504762" progId="MSPhotoEd.3">
              <p:embed/>
            </p:oleObj>
          </a:graphicData>
        </a:graphic>
      </p:graphicFrame>
      <p:graphicFrame>
        <p:nvGraphicFramePr>
          <p:cNvPr id="563204" name="Object 4"/>
          <p:cNvGraphicFramePr>
            <a:graphicFrameLocks noChangeAspect="1"/>
          </p:cNvGraphicFramePr>
          <p:nvPr/>
        </p:nvGraphicFramePr>
        <p:xfrm>
          <a:off x="7834313" y="3733800"/>
          <a:ext cx="776287" cy="2428875"/>
        </p:xfrm>
        <a:graphic>
          <a:graphicData uri="http://schemas.openxmlformats.org/presentationml/2006/ole">
            <p:oleObj spid="_x0000_s1027" name="Photo Editor Photo" r:id="rId5" imgW="228571" imgH="3495238" progId="MSPhotoEd.3">
              <p:embed/>
            </p:oleObj>
          </a:graphicData>
        </a:graphic>
      </p:graphicFrame>
      <p:grpSp>
        <p:nvGrpSpPr>
          <p:cNvPr id="1029" name="Group 5"/>
          <p:cNvGrpSpPr>
            <a:grpSpLocks/>
          </p:cNvGrpSpPr>
          <p:nvPr/>
        </p:nvGrpSpPr>
        <p:grpSpPr bwMode="auto">
          <a:xfrm>
            <a:off x="5410200" y="488950"/>
            <a:ext cx="3073400" cy="1866900"/>
            <a:chOff x="2856" y="876"/>
            <a:chExt cx="1936" cy="1176"/>
          </a:xfrm>
        </p:grpSpPr>
        <p:sp>
          <p:nvSpPr>
            <p:cNvPr id="1030" name="Rectangle 6" descr="90%"/>
            <p:cNvSpPr>
              <a:spLocks noChangeArrowheads="1"/>
            </p:cNvSpPr>
            <p:nvPr/>
          </p:nvSpPr>
          <p:spPr bwMode="auto">
            <a:xfrm>
              <a:off x="3756" y="876"/>
              <a:ext cx="348" cy="1032"/>
            </a:xfrm>
            <a:prstGeom prst="rect">
              <a:avLst/>
            </a:prstGeom>
            <a:pattFill prst="pct90">
              <a:fgClr>
                <a:schemeClr val="folHlink"/>
              </a:fgClr>
              <a:bgClr>
                <a:srgbClr val="FFFFFF"/>
              </a:bgClr>
            </a:pattFill>
            <a:ln w="9525">
              <a:noFill/>
              <a:miter lim="800000"/>
              <a:headEnd/>
              <a:tailEnd/>
            </a:ln>
          </p:spPr>
          <p:txBody>
            <a:bodyPr wrap="none" anchor="ctr"/>
            <a:lstStyle/>
            <a:p>
              <a:endParaRPr lang="en-US"/>
            </a:p>
          </p:txBody>
        </p:sp>
        <p:sp>
          <p:nvSpPr>
            <p:cNvPr id="1031" name="Line 7"/>
            <p:cNvSpPr>
              <a:spLocks noChangeShapeType="1"/>
            </p:cNvSpPr>
            <p:nvPr/>
          </p:nvSpPr>
          <p:spPr bwMode="auto">
            <a:xfrm>
              <a:off x="3920" y="1436"/>
              <a:ext cx="504" cy="504"/>
            </a:xfrm>
            <a:prstGeom prst="line">
              <a:avLst/>
            </a:prstGeom>
            <a:noFill/>
            <a:ln w="76200">
              <a:solidFill>
                <a:srgbClr val="66CCFF"/>
              </a:solidFill>
              <a:round/>
              <a:headEnd/>
              <a:tailEnd/>
            </a:ln>
          </p:spPr>
          <p:txBody>
            <a:bodyPr/>
            <a:lstStyle/>
            <a:p>
              <a:endParaRPr lang="en-US"/>
            </a:p>
          </p:txBody>
        </p:sp>
        <p:sp>
          <p:nvSpPr>
            <p:cNvPr id="1032" name="Line 8"/>
            <p:cNvSpPr>
              <a:spLocks noChangeShapeType="1"/>
            </p:cNvSpPr>
            <p:nvPr/>
          </p:nvSpPr>
          <p:spPr bwMode="auto">
            <a:xfrm>
              <a:off x="3940" y="1408"/>
              <a:ext cx="508" cy="508"/>
            </a:xfrm>
            <a:prstGeom prst="line">
              <a:avLst/>
            </a:prstGeom>
            <a:noFill/>
            <a:ln w="57150">
              <a:solidFill>
                <a:schemeClr val="accent1"/>
              </a:solidFill>
              <a:round/>
              <a:headEnd/>
              <a:tailEnd/>
            </a:ln>
          </p:spPr>
          <p:txBody>
            <a:bodyPr/>
            <a:lstStyle/>
            <a:p>
              <a:endParaRPr lang="en-US"/>
            </a:p>
          </p:txBody>
        </p:sp>
        <p:sp>
          <p:nvSpPr>
            <p:cNvPr id="1033" name="Line 9"/>
            <p:cNvSpPr>
              <a:spLocks noChangeShapeType="1"/>
            </p:cNvSpPr>
            <p:nvPr/>
          </p:nvSpPr>
          <p:spPr bwMode="auto">
            <a:xfrm>
              <a:off x="3952" y="1388"/>
              <a:ext cx="512" cy="515"/>
            </a:xfrm>
            <a:prstGeom prst="line">
              <a:avLst/>
            </a:prstGeom>
            <a:noFill/>
            <a:ln w="28575">
              <a:solidFill>
                <a:srgbClr val="FFFF00"/>
              </a:solidFill>
              <a:round/>
              <a:headEnd/>
              <a:tailEnd/>
            </a:ln>
          </p:spPr>
          <p:txBody>
            <a:bodyPr/>
            <a:lstStyle/>
            <a:p>
              <a:endParaRPr lang="en-US"/>
            </a:p>
          </p:txBody>
        </p:sp>
        <p:sp>
          <p:nvSpPr>
            <p:cNvPr id="1034" name="Line 10"/>
            <p:cNvSpPr>
              <a:spLocks noChangeShapeType="1"/>
            </p:cNvSpPr>
            <p:nvPr/>
          </p:nvSpPr>
          <p:spPr bwMode="auto">
            <a:xfrm>
              <a:off x="3964" y="1276"/>
              <a:ext cx="684" cy="0"/>
            </a:xfrm>
            <a:prstGeom prst="line">
              <a:avLst/>
            </a:prstGeom>
            <a:noFill/>
            <a:ln w="76200">
              <a:solidFill>
                <a:srgbClr val="CC3300"/>
              </a:solidFill>
              <a:round/>
              <a:headEnd/>
              <a:tailEnd/>
            </a:ln>
          </p:spPr>
          <p:txBody>
            <a:bodyPr/>
            <a:lstStyle/>
            <a:p>
              <a:endParaRPr lang="en-US"/>
            </a:p>
          </p:txBody>
        </p:sp>
        <p:sp>
          <p:nvSpPr>
            <p:cNvPr id="1035" name="Line 11"/>
            <p:cNvSpPr>
              <a:spLocks noChangeShapeType="1"/>
            </p:cNvSpPr>
            <p:nvPr/>
          </p:nvSpPr>
          <p:spPr bwMode="auto">
            <a:xfrm>
              <a:off x="3960" y="1296"/>
              <a:ext cx="688" cy="0"/>
            </a:xfrm>
            <a:prstGeom prst="line">
              <a:avLst/>
            </a:prstGeom>
            <a:noFill/>
            <a:ln w="57150">
              <a:solidFill>
                <a:srgbClr val="FFFF00"/>
              </a:solidFill>
              <a:round/>
              <a:headEnd/>
              <a:tailEnd/>
            </a:ln>
          </p:spPr>
          <p:txBody>
            <a:bodyPr/>
            <a:lstStyle/>
            <a:p>
              <a:endParaRPr lang="en-US"/>
            </a:p>
          </p:txBody>
        </p:sp>
        <p:sp>
          <p:nvSpPr>
            <p:cNvPr id="1036" name="Line 12"/>
            <p:cNvSpPr>
              <a:spLocks noChangeShapeType="1"/>
            </p:cNvSpPr>
            <p:nvPr/>
          </p:nvSpPr>
          <p:spPr bwMode="auto">
            <a:xfrm>
              <a:off x="3964" y="1320"/>
              <a:ext cx="684" cy="0"/>
            </a:xfrm>
            <a:prstGeom prst="line">
              <a:avLst/>
            </a:prstGeom>
            <a:noFill/>
            <a:ln w="38100">
              <a:solidFill>
                <a:schemeClr val="accent1"/>
              </a:solidFill>
              <a:round/>
              <a:headEnd/>
              <a:tailEnd/>
            </a:ln>
          </p:spPr>
          <p:txBody>
            <a:bodyPr/>
            <a:lstStyle/>
            <a:p>
              <a:endParaRPr lang="en-US"/>
            </a:p>
          </p:txBody>
        </p:sp>
        <p:sp>
          <p:nvSpPr>
            <p:cNvPr id="1037" name="Line 13"/>
            <p:cNvSpPr>
              <a:spLocks noChangeShapeType="1"/>
            </p:cNvSpPr>
            <p:nvPr/>
          </p:nvSpPr>
          <p:spPr bwMode="auto">
            <a:xfrm>
              <a:off x="3960" y="1340"/>
              <a:ext cx="688" cy="0"/>
            </a:xfrm>
            <a:prstGeom prst="line">
              <a:avLst/>
            </a:prstGeom>
            <a:noFill/>
            <a:ln w="28575">
              <a:solidFill>
                <a:srgbClr val="66CCFF"/>
              </a:solidFill>
              <a:round/>
              <a:headEnd/>
              <a:tailEnd/>
            </a:ln>
          </p:spPr>
          <p:txBody>
            <a:bodyPr/>
            <a:lstStyle/>
            <a:p>
              <a:endParaRPr lang="en-US"/>
            </a:p>
          </p:txBody>
        </p:sp>
        <p:sp>
          <p:nvSpPr>
            <p:cNvPr id="1038" name="Line 14"/>
            <p:cNvSpPr>
              <a:spLocks noChangeShapeType="1"/>
            </p:cNvSpPr>
            <p:nvPr/>
          </p:nvSpPr>
          <p:spPr bwMode="auto">
            <a:xfrm rot="2707572" flipH="1">
              <a:off x="3852" y="1624"/>
              <a:ext cx="718" cy="2"/>
            </a:xfrm>
            <a:prstGeom prst="line">
              <a:avLst/>
            </a:prstGeom>
            <a:noFill/>
            <a:ln w="28575">
              <a:solidFill>
                <a:srgbClr val="CC3300"/>
              </a:solidFill>
              <a:round/>
              <a:headEnd/>
              <a:tailEnd/>
            </a:ln>
          </p:spPr>
          <p:txBody>
            <a:bodyPr/>
            <a:lstStyle/>
            <a:p>
              <a:endParaRPr lang="en-US"/>
            </a:p>
          </p:txBody>
        </p:sp>
        <p:sp>
          <p:nvSpPr>
            <p:cNvPr id="1039" name="Line 15"/>
            <p:cNvSpPr>
              <a:spLocks noChangeShapeType="1"/>
            </p:cNvSpPr>
            <p:nvPr/>
          </p:nvSpPr>
          <p:spPr bwMode="auto">
            <a:xfrm>
              <a:off x="2856" y="1368"/>
              <a:ext cx="1104" cy="0"/>
            </a:xfrm>
            <a:prstGeom prst="line">
              <a:avLst/>
            </a:prstGeom>
            <a:noFill/>
            <a:ln w="381000">
              <a:solidFill>
                <a:schemeClr val="bg1"/>
              </a:solidFill>
              <a:round/>
              <a:headEnd/>
              <a:tailEnd/>
            </a:ln>
          </p:spPr>
          <p:txBody>
            <a:bodyPr/>
            <a:lstStyle/>
            <a:p>
              <a:endParaRPr lang="en-US"/>
            </a:p>
          </p:txBody>
        </p:sp>
        <p:sp>
          <p:nvSpPr>
            <p:cNvPr id="1040" name="AutoShape 16"/>
            <p:cNvSpPr>
              <a:spLocks noChangeArrowheads="1"/>
            </p:cNvSpPr>
            <p:nvPr/>
          </p:nvSpPr>
          <p:spPr bwMode="auto">
            <a:xfrm rot="7945755">
              <a:off x="4400" y="1888"/>
              <a:ext cx="184" cy="144"/>
            </a:xfrm>
            <a:prstGeom prst="triangle">
              <a:avLst>
                <a:gd name="adj" fmla="val 50000"/>
              </a:avLst>
            </a:prstGeom>
            <a:solidFill>
              <a:srgbClr val="66CCFF"/>
            </a:solidFill>
            <a:ln w="9525">
              <a:solidFill>
                <a:srgbClr val="66CCFF"/>
              </a:solidFill>
              <a:miter lim="800000"/>
              <a:headEnd/>
              <a:tailEnd/>
            </a:ln>
          </p:spPr>
          <p:txBody>
            <a:bodyPr wrap="none" anchor="ctr"/>
            <a:lstStyle/>
            <a:p>
              <a:endParaRPr lang="en-US"/>
            </a:p>
          </p:txBody>
        </p:sp>
        <p:sp>
          <p:nvSpPr>
            <p:cNvPr id="1041" name="AutoShape 17"/>
            <p:cNvSpPr>
              <a:spLocks noChangeArrowheads="1"/>
            </p:cNvSpPr>
            <p:nvPr/>
          </p:nvSpPr>
          <p:spPr bwMode="auto">
            <a:xfrm rot="5400000">
              <a:off x="4628" y="1224"/>
              <a:ext cx="184" cy="144"/>
            </a:xfrm>
            <a:prstGeom prst="triangle">
              <a:avLst>
                <a:gd name="adj" fmla="val 50000"/>
              </a:avLst>
            </a:prstGeom>
            <a:solidFill>
              <a:srgbClr val="FF8431"/>
            </a:solidFill>
            <a:ln w="9525">
              <a:solidFill>
                <a:srgbClr val="FF8431"/>
              </a:solidFill>
              <a:miter lim="800000"/>
              <a:headEnd/>
              <a:tailEnd/>
            </a:ln>
          </p:spPr>
          <p:txBody>
            <a:bodyPr wrap="none" anchor="ct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63204"/>
                                        </p:tgtEl>
                                        <p:attrNameLst>
                                          <p:attrName>style.visibility</p:attrName>
                                        </p:attrNameLst>
                                      </p:cBhvr>
                                      <p:to>
                                        <p:strVal val="visible"/>
                                      </p:to>
                                    </p:set>
                                    <p:anim calcmode="lin" valueType="num">
                                      <p:cBhvr additive="base">
                                        <p:cTn id="7" dur="500" fill="hold"/>
                                        <p:tgtEl>
                                          <p:spTgt spid="563204"/>
                                        </p:tgtEl>
                                        <p:attrNameLst>
                                          <p:attrName>ppt_x</p:attrName>
                                        </p:attrNameLst>
                                      </p:cBhvr>
                                      <p:tavLst>
                                        <p:tav tm="0">
                                          <p:val>
                                            <p:strVal val="0-#ppt_w/2"/>
                                          </p:val>
                                        </p:tav>
                                        <p:tav tm="100000">
                                          <p:val>
                                            <p:strVal val="#ppt_x"/>
                                          </p:val>
                                        </p:tav>
                                      </p:tavLst>
                                    </p:anim>
                                    <p:anim calcmode="lin" valueType="num">
                                      <p:cBhvr additive="base">
                                        <p:cTn id="8" dur="500" fill="hold"/>
                                        <p:tgtEl>
                                          <p:spTgt spid="56320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Text Box 2"/>
          <p:cNvSpPr txBox="1">
            <a:spLocks noChangeArrowheads="1"/>
          </p:cNvSpPr>
          <p:nvPr/>
        </p:nvSpPr>
        <p:spPr bwMode="auto">
          <a:xfrm>
            <a:off x="611188" y="1125538"/>
            <a:ext cx="7775575" cy="1311275"/>
          </a:xfrm>
          <a:prstGeom prst="rect">
            <a:avLst/>
          </a:prstGeom>
          <a:noFill/>
          <a:ln w="9525">
            <a:noFill/>
            <a:miter lim="800000"/>
            <a:headEnd/>
            <a:tailEnd/>
          </a:ln>
        </p:spPr>
        <p:txBody>
          <a:bodyPr>
            <a:spAutoFit/>
          </a:bodyPr>
          <a:lstStyle/>
          <a:p>
            <a:pPr algn="just"/>
            <a:r>
              <a:rPr lang="en-US" sz="2000">
                <a:solidFill>
                  <a:schemeClr val="tx1"/>
                </a:solidFill>
              </a:rPr>
              <a:t>Lensa-lensa sering dilapisi dengan material transparan seperti MgF</a:t>
            </a:r>
            <a:r>
              <a:rPr lang="en-US" sz="2000" baseline="-25000">
                <a:solidFill>
                  <a:schemeClr val="tx1"/>
                </a:solidFill>
              </a:rPr>
              <a:t>2</a:t>
            </a:r>
            <a:r>
              <a:rPr lang="en-US" sz="2000">
                <a:solidFill>
                  <a:schemeClr val="tx1"/>
                </a:solidFill>
              </a:rPr>
              <a:t> (n = 1.38) untuk mengurangi pemantulan dari permukaan gelas. Berapa tebal pelapisan yang diperlukan untuk menghasilkan pemantulan minimum pada pusat dari cahaya tampak (5500 A)?</a:t>
            </a:r>
            <a:endParaRPr lang="en-US" sz="2000" i="1" baseline="-25000">
              <a:solidFill>
                <a:schemeClr val="tx1"/>
              </a:solidFill>
            </a:endParaRPr>
          </a:p>
        </p:txBody>
      </p:sp>
      <p:sp>
        <p:nvSpPr>
          <p:cNvPr id="12293" name="Text Box 3"/>
          <p:cNvSpPr txBox="1">
            <a:spLocks noChangeArrowheads="1"/>
          </p:cNvSpPr>
          <p:nvPr/>
        </p:nvSpPr>
        <p:spPr bwMode="auto">
          <a:xfrm>
            <a:off x="6924675" y="2463800"/>
            <a:ext cx="1722438" cy="366713"/>
          </a:xfrm>
          <a:prstGeom prst="rect">
            <a:avLst/>
          </a:prstGeom>
          <a:noFill/>
          <a:ln w="9525">
            <a:noFill/>
            <a:miter lim="800000"/>
            <a:headEnd/>
            <a:tailEnd/>
          </a:ln>
        </p:spPr>
        <p:txBody>
          <a:bodyPr wrap="none">
            <a:spAutoFit/>
          </a:bodyPr>
          <a:lstStyle/>
          <a:p>
            <a:r>
              <a:rPr lang="en-US" sz="1800">
                <a:solidFill>
                  <a:srgbClr val="0000FF"/>
                </a:solidFill>
              </a:rPr>
              <a:t>Air       n</a:t>
            </a:r>
            <a:r>
              <a:rPr lang="en-US" sz="1800" baseline="-25000">
                <a:solidFill>
                  <a:srgbClr val="0000FF"/>
                </a:solidFill>
              </a:rPr>
              <a:t>0</a:t>
            </a:r>
            <a:r>
              <a:rPr lang="en-US" sz="1800">
                <a:solidFill>
                  <a:srgbClr val="0000FF"/>
                </a:solidFill>
              </a:rPr>
              <a:t> = 1.00</a:t>
            </a:r>
          </a:p>
        </p:txBody>
      </p:sp>
      <p:sp>
        <p:nvSpPr>
          <p:cNvPr id="12294" name="Text Box 4"/>
          <p:cNvSpPr txBox="1">
            <a:spLocks noChangeArrowheads="1"/>
          </p:cNvSpPr>
          <p:nvPr/>
        </p:nvSpPr>
        <p:spPr bwMode="auto">
          <a:xfrm>
            <a:off x="6958013" y="2927350"/>
            <a:ext cx="1709737" cy="366713"/>
          </a:xfrm>
          <a:prstGeom prst="rect">
            <a:avLst/>
          </a:prstGeom>
          <a:noFill/>
          <a:ln w="9525">
            <a:noFill/>
            <a:miter lim="800000"/>
            <a:headEnd/>
            <a:tailEnd/>
          </a:ln>
        </p:spPr>
        <p:txBody>
          <a:bodyPr>
            <a:spAutoFit/>
          </a:bodyPr>
          <a:lstStyle/>
          <a:p>
            <a:r>
              <a:rPr lang="en-US" sz="1800">
                <a:solidFill>
                  <a:srgbClr val="0000FF"/>
                </a:solidFill>
              </a:rPr>
              <a:t>MgF</a:t>
            </a:r>
            <a:r>
              <a:rPr lang="en-US" sz="1800" baseline="-25000">
                <a:solidFill>
                  <a:srgbClr val="0000FF"/>
                </a:solidFill>
              </a:rPr>
              <a:t>2</a:t>
            </a:r>
            <a:r>
              <a:rPr lang="en-US" sz="1800">
                <a:solidFill>
                  <a:srgbClr val="0000FF"/>
                </a:solidFill>
              </a:rPr>
              <a:t>   n</a:t>
            </a:r>
            <a:r>
              <a:rPr lang="en-US" sz="1800" baseline="-25000">
                <a:solidFill>
                  <a:srgbClr val="0000FF"/>
                </a:solidFill>
              </a:rPr>
              <a:t>1</a:t>
            </a:r>
            <a:r>
              <a:rPr lang="en-US" sz="1800">
                <a:solidFill>
                  <a:srgbClr val="0000FF"/>
                </a:solidFill>
              </a:rPr>
              <a:t> = 1.38</a:t>
            </a:r>
          </a:p>
        </p:txBody>
      </p:sp>
      <p:sp>
        <p:nvSpPr>
          <p:cNvPr id="12295" name="Text Box 5"/>
          <p:cNvSpPr txBox="1">
            <a:spLocks noChangeArrowheads="1"/>
          </p:cNvSpPr>
          <p:nvPr/>
        </p:nvSpPr>
        <p:spPr bwMode="auto">
          <a:xfrm>
            <a:off x="6948488" y="3429000"/>
            <a:ext cx="1735137" cy="366713"/>
          </a:xfrm>
          <a:prstGeom prst="rect">
            <a:avLst/>
          </a:prstGeom>
          <a:noFill/>
          <a:ln w="9525">
            <a:noFill/>
            <a:miter lim="800000"/>
            <a:headEnd/>
            <a:tailEnd/>
          </a:ln>
        </p:spPr>
        <p:txBody>
          <a:bodyPr wrap="none">
            <a:spAutoFit/>
          </a:bodyPr>
          <a:lstStyle/>
          <a:p>
            <a:r>
              <a:rPr lang="en-US" sz="1800">
                <a:solidFill>
                  <a:srgbClr val="0000FF"/>
                </a:solidFill>
              </a:rPr>
              <a:t>Glass    n</a:t>
            </a:r>
            <a:r>
              <a:rPr lang="en-US" sz="1800" baseline="-25000">
                <a:solidFill>
                  <a:srgbClr val="0000FF"/>
                </a:solidFill>
              </a:rPr>
              <a:t>2 </a:t>
            </a:r>
            <a:r>
              <a:rPr lang="en-US" sz="1800">
                <a:solidFill>
                  <a:srgbClr val="0000FF"/>
                </a:solidFill>
              </a:rPr>
              <a:t>= 1.50</a:t>
            </a:r>
          </a:p>
        </p:txBody>
      </p:sp>
      <p:grpSp>
        <p:nvGrpSpPr>
          <p:cNvPr id="12296" name="Group 6"/>
          <p:cNvGrpSpPr>
            <a:grpSpLocks/>
          </p:cNvGrpSpPr>
          <p:nvPr/>
        </p:nvGrpSpPr>
        <p:grpSpPr bwMode="auto">
          <a:xfrm>
            <a:off x="4716463" y="2565400"/>
            <a:ext cx="2041525" cy="1695450"/>
            <a:chOff x="2966" y="1328"/>
            <a:chExt cx="1286" cy="1068"/>
          </a:xfrm>
        </p:grpSpPr>
        <p:grpSp>
          <p:nvGrpSpPr>
            <p:cNvPr id="12304" name="Group 7"/>
            <p:cNvGrpSpPr>
              <a:grpSpLocks/>
            </p:cNvGrpSpPr>
            <p:nvPr/>
          </p:nvGrpSpPr>
          <p:grpSpPr bwMode="auto">
            <a:xfrm>
              <a:off x="3172" y="1868"/>
              <a:ext cx="1080" cy="528"/>
              <a:chOff x="3796" y="1888"/>
              <a:chExt cx="1080" cy="528"/>
            </a:xfrm>
          </p:grpSpPr>
          <p:sp>
            <p:nvSpPr>
              <p:cNvPr id="12319" name="Rectangle 8"/>
              <p:cNvSpPr>
                <a:spLocks noChangeArrowheads="1"/>
              </p:cNvSpPr>
              <p:nvPr/>
            </p:nvSpPr>
            <p:spPr bwMode="auto">
              <a:xfrm>
                <a:off x="3796" y="1888"/>
                <a:ext cx="1080" cy="204"/>
              </a:xfrm>
              <a:prstGeom prst="rect">
                <a:avLst/>
              </a:prstGeom>
              <a:solidFill>
                <a:schemeClr val="hlink"/>
              </a:solidFill>
              <a:ln w="9525">
                <a:noFill/>
                <a:miter lim="800000"/>
                <a:headEnd/>
                <a:tailEnd/>
              </a:ln>
            </p:spPr>
            <p:txBody>
              <a:bodyPr wrap="none" anchor="ctr"/>
              <a:lstStyle/>
              <a:p>
                <a:endParaRPr lang="en-US"/>
              </a:p>
            </p:txBody>
          </p:sp>
          <p:sp>
            <p:nvSpPr>
              <p:cNvPr id="12320" name="Rectangle 9"/>
              <p:cNvSpPr>
                <a:spLocks noChangeArrowheads="1"/>
              </p:cNvSpPr>
              <p:nvPr/>
            </p:nvSpPr>
            <p:spPr bwMode="auto">
              <a:xfrm>
                <a:off x="3796" y="2092"/>
                <a:ext cx="1080" cy="324"/>
              </a:xfrm>
              <a:prstGeom prst="rect">
                <a:avLst/>
              </a:prstGeom>
              <a:solidFill>
                <a:srgbClr val="66CCFF"/>
              </a:solidFill>
              <a:ln w="9525">
                <a:noFill/>
                <a:miter lim="800000"/>
                <a:headEnd/>
                <a:tailEnd/>
              </a:ln>
            </p:spPr>
            <p:txBody>
              <a:bodyPr wrap="none" anchor="ctr"/>
              <a:lstStyle/>
              <a:p>
                <a:endParaRPr lang="en-US"/>
              </a:p>
            </p:txBody>
          </p:sp>
        </p:grpSp>
        <p:sp>
          <p:nvSpPr>
            <p:cNvPr id="12305" name="Line 10"/>
            <p:cNvSpPr>
              <a:spLocks noChangeShapeType="1"/>
            </p:cNvSpPr>
            <p:nvPr/>
          </p:nvSpPr>
          <p:spPr bwMode="auto">
            <a:xfrm>
              <a:off x="3372" y="1328"/>
              <a:ext cx="188" cy="380"/>
            </a:xfrm>
            <a:prstGeom prst="line">
              <a:avLst/>
            </a:prstGeom>
            <a:noFill/>
            <a:ln w="28575">
              <a:solidFill>
                <a:srgbClr val="CC00CC"/>
              </a:solidFill>
              <a:round/>
              <a:headEnd/>
              <a:tailEnd type="triangle" w="sm" len="sm"/>
            </a:ln>
          </p:spPr>
          <p:txBody>
            <a:bodyPr/>
            <a:lstStyle/>
            <a:p>
              <a:endParaRPr lang="en-US"/>
            </a:p>
          </p:txBody>
        </p:sp>
        <p:sp>
          <p:nvSpPr>
            <p:cNvPr id="12306" name="Line 11"/>
            <p:cNvSpPr>
              <a:spLocks noChangeShapeType="1"/>
            </p:cNvSpPr>
            <p:nvPr/>
          </p:nvSpPr>
          <p:spPr bwMode="auto">
            <a:xfrm>
              <a:off x="3552" y="1696"/>
              <a:ext cx="96" cy="192"/>
            </a:xfrm>
            <a:prstGeom prst="line">
              <a:avLst/>
            </a:prstGeom>
            <a:noFill/>
            <a:ln w="28575">
              <a:solidFill>
                <a:srgbClr val="CC00CC"/>
              </a:solidFill>
              <a:round/>
              <a:headEnd/>
              <a:tailEnd type="none" w="sm" len="sm"/>
            </a:ln>
          </p:spPr>
          <p:txBody>
            <a:bodyPr/>
            <a:lstStyle/>
            <a:p>
              <a:endParaRPr lang="en-US"/>
            </a:p>
          </p:txBody>
        </p:sp>
        <p:sp>
          <p:nvSpPr>
            <p:cNvPr id="12307" name="Line 12"/>
            <p:cNvSpPr>
              <a:spLocks noChangeShapeType="1"/>
            </p:cNvSpPr>
            <p:nvPr/>
          </p:nvSpPr>
          <p:spPr bwMode="auto">
            <a:xfrm>
              <a:off x="3644" y="1876"/>
              <a:ext cx="40" cy="124"/>
            </a:xfrm>
            <a:prstGeom prst="line">
              <a:avLst/>
            </a:prstGeom>
            <a:noFill/>
            <a:ln w="28575">
              <a:solidFill>
                <a:srgbClr val="CC00CC"/>
              </a:solidFill>
              <a:round/>
              <a:headEnd/>
              <a:tailEnd type="triangle" w="sm" len="sm"/>
            </a:ln>
          </p:spPr>
          <p:txBody>
            <a:bodyPr/>
            <a:lstStyle/>
            <a:p>
              <a:endParaRPr lang="en-US"/>
            </a:p>
          </p:txBody>
        </p:sp>
        <p:sp>
          <p:nvSpPr>
            <p:cNvPr id="12308" name="Line 13"/>
            <p:cNvSpPr>
              <a:spLocks noChangeShapeType="1"/>
            </p:cNvSpPr>
            <p:nvPr/>
          </p:nvSpPr>
          <p:spPr bwMode="auto">
            <a:xfrm>
              <a:off x="3680" y="1988"/>
              <a:ext cx="32" cy="96"/>
            </a:xfrm>
            <a:prstGeom prst="line">
              <a:avLst/>
            </a:prstGeom>
            <a:noFill/>
            <a:ln w="28575">
              <a:solidFill>
                <a:srgbClr val="CC00CC"/>
              </a:solidFill>
              <a:round/>
              <a:headEnd/>
              <a:tailEnd/>
            </a:ln>
          </p:spPr>
          <p:txBody>
            <a:bodyPr/>
            <a:lstStyle/>
            <a:p>
              <a:endParaRPr lang="en-US"/>
            </a:p>
          </p:txBody>
        </p:sp>
        <p:sp>
          <p:nvSpPr>
            <p:cNvPr id="12309" name="Line 14"/>
            <p:cNvSpPr>
              <a:spLocks noChangeShapeType="1"/>
            </p:cNvSpPr>
            <p:nvPr/>
          </p:nvSpPr>
          <p:spPr bwMode="auto">
            <a:xfrm flipV="1">
              <a:off x="3716" y="1932"/>
              <a:ext cx="40" cy="152"/>
            </a:xfrm>
            <a:prstGeom prst="line">
              <a:avLst/>
            </a:prstGeom>
            <a:noFill/>
            <a:ln w="28575">
              <a:solidFill>
                <a:srgbClr val="CC00CC"/>
              </a:solidFill>
              <a:round/>
              <a:headEnd/>
              <a:tailEnd type="triangle" w="sm" len="sm"/>
            </a:ln>
          </p:spPr>
          <p:txBody>
            <a:bodyPr/>
            <a:lstStyle/>
            <a:p>
              <a:endParaRPr lang="en-US"/>
            </a:p>
          </p:txBody>
        </p:sp>
        <p:sp>
          <p:nvSpPr>
            <p:cNvPr id="12310" name="Line 15"/>
            <p:cNvSpPr>
              <a:spLocks noChangeShapeType="1"/>
            </p:cNvSpPr>
            <p:nvPr/>
          </p:nvSpPr>
          <p:spPr bwMode="auto">
            <a:xfrm flipV="1">
              <a:off x="3748" y="1868"/>
              <a:ext cx="24" cy="92"/>
            </a:xfrm>
            <a:prstGeom prst="line">
              <a:avLst/>
            </a:prstGeom>
            <a:noFill/>
            <a:ln w="28575">
              <a:solidFill>
                <a:srgbClr val="CC00CC"/>
              </a:solidFill>
              <a:round/>
              <a:headEnd/>
              <a:tailEnd/>
            </a:ln>
          </p:spPr>
          <p:txBody>
            <a:bodyPr/>
            <a:lstStyle/>
            <a:p>
              <a:endParaRPr lang="en-US"/>
            </a:p>
          </p:txBody>
        </p:sp>
        <p:sp>
          <p:nvSpPr>
            <p:cNvPr id="12311" name="Line 16"/>
            <p:cNvSpPr>
              <a:spLocks noChangeShapeType="1"/>
            </p:cNvSpPr>
            <p:nvPr/>
          </p:nvSpPr>
          <p:spPr bwMode="auto">
            <a:xfrm flipV="1">
              <a:off x="3640" y="1608"/>
              <a:ext cx="136" cy="260"/>
            </a:xfrm>
            <a:prstGeom prst="line">
              <a:avLst/>
            </a:prstGeom>
            <a:noFill/>
            <a:ln w="28575">
              <a:solidFill>
                <a:srgbClr val="CC00CC"/>
              </a:solidFill>
              <a:round/>
              <a:headEnd/>
              <a:tailEnd type="triangle" w="sm" len="sm"/>
            </a:ln>
          </p:spPr>
          <p:txBody>
            <a:bodyPr/>
            <a:lstStyle/>
            <a:p>
              <a:endParaRPr lang="en-US"/>
            </a:p>
          </p:txBody>
        </p:sp>
        <p:sp>
          <p:nvSpPr>
            <p:cNvPr id="12312" name="Line 17"/>
            <p:cNvSpPr>
              <a:spLocks noChangeShapeType="1"/>
            </p:cNvSpPr>
            <p:nvPr/>
          </p:nvSpPr>
          <p:spPr bwMode="auto">
            <a:xfrm flipV="1">
              <a:off x="3756" y="1342"/>
              <a:ext cx="155" cy="300"/>
            </a:xfrm>
            <a:prstGeom prst="line">
              <a:avLst/>
            </a:prstGeom>
            <a:noFill/>
            <a:ln w="28575">
              <a:solidFill>
                <a:srgbClr val="CC00CC"/>
              </a:solidFill>
              <a:round/>
              <a:headEnd/>
              <a:tailEnd/>
            </a:ln>
          </p:spPr>
          <p:txBody>
            <a:bodyPr/>
            <a:lstStyle/>
            <a:p>
              <a:endParaRPr lang="en-US"/>
            </a:p>
          </p:txBody>
        </p:sp>
        <p:sp>
          <p:nvSpPr>
            <p:cNvPr id="12313" name="Line 18"/>
            <p:cNvSpPr>
              <a:spLocks noChangeShapeType="1"/>
            </p:cNvSpPr>
            <p:nvPr/>
          </p:nvSpPr>
          <p:spPr bwMode="auto">
            <a:xfrm flipV="1">
              <a:off x="3772" y="1645"/>
              <a:ext cx="118" cy="224"/>
            </a:xfrm>
            <a:prstGeom prst="line">
              <a:avLst/>
            </a:prstGeom>
            <a:noFill/>
            <a:ln w="28575">
              <a:solidFill>
                <a:srgbClr val="CC00CC"/>
              </a:solidFill>
              <a:round/>
              <a:headEnd/>
              <a:tailEnd type="triangle" w="sm" len="sm"/>
            </a:ln>
          </p:spPr>
          <p:txBody>
            <a:bodyPr/>
            <a:lstStyle/>
            <a:p>
              <a:endParaRPr lang="en-US"/>
            </a:p>
          </p:txBody>
        </p:sp>
        <p:sp>
          <p:nvSpPr>
            <p:cNvPr id="12314" name="Line 19"/>
            <p:cNvSpPr>
              <a:spLocks noChangeShapeType="1"/>
            </p:cNvSpPr>
            <p:nvPr/>
          </p:nvSpPr>
          <p:spPr bwMode="auto">
            <a:xfrm flipV="1">
              <a:off x="3870" y="1383"/>
              <a:ext cx="155" cy="301"/>
            </a:xfrm>
            <a:prstGeom prst="line">
              <a:avLst/>
            </a:prstGeom>
            <a:noFill/>
            <a:ln w="28575">
              <a:solidFill>
                <a:srgbClr val="CC00CC"/>
              </a:solidFill>
              <a:round/>
              <a:headEnd/>
              <a:tailEnd/>
            </a:ln>
          </p:spPr>
          <p:txBody>
            <a:bodyPr/>
            <a:lstStyle/>
            <a:p>
              <a:endParaRPr lang="en-US"/>
            </a:p>
          </p:txBody>
        </p:sp>
        <p:sp>
          <p:nvSpPr>
            <p:cNvPr id="12315" name="Text Box 20"/>
            <p:cNvSpPr txBox="1">
              <a:spLocks noChangeArrowheads="1"/>
            </p:cNvSpPr>
            <p:nvPr/>
          </p:nvSpPr>
          <p:spPr bwMode="auto">
            <a:xfrm>
              <a:off x="3334" y="1495"/>
              <a:ext cx="152" cy="212"/>
            </a:xfrm>
            <a:prstGeom prst="rect">
              <a:avLst/>
            </a:prstGeom>
            <a:noFill/>
            <a:ln w="9525">
              <a:noFill/>
              <a:miter lim="800000"/>
              <a:headEnd/>
              <a:tailEnd/>
            </a:ln>
          </p:spPr>
          <p:txBody>
            <a:bodyPr wrap="none">
              <a:spAutoFit/>
            </a:bodyPr>
            <a:lstStyle/>
            <a:p>
              <a:r>
                <a:rPr lang="en-US" sz="1600">
                  <a:solidFill>
                    <a:srgbClr val="0000FF"/>
                  </a:solidFill>
                </a:rPr>
                <a:t>i</a:t>
              </a:r>
            </a:p>
          </p:txBody>
        </p:sp>
        <p:sp>
          <p:nvSpPr>
            <p:cNvPr id="12316" name="Text Box 21"/>
            <p:cNvSpPr txBox="1">
              <a:spLocks noChangeArrowheads="1"/>
            </p:cNvSpPr>
            <p:nvPr/>
          </p:nvSpPr>
          <p:spPr bwMode="auto">
            <a:xfrm>
              <a:off x="3618" y="1391"/>
              <a:ext cx="203" cy="212"/>
            </a:xfrm>
            <a:prstGeom prst="rect">
              <a:avLst/>
            </a:prstGeom>
            <a:noFill/>
            <a:ln w="9525">
              <a:noFill/>
              <a:miter lim="800000"/>
              <a:headEnd/>
              <a:tailEnd/>
            </a:ln>
          </p:spPr>
          <p:txBody>
            <a:bodyPr wrap="none">
              <a:spAutoFit/>
            </a:bodyPr>
            <a:lstStyle/>
            <a:p>
              <a:r>
                <a:rPr lang="en-US" sz="1600">
                  <a:solidFill>
                    <a:srgbClr val="0000FF"/>
                  </a:solidFill>
                </a:rPr>
                <a:t>r</a:t>
              </a:r>
              <a:r>
                <a:rPr lang="en-US" sz="1600" baseline="-25000">
                  <a:solidFill>
                    <a:srgbClr val="0000FF"/>
                  </a:solidFill>
                </a:rPr>
                <a:t>1</a:t>
              </a:r>
            </a:p>
          </p:txBody>
        </p:sp>
        <p:sp>
          <p:nvSpPr>
            <p:cNvPr id="12317" name="Text Box 22"/>
            <p:cNvSpPr txBox="1">
              <a:spLocks noChangeArrowheads="1"/>
            </p:cNvSpPr>
            <p:nvPr/>
          </p:nvSpPr>
          <p:spPr bwMode="auto">
            <a:xfrm>
              <a:off x="3902" y="1547"/>
              <a:ext cx="203" cy="212"/>
            </a:xfrm>
            <a:prstGeom prst="rect">
              <a:avLst/>
            </a:prstGeom>
            <a:noFill/>
            <a:ln w="9525">
              <a:noFill/>
              <a:miter lim="800000"/>
              <a:headEnd/>
              <a:tailEnd/>
            </a:ln>
          </p:spPr>
          <p:txBody>
            <a:bodyPr wrap="none">
              <a:spAutoFit/>
            </a:bodyPr>
            <a:lstStyle/>
            <a:p>
              <a:r>
                <a:rPr lang="en-US" sz="1600">
                  <a:solidFill>
                    <a:srgbClr val="0000FF"/>
                  </a:solidFill>
                </a:rPr>
                <a:t>r</a:t>
              </a:r>
              <a:r>
                <a:rPr lang="en-US" sz="1600" baseline="-25000">
                  <a:solidFill>
                    <a:srgbClr val="0000FF"/>
                  </a:solidFill>
                </a:rPr>
                <a:t>2</a:t>
              </a:r>
            </a:p>
          </p:txBody>
        </p:sp>
        <p:sp>
          <p:nvSpPr>
            <p:cNvPr id="12318" name="Text Box 23"/>
            <p:cNvSpPr txBox="1">
              <a:spLocks noChangeArrowheads="1"/>
            </p:cNvSpPr>
            <p:nvPr/>
          </p:nvSpPr>
          <p:spPr bwMode="auto">
            <a:xfrm>
              <a:off x="2966" y="1884"/>
              <a:ext cx="188" cy="231"/>
            </a:xfrm>
            <a:prstGeom prst="rect">
              <a:avLst/>
            </a:prstGeom>
            <a:noFill/>
            <a:ln w="9525">
              <a:noFill/>
              <a:miter lim="800000"/>
              <a:headEnd/>
              <a:tailEnd/>
            </a:ln>
          </p:spPr>
          <p:txBody>
            <a:bodyPr wrap="none">
              <a:spAutoFit/>
            </a:bodyPr>
            <a:lstStyle/>
            <a:p>
              <a:r>
                <a:rPr lang="en-US" sz="1800" i="1">
                  <a:solidFill>
                    <a:srgbClr val="0000FF"/>
                  </a:solidFill>
                </a:rPr>
                <a:t>d</a:t>
              </a:r>
            </a:p>
          </p:txBody>
        </p:sp>
      </p:grpSp>
      <p:sp>
        <p:nvSpPr>
          <p:cNvPr id="560152" name="Text Box 24"/>
          <p:cNvSpPr txBox="1">
            <a:spLocks noChangeArrowheads="1"/>
          </p:cNvSpPr>
          <p:nvPr/>
        </p:nvSpPr>
        <p:spPr bwMode="auto">
          <a:xfrm>
            <a:off x="684213" y="2420938"/>
            <a:ext cx="3592512" cy="1616075"/>
          </a:xfrm>
          <a:prstGeom prst="rect">
            <a:avLst/>
          </a:prstGeom>
          <a:noFill/>
          <a:ln w="9525">
            <a:noFill/>
            <a:miter lim="800000"/>
            <a:headEnd/>
            <a:tailEnd/>
          </a:ln>
        </p:spPr>
        <p:txBody>
          <a:bodyPr>
            <a:spAutoFit/>
          </a:bodyPr>
          <a:lstStyle/>
          <a:p>
            <a:pPr algn="just"/>
            <a:r>
              <a:rPr lang="en-US" sz="2000">
                <a:solidFill>
                  <a:schemeClr val="tx1"/>
                </a:solidFill>
              </a:rPr>
              <a:t>Karena kedua sinar r</a:t>
            </a:r>
            <a:r>
              <a:rPr lang="en-US" sz="2000" baseline="-25000">
                <a:solidFill>
                  <a:schemeClr val="tx1"/>
                </a:solidFill>
              </a:rPr>
              <a:t>1</a:t>
            </a:r>
            <a:r>
              <a:rPr lang="en-US" sz="2000">
                <a:solidFill>
                  <a:schemeClr val="tx1"/>
                </a:solidFill>
              </a:rPr>
              <a:t> dan r</a:t>
            </a:r>
            <a:r>
              <a:rPr lang="en-US" sz="2000" baseline="-25000">
                <a:solidFill>
                  <a:schemeClr val="tx1"/>
                </a:solidFill>
              </a:rPr>
              <a:t>2 </a:t>
            </a:r>
            <a:r>
              <a:rPr lang="en-US" sz="2000">
                <a:solidFill>
                  <a:schemeClr val="tx1"/>
                </a:solidFill>
              </a:rPr>
              <a:t>mengalami perubahan fasa 180</a:t>
            </a:r>
            <a:r>
              <a:rPr lang="en-US" sz="2000" baseline="30000">
                <a:solidFill>
                  <a:schemeClr val="tx1"/>
                </a:solidFill>
              </a:rPr>
              <a:t>o</a:t>
            </a:r>
            <a:r>
              <a:rPr lang="en-US" sz="2000">
                <a:solidFill>
                  <a:schemeClr val="tx1"/>
                </a:solidFill>
              </a:rPr>
              <a:t> karena pemantulan, untuk interferensi destruktif, kita harus mempunyai</a:t>
            </a:r>
            <a:endParaRPr lang="en-US" sz="2000" baseline="-25000">
              <a:solidFill>
                <a:schemeClr val="tx1"/>
              </a:solidFill>
            </a:endParaRPr>
          </a:p>
        </p:txBody>
      </p:sp>
      <p:graphicFrame>
        <p:nvGraphicFramePr>
          <p:cNvPr id="12290" name="Object 25"/>
          <p:cNvGraphicFramePr>
            <a:graphicFrameLocks noChangeAspect="1"/>
          </p:cNvGraphicFramePr>
          <p:nvPr/>
        </p:nvGraphicFramePr>
        <p:xfrm>
          <a:off x="1619250" y="4076700"/>
          <a:ext cx="2312988" cy="984250"/>
        </p:xfrm>
        <a:graphic>
          <a:graphicData uri="http://schemas.openxmlformats.org/presentationml/2006/ole">
            <p:oleObj spid="_x0000_s12290" name="Equation" r:id="rId4" imgW="1371600" imgH="583920" progId="Equation.3">
              <p:embed/>
            </p:oleObj>
          </a:graphicData>
        </a:graphic>
      </p:graphicFrame>
      <p:grpSp>
        <p:nvGrpSpPr>
          <p:cNvPr id="4" name="Group 26"/>
          <p:cNvGrpSpPr>
            <a:grpSpLocks/>
          </p:cNvGrpSpPr>
          <p:nvPr/>
        </p:nvGrpSpPr>
        <p:grpSpPr bwMode="auto">
          <a:xfrm>
            <a:off x="841375" y="5043488"/>
            <a:ext cx="5021263" cy="1414462"/>
            <a:chOff x="530" y="3177"/>
            <a:chExt cx="3163" cy="891"/>
          </a:xfrm>
        </p:grpSpPr>
        <p:sp>
          <p:nvSpPr>
            <p:cNvPr id="12300" name="Text Box 27"/>
            <p:cNvSpPr txBox="1">
              <a:spLocks noChangeArrowheads="1"/>
            </p:cNvSpPr>
            <p:nvPr/>
          </p:nvSpPr>
          <p:spPr bwMode="auto">
            <a:xfrm>
              <a:off x="530" y="3177"/>
              <a:ext cx="3163" cy="250"/>
            </a:xfrm>
            <a:prstGeom prst="rect">
              <a:avLst/>
            </a:prstGeom>
            <a:noFill/>
            <a:ln w="9525">
              <a:noFill/>
              <a:miter lim="800000"/>
              <a:headEnd/>
              <a:tailEnd/>
            </a:ln>
          </p:spPr>
          <p:txBody>
            <a:bodyPr wrap="none">
              <a:spAutoFit/>
            </a:bodyPr>
            <a:lstStyle/>
            <a:p>
              <a:r>
                <a:rPr lang="en-US" sz="2000">
                  <a:solidFill>
                    <a:schemeClr val="tx1"/>
                  </a:solidFill>
                </a:rPr>
                <a:t>Pilih m = 0, kita mendapat nilai </a:t>
              </a:r>
              <a:r>
                <a:rPr lang="en-US" sz="2000" i="1">
                  <a:solidFill>
                    <a:schemeClr val="tx1"/>
                  </a:solidFill>
                </a:rPr>
                <a:t>d yang terkecil</a:t>
              </a:r>
              <a:r>
                <a:rPr lang="en-US" sz="2000">
                  <a:solidFill>
                    <a:schemeClr val="tx1"/>
                  </a:solidFill>
                </a:rPr>
                <a:t>.</a:t>
              </a:r>
            </a:p>
          </p:txBody>
        </p:sp>
        <p:grpSp>
          <p:nvGrpSpPr>
            <p:cNvPr id="12301" name="Group 28"/>
            <p:cNvGrpSpPr>
              <a:grpSpLocks/>
            </p:cNvGrpSpPr>
            <p:nvPr/>
          </p:nvGrpSpPr>
          <p:grpSpPr bwMode="auto">
            <a:xfrm>
              <a:off x="780" y="3516"/>
              <a:ext cx="2232" cy="552"/>
              <a:chOff x="780" y="3516"/>
              <a:chExt cx="2232" cy="552"/>
            </a:xfrm>
          </p:grpSpPr>
          <p:sp>
            <p:nvSpPr>
              <p:cNvPr id="12302" name="Rectangle 29"/>
              <p:cNvSpPr>
                <a:spLocks noChangeArrowheads="1"/>
              </p:cNvSpPr>
              <p:nvPr/>
            </p:nvSpPr>
            <p:spPr bwMode="auto">
              <a:xfrm>
                <a:off x="780" y="3516"/>
                <a:ext cx="2232" cy="552"/>
              </a:xfrm>
              <a:prstGeom prst="rect">
                <a:avLst/>
              </a:prstGeom>
              <a:solidFill>
                <a:schemeClr val="bg1"/>
              </a:solidFill>
              <a:ln w="9525">
                <a:noFill/>
                <a:miter lim="800000"/>
                <a:headEnd/>
                <a:tailEnd/>
              </a:ln>
            </p:spPr>
            <p:txBody>
              <a:bodyPr wrap="none" anchor="ctr"/>
              <a:lstStyle/>
              <a:p>
                <a:endParaRPr lang="en-US"/>
              </a:p>
            </p:txBody>
          </p:sp>
          <p:graphicFrame>
            <p:nvGraphicFramePr>
              <p:cNvPr id="12291" name="Object 30"/>
              <p:cNvGraphicFramePr>
                <a:graphicFrameLocks noChangeAspect="1"/>
              </p:cNvGraphicFramePr>
              <p:nvPr/>
            </p:nvGraphicFramePr>
            <p:xfrm>
              <a:off x="867" y="3576"/>
              <a:ext cx="1733" cy="470"/>
            </p:xfrm>
            <a:graphic>
              <a:graphicData uri="http://schemas.openxmlformats.org/presentationml/2006/ole">
                <p:oleObj spid="_x0000_s12291" name="Equation" r:id="rId5" imgW="1968480" imgH="533160" progId="Equation.3">
                  <p:embed/>
                </p:oleObj>
              </a:graphicData>
            </a:graphic>
          </p:graphicFrame>
          <p:sp>
            <p:nvSpPr>
              <p:cNvPr id="12303" name="Text Box 31"/>
              <p:cNvSpPr txBox="1">
                <a:spLocks noChangeArrowheads="1"/>
              </p:cNvSpPr>
              <p:nvPr/>
            </p:nvSpPr>
            <p:spPr bwMode="auto">
              <a:xfrm>
                <a:off x="2606" y="3684"/>
                <a:ext cx="220" cy="231"/>
              </a:xfrm>
              <a:prstGeom prst="rect">
                <a:avLst/>
              </a:prstGeom>
              <a:noFill/>
              <a:ln w="9525">
                <a:noFill/>
                <a:miter lim="800000"/>
                <a:headEnd/>
                <a:tailEnd/>
              </a:ln>
            </p:spPr>
            <p:txBody>
              <a:bodyPr wrap="none">
                <a:spAutoFit/>
              </a:bodyPr>
              <a:lstStyle/>
              <a:p>
                <a:r>
                  <a:rPr lang="en-US" sz="1800">
                    <a:solidFill>
                      <a:schemeClr val="tx1"/>
                    </a:solidFill>
                  </a:rPr>
                  <a:t>A</a:t>
                </a:r>
              </a:p>
            </p:txBody>
          </p:sp>
        </p:grpSp>
      </p:grpSp>
      <p:sp>
        <p:nvSpPr>
          <p:cNvPr id="12299" name="Text Box 32"/>
          <p:cNvSpPr txBox="1">
            <a:spLocks noChangeArrowheads="1"/>
          </p:cNvSpPr>
          <p:nvPr/>
        </p:nvSpPr>
        <p:spPr bwMode="auto">
          <a:xfrm>
            <a:off x="827088" y="404813"/>
            <a:ext cx="3168650" cy="579437"/>
          </a:xfrm>
          <a:prstGeom prst="rect">
            <a:avLst/>
          </a:prstGeom>
          <a:noFill/>
          <a:ln w="9525" algn="ctr">
            <a:noFill/>
            <a:miter lim="800000"/>
            <a:headEnd/>
            <a:tailEnd/>
          </a:ln>
        </p:spPr>
        <p:txBody>
          <a:bodyPr>
            <a:spAutoFit/>
          </a:bodyPr>
          <a:lstStyle/>
          <a:p>
            <a:pPr>
              <a:spcBef>
                <a:spcPct val="50000"/>
              </a:spcBef>
            </a:pPr>
            <a:r>
              <a:rPr lang="en-US" sz="3200" b="1">
                <a:solidFill>
                  <a:schemeClr val="accent1"/>
                </a:solidFill>
              </a:rPr>
              <a:t>Contoh-1:</a:t>
            </a:r>
            <a:endParaRPr lang="en-US" sz="3200">
              <a:solidFill>
                <a:schemeClr val="accent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560152">
                                            <p:txEl>
                                              <p:pRg st="0" end="0"/>
                                            </p:txEl>
                                          </p:spTgt>
                                        </p:tgtEl>
                                        <p:attrNameLst>
                                          <p:attrName>style.visibility</p:attrName>
                                        </p:attrNameLst>
                                      </p:cBhvr>
                                      <p:to>
                                        <p:strVal val="visible"/>
                                      </p:to>
                                    </p:set>
                                    <p:animEffect transition="in" filter="box(out)">
                                      <p:cBhvr>
                                        <p:cTn id="7" dur="500"/>
                                        <p:tgtEl>
                                          <p:spTgt spid="560152">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builtIn="1"/>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out)">
                                      <p:cBhvr>
                                        <p:cTn id="12" dur="500"/>
                                        <p:tgtEl>
                                          <p:spTgt spid="4"/>
                                        </p:tgtEl>
                                      </p:cBhvr>
                                    </p:animEffect>
                                  </p:childTnLst>
                                  <p:subTnLst>
                                    <p:audio>
                                      <p:cMediaNode>
                                        <p:cTn display="0" masterRel="sameClick">
                                          <p:stCondLst>
                                            <p:cond evt="begin" delay="0">
                                              <p:tn val="10"/>
                                            </p:cond>
                                          </p:stCondLst>
                                          <p:endCondLst>
                                            <p:cond evt="onStopAudio" delay="0">
                                              <p:tgtEl>
                                                <p:sldTgt/>
                                              </p:tgtEl>
                                            </p:cond>
                                          </p:endCondLst>
                                        </p:cTn>
                                        <p:tgtEl>
                                          <p:sndTgt r:embed="rId3"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0152"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317" name="Text Box 2"/>
          <p:cNvSpPr txBox="1">
            <a:spLocks noChangeArrowheads="1"/>
          </p:cNvSpPr>
          <p:nvPr/>
        </p:nvSpPr>
        <p:spPr bwMode="auto">
          <a:xfrm>
            <a:off x="539750" y="0"/>
            <a:ext cx="7775575" cy="1981200"/>
          </a:xfrm>
          <a:prstGeom prst="rect">
            <a:avLst/>
          </a:prstGeom>
          <a:noFill/>
          <a:ln w="9525">
            <a:noFill/>
            <a:miter lim="800000"/>
            <a:headEnd/>
            <a:tailEnd/>
          </a:ln>
        </p:spPr>
        <p:txBody>
          <a:bodyPr>
            <a:spAutoFit/>
          </a:bodyPr>
          <a:lstStyle/>
          <a:p>
            <a:pPr algn="just"/>
            <a:r>
              <a:rPr lang="en-US" b="1">
                <a:solidFill>
                  <a:schemeClr val="accent1"/>
                </a:solidFill>
              </a:rPr>
              <a:t>Contoh-2</a:t>
            </a:r>
            <a:r>
              <a:rPr lang="en-US">
                <a:solidFill>
                  <a:schemeClr val="accent1"/>
                </a:solidFill>
              </a:rPr>
              <a:t>:</a:t>
            </a:r>
            <a:r>
              <a:rPr lang="en-US" sz="2000"/>
              <a:t> </a:t>
            </a:r>
            <a:r>
              <a:rPr lang="en-US" sz="2000">
                <a:solidFill>
                  <a:schemeClr val="tx1"/>
                </a:solidFill>
              </a:rPr>
              <a:t>Sebuah lensa dengan jari-jari kelengkungan R yang berada diatas suatu plat gelas mendatar disinari dari atas dengan cahaya yang panjang gelombangnya  .  Frinji interferensi yang melingkar (Newton’s rings) muncul, bersesuaian dengan perubahan ketebalan lapisan udara antara lensa dan plat gelas.  Tentukan jari-jari dari interferensi sirkular maksimum</a:t>
            </a:r>
            <a:endParaRPr lang="en-US" sz="2000" i="1" baseline="-25000">
              <a:solidFill>
                <a:schemeClr val="tx1"/>
              </a:solidFill>
            </a:endParaRPr>
          </a:p>
        </p:txBody>
      </p:sp>
      <p:grpSp>
        <p:nvGrpSpPr>
          <p:cNvPr id="13318" name="Group 3"/>
          <p:cNvGrpSpPr>
            <a:grpSpLocks/>
          </p:cNvGrpSpPr>
          <p:nvPr/>
        </p:nvGrpSpPr>
        <p:grpSpPr bwMode="auto">
          <a:xfrm>
            <a:off x="6076950" y="4419600"/>
            <a:ext cx="2171700" cy="2038350"/>
            <a:chOff x="1452" y="2568"/>
            <a:chExt cx="1368" cy="1284"/>
          </a:xfrm>
        </p:grpSpPr>
        <p:sp>
          <p:nvSpPr>
            <p:cNvPr id="13333" name="Rectangle 4"/>
            <p:cNvSpPr>
              <a:spLocks noChangeArrowheads="1"/>
            </p:cNvSpPr>
            <p:nvPr/>
          </p:nvSpPr>
          <p:spPr bwMode="auto">
            <a:xfrm>
              <a:off x="1452" y="2568"/>
              <a:ext cx="1368" cy="1284"/>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13334" name="Oval 5"/>
            <p:cNvSpPr>
              <a:spLocks noChangeArrowheads="1"/>
            </p:cNvSpPr>
            <p:nvPr/>
          </p:nvSpPr>
          <p:spPr bwMode="auto">
            <a:xfrm>
              <a:off x="1584" y="2688"/>
              <a:ext cx="1056" cy="1056"/>
            </a:xfrm>
            <a:prstGeom prst="ellipse">
              <a:avLst/>
            </a:prstGeom>
            <a:noFill/>
            <a:ln w="12700">
              <a:solidFill>
                <a:schemeClr val="tx1"/>
              </a:solidFill>
              <a:round/>
              <a:headEnd/>
              <a:tailEnd/>
            </a:ln>
          </p:spPr>
          <p:txBody>
            <a:bodyPr wrap="none" anchor="ctr"/>
            <a:lstStyle/>
            <a:p>
              <a:endParaRPr lang="en-US"/>
            </a:p>
          </p:txBody>
        </p:sp>
        <p:sp>
          <p:nvSpPr>
            <p:cNvPr id="13335" name="Oval 6"/>
            <p:cNvSpPr>
              <a:spLocks noChangeArrowheads="1"/>
            </p:cNvSpPr>
            <p:nvPr/>
          </p:nvSpPr>
          <p:spPr bwMode="auto">
            <a:xfrm>
              <a:off x="1612" y="2720"/>
              <a:ext cx="996" cy="988"/>
            </a:xfrm>
            <a:prstGeom prst="ellipse">
              <a:avLst/>
            </a:prstGeom>
            <a:noFill/>
            <a:ln w="12700">
              <a:solidFill>
                <a:schemeClr val="tx1"/>
              </a:solidFill>
              <a:round/>
              <a:headEnd/>
              <a:tailEnd/>
            </a:ln>
          </p:spPr>
          <p:txBody>
            <a:bodyPr wrap="none" anchor="ctr"/>
            <a:lstStyle/>
            <a:p>
              <a:endParaRPr lang="en-US"/>
            </a:p>
          </p:txBody>
        </p:sp>
        <p:sp>
          <p:nvSpPr>
            <p:cNvPr id="13336" name="Oval 7"/>
            <p:cNvSpPr>
              <a:spLocks noChangeArrowheads="1"/>
            </p:cNvSpPr>
            <p:nvPr/>
          </p:nvSpPr>
          <p:spPr bwMode="auto">
            <a:xfrm>
              <a:off x="1728" y="2824"/>
              <a:ext cx="768" cy="776"/>
            </a:xfrm>
            <a:prstGeom prst="ellipse">
              <a:avLst/>
            </a:prstGeom>
            <a:noFill/>
            <a:ln w="38100">
              <a:solidFill>
                <a:schemeClr val="tx1"/>
              </a:solidFill>
              <a:round/>
              <a:headEnd/>
              <a:tailEnd/>
            </a:ln>
          </p:spPr>
          <p:txBody>
            <a:bodyPr wrap="none" anchor="ctr"/>
            <a:lstStyle/>
            <a:p>
              <a:endParaRPr lang="en-US"/>
            </a:p>
          </p:txBody>
        </p:sp>
        <p:sp>
          <p:nvSpPr>
            <p:cNvPr id="13337" name="Oval 8"/>
            <p:cNvSpPr>
              <a:spLocks noChangeArrowheads="1"/>
            </p:cNvSpPr>
            <p:nvPr/>
          </p:nvSpPr>
          <p:spPr bwMode="auto">
            <a:xfrm>
              <a:off x="1824" y="2928"/>
              <a:ext cx="576" cy="576"/>
            </a:xfrm>
            <a:prstGeom prst="ellipse">
              <a:avLst/>
            </a:prstGeom>
            <a:noFill/>
            <a:ln w="38100">
              <a:solidFill>
                <a:schemeClr val="tx1"/>
              </a:solidFill>
              <a:round/>
              <a:headEnd/>
              <a:tailEnd/>
            </a:ln>
          </p:spPr>
          <p:txBody>
            <a:bodyPr wrap="none" anchor="ctr"/>
            <a:lstStyle/>
            <a:p>
              <a:endParaRPr lang="en-US"/>
            </a:p>
          </p:txBody>
        </p:sp>
        <p:sp>
          <p:nvSpPr>
            <p:cNvPr id="13338" name="Oval 9"/>
            <p:cNvSpPr>
              <a:spLocks noChangeArrowheads="1"/>
            </p:cNvSpPr>
            <p:nvPr/>
          </p:nvSpPr>
          <p:spPr bwMode="auto">
            <a:xfrm>
              <a:off x="1928" y="3032"/>
              <a:ext cx="372" cy="360"/>
            </a:xfrm>
            <a:prstGeom prst="ellipse">
              <a:avLst/>
            </a:prstGeom>
            <a:noFill/>
            <a:ln w="57150">
              <a:solidFill>
                <a:srgbClr val="333333"/>
              </a:solidFill>
              <a:round/>
              <a:headEnd/>
              <a:tailEnd/>
            </a:ln>
          </p:spPr>
          <p:txBody>
            <a:bodyPr wrap="none" anchor="ctr"/>
            <a:lstStyle/>
            <a:p>
              <a:endParaRPr lang="en-US"/>
            </a:p>
          </p:txBody>
        </p:sp>
        <p:sp>
          <p:nvSpPr>
            <p:cNvPr id="561162" name="Oval 10"/>
            <p:cNvSpPr>
              <a:spLocks noChangeArrowheads="1"/>
            </p:cNvSpPr>
            <p:nvPr/>
          </p:nvSpPr>
          <p:spPr bwMode="auto">
            <a:xfrm>
              <a:off x="2016" y="3120"/>
              <a:ext cx="192" cy="192"/>
            </a:xfrm>
            <a:prstGeom prst="ellipse">
              <a:avLst/>
            </a:prstGeom>
            <a:gradFill rotWithShape="0">
              <a:gsLst>
                <a:gs pos="0">
                  <a:schemeClr val="tx1"/>
                </a:gs>
                <a:gs pos="100000">
                  <a:schemeClr val="tx1">
                    <a:gamma/>
                    <a:tint val="63529"/>
                    <a:invGamma/>
                  </a:schemeClr>
                </a:gs>
              </a:gsLst>
              <a:path path="shape">
                <a:fillToRect l="50000" t="50000" r="50000" b="50000"/>
              </a:path>
            </a:gradFill>
            <a:ln w="9525">
              <a:noFill/>
              <a:round/>
              <a:headEnd/>
              <a:tailEnd/>
            </a:ln>
            <a:effectLst/>
          </p:spPr>
          <p:txBody>
            <a:bodyPr wrap="none" anchor="ctr"/>
            <a:lstStyle/>
            <a:p>
              <a:pPr>
                <a:defRPr/>
              </a:pPr>
              <a:endParaRPr lang="en-US">
                <a:cs typeface="Times New Roman" pitchFamily="18" charset="0"/>
              </a:endParaRPr>
            </a:p>
          </p:txBody>
        </p:sp>
        <p:sp>
          <p:nvSpPr>
            <p:cNvPr id="13340" name="Oval 11"/>
            <p:cNvSpPr>
              <a:spLocks noChangeArrowheads="1"/>
            </p:cNvSpPr>
            <p:nvPr/>
          </p:nvSpPr>
          <p:spPr bwMode="auto">
            <a:xfrm>
              <a:off x="1648" y="2760"/>
              <a:ext cx="912" cy="908"/>
            </a:xfrm>
            <a:prstGeom prst="ellipse">
              <a:avLst/>
            </a:prstGeom>
            <a:noFill/>
            <a:ln w="19050">
              <a:solidFill>
                <a:schemeClr val="tx1"/>
              </a:solidFill>
              <a:round/>
              <a:headEnd/>
              <a:tailEnd/>
            </a:ln>
          </p:spPr>
          <p:txBody>
            <a:bodyPr wrap="none" anchor="ctr"/>
            <a:lstStyle/>
            <a:p>
              <a:endParaRPr lang="en-US"/>
            </a:p>
          </p:txBody>
        </p:sp>
      </p:grpSp>
      <p:grpSp>
        <p:nvGrpSpPr>
          <p:cNvPr id="3" name="Group 12"/>
          <p:cNvGrpSpPr>
            <a:grpSpLocks/>
          </p:cNvGrpSpPr>
          <p:nvPr/>
        </p:nvGrpSpPr>
        <p:grpSpPr bwMode="auto">
          <a:xfrm>
            <a:off x="631825" y="2224088"/>
            <a:ext cx="4137025" cy="1985962"/>
            <a:chOff x="422" y="1245"/>
            <a:chExt cx="2606" cy="1323"/>
          </a:xfrm>
        </p:grpSpPr>
        <p:sp>
          <p:nvSpPr>
            <p:cNvPr id="13329" name="Text Box 13"/>
            <p:cNvSpPr txBox="1">
              <a:spLocks noChangeArrowheads="1"/>
            </p:cNvSpPr>
            <p:nvPr/>
          </p:nvSpPr>
          <p:spPr bwMode="auto">
            <a:xfrm>
              <a:off x="422" y="1245"/>
              <a:ext cx="2606" cy="874"/>
            </a:xfrm>
            <a:prstGeom prst="rect">
              <a:avLst/>
            </a:prstGeom>
            <a:noFill/>
            <a:ln w="9525">
              <a:noFill/>
              <a:miter lim="800000"/>
              <a:headEnd/>
              <a:tailEnd/>
            </a:ln>
          </p:spPr>
          <p:txBody>
            <a:bodyPr>
              <a:spAutoFit/>
            </a:bodyPr>
            <a:lstStyle/>
            <a:p>
              <a:pPr algn="just"/>
              <a:r>
                <a:rPr lang="en-US" sz="2000">
                  <a:solidFill>
                    <a:schemeClr val="tx1"/>
                  </a:solidFill>
                </a:rPr>
                <a:t>Di sini sinar dari bawah lapisan udara mengalami perubahan fasa 180</a:t>
              </a:r>
              <a:r>
                <a:rPr lang="en-US" sz="2000" baseline="30000">
                  <a:solidFill>
                    <a:schemeClr val="tx1"/>
                  </a:solidFill>
                </a:rPr>
                <a:t>o</a:t>
              </a:r>
              <a:r>
                <a:rPr lang="en-US" sz="2000">
                  <a:solidFill>
                    <a:schemeClr val="tx1"/>
                  </a:solidFill>
                </a:rPr>
                <a:t>. Kondisi untuk membentuk frinji interferensi yang terang adalah:</a:t>
              </a:r>
            </a:p>
          </p:txBody>
        </p:sp>
        <p:grpSp>
          <p:nvGrpSpPr>
            <p:cNvPr id="13330" name="Group 14"/>
            <p:cNvGrpSpPr>
              <a:grpSpLocks/>
            </p:cNvGrpSpPr>
            <p:nvPr/>
          </p:nvGrpSpPr>
          <p:grpSpPr bwMode="auto">
            <a:xfrm>
              <a:off x="468" y="2136"/>
              <a:ext cx="2499" cy="432"/>
              <a:chOff x="528" y="2268"/>
              <a:chExt cx="2499" cy="432"/>
            </a:xfrm>
          </p:grpSpPr>
          <p:sp>
            <p:nvSpPr>
              <p:cNvPr id="13331" name="Rectangle 15"/>
              <p:cNvSpPr>
                <a:spLocks noChangeArrowheads="1"/>
              </p:cNvSpPr>
              <p:nvPr/>
            </p:nvSpPr>
            <p:spPr bwMode="auto">
              <a:xfrm>
                <a:off x="528" y="2268"/>
                <a:ext cx="2424" cy="432"/>
              </a:xfrm>
              <a:prstGeom prst="rect">
                <a:avLst/>
              </a:prstGeom>
              <a:solidFill>
                <a:schemeClr val="bg1"/>
              </a:solidFill>
              <a:ln w="9525">
                <a:noFill/>
                <a:miter lim="800000"/>
                <a:headEnd/>
                <a:tailEnd/>
              </a:ln>
            </p:spPr>
            <p:txBody>
              <a:bodyPr wrap="none" anchor="ctr"/>
              <a:lstStyle/>
              <a:p>
                <a:endParaRPr lang="en-US"/>
              </a:p>
            </p:txBody>
          </p:sp>
          <p:graphicFrame>
            <p:nvGraphicFramePr>
              <p:cNvPr id="13316" name="Object 16"/>
              <p:cNvGraphicFramePr>
                <a:graphicFrameLocks noChangeAspect="1"/>
              </p:cNvGraphicFramePr>
              <p:nvPr/>
            </p:nvGraphicFramePr>
            <p:xfrm>
              <a:off x="592" y="2348"/>
              <a:ext cx="1084" cy="268"/>
            </p:xfrm>
            <a:graphic>
              <a:graphicData uri="http://schemas.openxmlformats.org/presentationml/2006/ole">
                <p:oleObj spid="_x0000_s13316" name="Equation" r:id="rId4" imgW="1130040" imgH="279360" progId="Equation.3">
                  <p:embed/>
                </p:oleObj>
              </a:graphicData>
            </a:graphic>
          </p:graphicFrame>
          <p:sp>
            <p:nvSpPr>
              <p:cNvPr id="13332" name="Text Box 17"/>
              <p:cNvSpPr txBox="1">
                <a:spLocks noChangeArrowheads="1"/>
              </p:cNvSpPr>
              <p:nvPr/>
            </p:nvSpPr>
            <p:spPr bwMode="auto">
              <a:xfrm>
                <a:off x="1898" y="2352"/>
                <a:ext cx="1129" cy="244"/>
              </a:xfrm>
              <a:prstGeom prst="rect">
                <a:avLst/>
              </a:prstGeom>
              <a:noFill/>
              <a:ln w="9525">
                <a:noFill/>
                <a:miter lim="800000"/>
                <a:headEnd/>
                <a:tailEnd/>
              </a:ln>
            </p:spPr>
            <p:txBody>
              <a:bodyPr wrap="none">
                <a:spAutoFit/>
              </a:bodyPr>
              <a:lstStyle/>
              <a:p>
                <a:r>
                  <a:rPr lang="en-US" sz="1800" i="1">
                    <a:solidFill>
                      <a:schemeClr val="tx1"/>
                    </a:solidFill>
                  </a:rPr>
                  <a:t>m</a:t>
                </a:r>
                <a:r>
                  <a:rPr lang="en-US" sz="1800">
                    <a:solidFill>
                      <a:schemeClr val="tx1"/>
                    </a:solidFill>
                  </a:rPr>
                  <a:t> = 0, 1, 2, 3 .. . .</a:t>
                </a:r>
              </a:p>
            </p:txBody>
          </p:sp>
        </p:grpSp>
      </p:grpSp>
      <p:sp>
        <p:nvSpPr>
          <p:cNvPr id="13320" name="Text Box 18"/>
          <p:cNvSpPr txBox="1">
            <a:spLocks noChangeArrowheads="1"/>
          </p:cNvSpPr>
          <p:nvPr/>
        </p:nvSpPr>
        <p:spPr bwMode="auto">
          <a:xfrm>
            <a:off x="669925" y="4572000"/>
            <a:ext cx="723900" cy="366713"/>
          </a:xfrm>
          <a:prstGeom prst="rect">
            <a:avLst/>
          </a:prstGeom>
          <a:noFill/>
          <a:ln w="9525">
            <a:noFill/>
            <a:miter lim="800000"/>
            <a:headEnd/>
            <a:tailEnd/>
          </a:ln>
        </p:spPr>
        <p:txBody>
          <a:bodyPr>
            <a:spAutoFit/>
          </a:bodyPr>
          <a:lstStyle/>
          <a:p>
            <a:r>
              <a:rPr lang="en-US" sz="1800">
                <a:solidFill>
                  <a:schemeClr val="tx1"/>
                </a:solidFill>
              </a:rPr>
              <a:t>Tapi</a:t>
            </a:r>
          </a:p>
        </p:txBody>
      </p:sp>
      <p:graphicFrame>
        <p:nvGraphicFramePr>
          <p:cNvPr id="13314" name="Object 19"/>
          <p:cNvGraphicFramePr>
            <a:graphicFrameLocks noChangeAspect="1"/>
          </p:cNvGraphicFramePr>
          <p:nvPr/>
        </p:nvGraphicFramePr>
        <p:xfrm>
          <a:off x="1398588" y="4248150"/>
          <a:ext cx="3827462" cy="1074738"/>
        </p:xfrm>
        <a:graphic>
          <a:graphicData uri="http://schemas.openxmlformats.org/presentationml/2006/ole">
            <p:oleObj spid="_x0000_s13314" name="Equation" r:id="rId5" imgW="2984400" imgH="838080" progId="Equation.3">
              <p:embed/>
            </p:oleObj>
          </a:graphicData>
        </a:graphic>
      </p:graphicFrame>
      <p:grpSp>
        <p:nvGrpSpPr>
          <p:cNvPr id="5" name="Group 20"/>
          <p:cNvGrpSpPr>
            <a:grpSpLocks/>
          </p:cNvGrpSpPr>
          <p:nvPr/>
        </p:nvGrpSpPr>
        <p:grpSpPr bwMode="auto">
          <a:xfrm>
            <a:off x="708025" y="5445125"/>
            <a:ext cx="2994025" cy="457200"/>
            <a:chOff x="458" y="3430"/>
            <a:chExt cx="1886" cy="288"/>
          </a:xfrm>
        </p:grpSpPr>
        <p:sp>
          <p:nvSpPr>
            <p:cNvPr id="13327" name="Text Box 21"/>
            <p:cNvSpPr txBox="1">
              <a:spLocks noChangeArrowheads="1"/>
            </p:cNvSpPr>
            <p:nvPr/>
          </p:nvSpPr>
          <p:spPr bwMode="auto">
            <a:xfrm>
              <a:off x="458" y="3456"/>
              <a:ext cx="1066" cy="231"/>
            </a:xfrm>
            <a:prstGeom prst="rect">
              <a:avLst/>
            </a:prstGeom>
            <a:noFill/>
            <a:ln w="9525">
              <a:noFill/>
              <a:miter lim="800000"/>
              <a:headEnd/>
              <a:tailEnd/>
            </a:ln>
          </p:spPr>
          <p:txBody>
            <a:bodyPr wrap="none">
              <a:spAutoFit/>
            </a:bodyPr>
            <a:lstStyle/>
            <a:p>
              <a:r>
                <a:rPr lang="en-US" sz="1800">
                  <a:solidFill>
                    <a:schemeClr val="tx1"/>
                  </a:solidFill>
                </a:rPr>
                <a:t>Untuk  r/</a:t>
              </a:r>
              <a:r>
                <a:rPr lang="en-US" sz="1800" i="1">
                  <a:solidFill>
                    <a:schemeClr val="tx1"/>
                  </a:solidFill>
                </a:rPr>
                <a:t>R</a:t>
              </a:r>
              <a:r>
                <a:rPr lang="en-US" sz="1800">
                  <a:solidFill>
                    <a:schemeClr val="tx1"/>
                  </a:solidFill>
                </a:rPr>
                <a:t> &lt;&lt; 1,</a:t>
              </a:r>
            </a:p>
          </p:txBody>
        </p:sp>
        <p:sp>
          <p:nvSpPr>
            <p:cNvPr id="13328" name="Text Box 22"/>
            <p:cNvSpPr txBox="1">
              <a:spLocks noChangeArrowheads="1"/>
            </p:cNvSpPr>
            <p:nvPr/>
          </p:nvSpPr>
          <p:spPr bwMode="auto">
            <a:xfrm>
              <a:off x="1526" y="3430"/>
              <a:ext cx="818" cy="288"/>
            </a:xfrm>
            <a:prstGeom prst="rect">
              <a:avLst/>
            </a:prstGeom>
            <a:noFill/>
            <a:ln w="9525">
              <a:noFill/>
              <a:miter lim="800000"/>
              <a:headEnd/>
              <a:tailEnd/>
            </a:ln>
          </p:spPr>
          <p:txBody>
            <a:bodyPr>
              <a:spAutoFit/>
            </a:bodyPr>
            <a:lstStyle/>
            <a:p>
              <a:r>
                <a:rPr lang="en-US" i="1">
                  <a:solidFill>
                    <a:schemeClr val="tx1"/>
                  </a:solidFill>
                </a:rPr>
                <a:t>d</a:t>
              </a:r>
              <a:r>
                <a:rPr lang="en-US">
                  <a:solidFill>
                    <a:schemeClr val="tx1"/>
                  </a:solidFill>
                </a:rPr>
                <a:t>  </a:t>
              </a:r>
              <a:r>
                <a:rPr lang="en-US" i="1">
                  <a:solidFill>
                    <a:schemeClr val="tx1"/>
                  </a:solidFill>
                </a:rPr>
                <a:t>r</a:t>
              </a:r>
              <a:r>
                <a:rPr lang="en-US" baseline="30000">
                  <a:solidFill>
                    <a:schemeClr val="tx1"/>
                  </a:solidFill>
                </a:rPr>
                <a:t>2</a:t>
              </a:r>
              <a:r>
                <a:rPr lang="en-US">
                  <a:solidFill>
                    <a:schemeClr val="tx1"/>
                  </a:solidFill>
                </a:rPr>
                <a:t>/2</a:t>
              </a:r>
              <a:r>
                <a:rPr lang="en-US" i="1">
                  <a:solidFill>
                    <a:schemeClr val="tx1"/>
                  </a:solidFill>
                </a:rPr>
                <a:t>R</a:t>
              </a:r>
            </a:p>
          </p:txBody>
        </p:sp>
      </p:grpSp>
      <p:graphicFrame>
        <p:nvGraphicFramePr>
          <p:cNvPr id="13315" name="Object 23"/>
          <p:cNvGraphicFramePr>
            <a:graphicFrameLocks noChangeAspect="1"/>
          </p:cNvGraphicFramePr>
          <p:nvPr/>
        </p:nvGraphicFramePr>
        <p:xfrm>
          <a:off x="1752600" y="6038850"/>
          <a:ext cx="2165350" cy="590550"/>
        </p:xfrm>
        <a:graphic>
          <a:graphicData uri="http://schemas.openxmlformats.org/presentationml/2006/ole">
            <p:oleObj spid="_x0000_s13315" name="Equation" r:id="rId6" imgW="1257120" imgH="342720" progId="Equation.3">
              <p:embed/>
            </p:oleObj>
          </a:graphicData>
        </a:graphic>
      </p:graphicFrame>
      <p:sp>
        <p:nvSpPr>
          <p:cNvPr id="13322" name="Text Box 24"/>
          <p:cNvSpPr txBox="1">
            <a:spLocks noChangeArrowheads="1"/>
          </p:cNvSpPr>
          <p:nvPr/>
        </p:nvSpPr>
        <p:spPr bwMode="auto">
          <a:xfrm>
            <a:off x="555625" y="6153150"/>
            <a:ext cx="1238250" cy="366713"/>
          </a:xfrm>
          <a:prstGeom prst="rect">
            <a:avLst/>
          </a:prstGeom>
          <a:noFill/>
          <a:ln w="9525">
            <a:noFill/>
            <a:miter lim="800000"/>
            <a:headEnd/>
            <a:tailEnd/>
          </a:ln>
        </p:spPr>
        <p:txBody>
          <a:bodyPr>
            <a:spAutoFit/>
          </a:bodyPr>
          <a:lstStyle/>
          <a:p>
            <a:r>
              <a:rPr lang="en-US" sz="1800">
                <a:solidFill>
                  <a:schemeClr val="tx1"/>
                </a:solidFill>
              </a:rPr>
              <a:t>Karenanya</a:t>
            </a:r>
          </a:p>
        </p:txBody>
      </p:sp>
      <p:sp>
        <p:nvSpPr>
          <p:cNvPr id="13323" name="Text Box 25"/>
          <p:cNvSpPr txBox="1">
            <a:spLocks noChangeArrowheads="1"/>
          </p:cNvSpPr>
          <p:nvPr/>
        </p:nvSpPr>
        <p:spPr bwMode="auto">
          <a:xfrm>
            <a:off x="4041775" y="6042025"/>
            <a:ext cx="1847850" cy="457200"/>
          </a:xfrm>
          <a:prstGeom prst="rect">
            <a:avLst/>
          </a:prstGeom>
          <a:noFill/>
          <a:ln w="9525">
            <a:noFill/>
            <a:miter lim="800000"/>
            <a:headEnd/>
            <a:tailEnd/>
          </a:ln>
        </p:spPr>
        <p:txBody>
          <a:bodyPr wrap="none">
            <a:spAutoFit/>
          </a:bodyPr>
          <a:lstStyle/>
          <a:p>
            <a:r>
              <a:rPr lang="en-US" i="1">
                <a:solidFill>
                  <a:schemeClr val="tx1"/>
                </a:solidFill>
              </a:rPr>
              <a:t>m</a:t>
            </a:r>
            <a:r>
              <a:rPr lang="en-US" sz="1800">
                <a:solidFill>
                  <a:schemeClr val="tx1"/>
                </a:solidFill>
              </a:rPr>
              <a:t> = 0, 1, 2, 3, . . .</a:t>
            </a:r>
          </a:p>
        </p:txBody>
      </p:sp>
      <p:grpSp>
        <p:nvGrpSpPr>
          <p:cNvPr id="13324" name="Group 26"/>
          <p:cNvGrpSpPr>
            <a:grpSpLocks/>
          </p:cNvGrpSpPr>
          <p:nvPr/>
        </p:nvGrpSpPr>
        <p:grpSpPr bwMode="auto">
          <a:xfrm>
            <a:off x="5327650" y="1704975"/>
            <a:ext cx="2908300" cy="2409825"/>
            <a:chOff x="3356" y="1074"/>
            <a:chExt cx="1832" cy="1518"/>
          </a:xfrm>
        </p:grpSpPr>
        <p:pic>
          <p:nvPicPr>
            <p:cNvPr id="13325" name="Picture 27" descr="SE37_18A"/>
            <p:cNvPicPr>
              <a:picLocks noChangeAspect="1" noChangeArrowheads="1"/>
            </p:cNvPicPr>
            <p:nvPr/>
          </p:nvPicPr>
          <p:blipFill>
            <a:blip r:embed="rId7"/>
            <a:srcRect l="17816" t="14063" r="19691" b="16875"/>
            <a:stretch>
              <a:fillRect/>
            </a:stretch>
          </p:blipFill>
          <p:spPr bwMode="auto">
            <a:xfrm>
              <a:off x="3356" y="1074"/>
              <a:ext cx="1832" cy="1518"/>
            </a:xfrm>
            <a:prstGeom prst="rect">
              <a:avLst/>
            </a:prstGeom>
            <a:noFill/>
            <a:ln w="9525">
              <a:noFill/>
              <a:miter lim="800000"/>
              <a:headEnd/>
              <a:tailEnd/>
            </a:ln>
          </p:spPr>
        </p:pic>
        <p:sp>
          <p:nvSpPr>
            <p:cNvPr id="13326" name="Text Box 28"/>
            <p:cNvSpPr txBox="1">
              <a:spLocks noChangeArrowheads="1"/>
            </p:cNvSpPr>
            <p:nvPr/>
          </p:nvSpPr>
          <p:spPr bwMode="auto">
            <a:xfrm>
              <a:off x="3446" y="2076"/>
              <a:ext cx="188" cy="231"/>
            </a:xfrm>
            <a:prstGeom prst="rect">
              <a:avLst/>
            </a:prstGeom>
            <a:noFill/>
            <a:ln w="9525">
              <a:noFill/>
              <a:miter lim="800000"/>
              <a:headEnd/>
              <a:tailEnd/>
            </a:ln>
          </p:spPr>
          <p:txBody>
            <a:bodyPr wrap="none">
              <a:spAutoFit/>
            </a:bodyPr>
            <a:lstStyle/>
            <a:p>
              <a:r>
                <a:rPr lang="en-US" sz="1800" i="1">
                  <a:solidFill>
                    <a:schemeClr val="tx1"/>
                  </a:solidFill>
                </a:rPr>
                <a:t>d</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out)">
                                      <p:cBhvr>
                                        <p:cTn id="7" dur="500"/>
                                        <p:tgtEl>
                                          <p:spTgt spid="3"/>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builtIn="1"/>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out)">
                                      <p:cBhvr>
                                        <p:cTn id="12" dur="500"/>
                                        <p:tgtEl>
                                          <p:spTgt spid="5"/>
                                        </p:tgtEl>
                                      </p:cBhvr>
                                    </p:animEffect>
                                  </p:childTnLst>
                                  <p:subTnLst>
                                    <p:audio>
                                      <p:cMediaNode>
                                        <p:cTn display="0" masterRel="sameClick">
                                          <p:stCondLst>
                                            <p:cond evt="begin" delay="0">
                                              <p:tn val="10"/>
                                            </p:cond>
                                          </p:stCondLst>
                                          <p:endCondLst>
                                            <p:cond evt="onStopAudio" delay="0">
                                              <p:tgtEl>
                                                <p:sldTgt/>
                                              </p:tgtEl>
                                            </p:cond>
                                          </p:endCondLst>
                                        </p:cTn>
                                        <p:tgtEl>
                                          <p:sndTgt r:embed="rId3"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2" name="Group 2"/>
          <p:cNvGrpSpPr>
            <a:grpSpLocks/>
          </p:cNvGrpSpPr>
          <p:nvPr/>
        </p:nvGrpSpPr>
        <p:grpSpPr bwMode="auto">
          <a:xfrm>
            <a:off x="827088" y="1196975"/>
            <a:ext cx="7756525" cy="3905250"/>
            <a:chOff x="482" y="811"/>
            <a:chExt cx="4886" cy="2460"/>
          </a:xfrm>
        </p:grpSpPr>
        <p:pic>
          <p:nvPicPr>
            <p:cNvPr id="24583" name="Picture 3" descr="SE37_22"/>
            <p:cNvPicPr>
              <a:picLocks noChangeAspect="1" noChangeArrowheads="1"/>
            </p:cNvPicPr>
            <p:nvPr/>
          </p:nvPicPr>
          <p:blipFill>
            <a:blip r:embed="rId3"/>
            <a:srcRect l="13127" t="9375" r="18051" b="6563"/>
            <a:stretch>
              <a:fillRect/>
            </a:stretch>
          </p:blipFill>
          <p:spPr bwMode="auto">
            <a:xfrm>
              <a:off x="2756" y="811"/>
              <a:ext cx="2612" cy="2393"/>
            </a:xfrm>
            <a:prstGeom prst="rect">
              <a:avLst/>
            </a:prstGeom>
            <a:noFill/>
            <a:ln w="9525">
              <a:noFill/>
              <a:miter lim="800000"/>
              <a:headEnd/>
              <a:tailEnd/>
            </a:ln>
          </p:spPr>
        </p:pic>
        <p:sp>
          <p:nvSpPr>
            <p:cNvPr id="24584" name="Text Box 4"/>
            <p:cNvSpPr txBox="1">
              <a:spLocks noChangeArrowheads="1"/>
            </p:cNvSpPr>
            <p:nvPr/>
          </p:nvSpPr>
          <p:spPr bwMode="auto">
            <a:xfrm>
              <a:off x="482" y="1869"/>
              <a:ext cx="2168" cy="1402"/>
            </a:xfrm>
            <a:prstGeom prst="rect">
              <a:avLst/>
            </a:prstGeom>
            <a:noFill/>
            <a:ln w="9525">
              <a:noFill/>
              <a:miter lim="800000"/>
              <a:headEnd/>
              <a:tailEnd/>
            </a:ln>
          </p:spPr>
          <p:txBody>
            <a:bodyPr>
              <a:spAutoFit/>
            </a:bodyPr>
            <a:lstStyle/>
            <a:p>
              <a:pPr algn="just"/>
              <a:r>
                <a:rPr lang="en-US" sz="2000">
                  <a:solidFill>
                    <a:schemeClr val="tx2"/>
                  </a:solidFill>
                </a:rPr>
                <a:t>It uses a half-silvered mirror to split the incident light into two rays.  The two rays are reflected back together by means of two mirrors to form interference fringes, which can be viewed through a telescope.</a:t>
              </a:r>
            </a:p>
          </p:txBody>
        </p:sp>
      </p:grpSp>
      <p:sp>
        <p:nvSpPr>
          <p:cNvPr id="24579" name="Text Box 5"/>
          <p:cNvSpPr txBox="1">
            <a:spLocks noChangeArrowheads="1"/>
          </p:cNvSpPr>
          <p:nvPr/>
        </p:nvSpPr>
        <p:spPr bwMode="auto">
          <a:xfrm>
            <a:off x="765175" y="215900"/>
            <a:ext cx="4870450" cy="641350"/>
          </a:xfrm>
          <a:prstGeom prst="rect">
            <a:avLst/>
          </a:prstGeom>
          <a:noFill/>
          <a:ln w="9525">
            <a:noFill/>
            <a:miter lim="800000"/>
            <a:headEnd/>
            <a:tailEnd/>
          </a:ln>
        </p:spPr>
        <p:txBody>
          <a:bodyPr wrap="none">
            <a:spAutoFit/>
          </a:bodyPr>
          <a:lstStyle/>
          <a:p>
            <a:r>
              <a:rPr lang="en-US" sz="3600">
                <a:solidFill>
                  <a:schemeClr val="accent1"/>
                </a:solidFill>
              </a:rPr>
              <a:t>Interferometer Michelson</a:t>
            </a:r>
          </a:p>
        </p:txBody>
      </p:sp>
      <p:sp>
        <p:nvSpPr>
          <p:cNvPr id="24580" name="Text Box 6"/>
          <p:cNvSpPr txBox="1">
            <a:spLocks noChangeArrowheads="1"/>
          </p:cNvSpPr>
          <p:nvPr/>
        </p:nvSpPr>
        <p:spPr bwMode="auto">
          <a:xfrm>
            <a:off x="6975475" y="2328863"/>
            <a:ext cx="1270000" cy="336550"/>
          </a:xfrm>
          <a:prstGeom prst="rect">
            <a:avLst/>
          </a:prstGeom>
          <a:noFill/>
          <a:ln w="9525">
            <a:noFill/>
            <a:miter lim="800000"/>
            <a:headEnd/>
            <a:tailEnd/>
          </a:ln>
        </p:spPr>
        <p:txBody>
          <a:bodyPr wrap="none">
            <a:spAutoFit/>
          </a:bodyPr>
          <a:lstStyle/>
          <a:p>
            <a:r>
              <a:rPr lang="en-US" sz="1600">
                <a:solidFill>
                  <a:srgbClr val="4D4D4D"/>
                </a:solidFill>
              </a:rPr>
              <a:t>Compensator</a:t>
            </a:r>
          </a:p>
        </p:txBody>
      </p:sp>
      <p:sp>
        <p:nvSpPr>
          <p:cNvPr id="562183" name="Text Box 7"/>
          <p:cNvSpPr txBox="1">
            <a:spLocks noChangeArrowheads="1"/>
          </p:cNvSpPr>
          <p:nvPr/>
        </p:nvSpPr>
        <p:spPr bwMode="auto">
          <a:xfrm>
            <a:off x="827088" y="908050"/>
            <a:ext cx="3441700" cy="1920875"/>
          </a:xfrm>
          <a:prstGeom prst="rect">
            <a:avLst/>
          </a:prstGeom>
          <a:noFill/>
          <a:ln w="9525">
            <a:noFill/>
            <a:miter lim="800000"/>
            <a:headEnd/>
            <a:tailEnd/>
          </a:ln>
        </p:spPr>
        <p:txBody>
          <a:bodyPr>
            <a:spAutoFit/>
          </a:bodyPr>
          <a:lstStyle/>
          <a:p>
            <a:pPr algn="just"/>
            <a:r>
              <a:rPr lang="en-US" sz="2000">
                <a:solidFill>
                  <a:schemeClr val="tx2"/>
                </a:solidFill>
              </a:rPr>
              <a:t>The Michelson interferometer is a device that can be used to measure wavelengths and other lengths or changes of length with great accuracy by means of interference fringes.</a:t>
            </a:r>
          </a:p>
        </p:txBody>
      </p:sp>
      <p:sp>
        <p:nvSpPr>
          <p:cNvPr id="562184" name="Text Box 8"/>
          <p:cNvSpPr txBox="1">
            <a:spLocks noChangeArrowheads="1"/>
          </p:cNvSpPr>
          <p:nvPr/>
        </p:nvSpPr>
        <p:spPr bwMode="auto">
          <a:xfrm>
            <a:off x="822325" y="5081588"/>
            <a:ext cx="7727950" cy="1311275"/>
          </a:xfrm>
          <a:prstGeom prst="rect">
            <a:avLst/>
          </a:prstGeom>
          <a:noFill/>
          <a:ln w="9525">
            <a:noFill/>
            <a:miter lim="800000"/>
            <a:headEnd/>
            <a:tailEnd/>
          </a:ln>
        </p:spPr>
        <p:txBody>
          <a:bodyPr>
            <a:spAutoFit/>
          </a:bodyPr>
          <a:lstStyle/>
          <a:p>
            <a:pPr algn="just"/>
            <a:r>
              <a:rPr lang="en-US" sz="2000">
                <a:solidFill>
                  <a:schemeClr val="tx2"/>
                </a:solidFill>
              </a:rPr>
              <a:t>The interference condition for the two rays is determined by their path differences, which can be varied by means of a adjustable mirror (M</a:t>
            </a:r>
            <a:r>
              <a:rPr lang="en-US" sz="2000" baseline="-25000">
                <a:solidFill>
                  <a:schemeClr val="tx2"/>
                </a:solidFill>
              </a:rPr>
              <a:t>1</a:t>
            </a:r>
            <a:r>
              <a:rPr lang="en-US" sz="2000">
                <a:solidFill>
                  <a:schemeClr val="tx2"/>
                </a:solidFill>
              </a:rPr>
              <a:t>).  M</a:t>
            </a:r>
            <a:r>
              <a:rPr lang="en-US" sz="2000" baseline="-25000">
                <a:solidFill>
                  <a:schemeClr val="tx2"/>
                </a:solidFill>
              </a:rPr>
              <a:t>1 </a:t>
            </a:r>
            <a:r>
              <a:rPr lang="en-US" sz="2000">
                <a:solidFill>
                  <a:schemeClr val="tx2"/>
                </a:solidFill>
              </a:rPr>
              <a:t>can be moved back and forth, shifted sideway or rotated slight to facilitate changes of interference pattern.</a:t>
            </a:r>
            <a:endParaRPr lang="en-US" sz="2000" baseline="-25000">
              <a:solidFill>
                <a:schemeClr val="tx2"/>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562183">
                                            <p:txEl>
                                              <p:pRg st="0" end="0"/>
                                            </p:txEl>
                                          </p:spTgt>
                                        </p:tgtEl>
                                        <p:attrNameLst>
                                          <p:attrName>style.visibility</p:attrName>
                                        </p:attrNameLst>
                                      </p:cBhvr>
                                      <p:to>
                                        <p:strVal val="visible"/>
                                      </p:to>
                                    </p:set>
                                    <p:animEffect transition="in" filter="box(out)">
                                      <p:cBhvr>
                                        <p:cTn id="7" dur="500"/>
                                        <p:tgtEl>
                                          <p:spTgt spid="562183">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builtIn="1"/>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ox(out)">
                                      <p:cBhvr>
                                        <p:cTn id="12" dur="500"/>
                                        <p:tgtEl>
                                          <p:spTgt spid="2"/>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builtIn="1"/>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562184">
                                            <p:txEl>
                                              <p:pRg st="0" end="0"/>
                                            </p:txEl>
                                          </p:spTgt>
                                        </p:tgtEl>
                                        <p:attrNameLst>
                                          <p:attrName>style.visibility</p:attrName>
                                        </p:attrNameLst>
                                      </p:cBhvr>
                                      <p:to>
                                        <p:strVal val="visible"/>
                                      </p:to>
                                    </p:set>
                                    <p:animEffect transition="in" filter="box(out)">
                                      <p:cBhvr>
                                        <p:cTn id="17" dur="500"/>
                                        <p:tgtEl>
                                          <p:spTgt spid="562184">
                                            <p:txEl>
                                              <p:pRg st="0" end="0"/>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2183" grpId="0" build="p" autoUpdateAnimBg="0"/>
      <p:bldP spid="562184"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2"/>
          <p:cNvSpPr txBox="1">
            <a:spLocks noChangeArrowheads="1"/>
          </p:cNvSpPr>
          <p:nvPr/>
        </p:nvSpPr>
        <p:spPr bwMode="auto">
          <a:xfrm>
            <a:off x="1023938" y="287338"/>
            <a:ext cx="6483350" cy="641350"/>
          </a:xfrm>
          <a:prstGeom prst="rect">
            <a:avLst/>
          </a:prstGeom>
          <a:noFill/>
          <a:ln w="9525">
            <a:noFill/>
            <a:miter lim="800000"/>
            <a:headEnd/>
            <a:tailEnd/>
          </a:ln>
        </p:spPr>
        <p:txBody>
          <a:bodyPr wrap="none">
            <a:spAutoFit/>
          </a:bodyPr>
          <a:lstStyle/>
          <a:p>
            <a:r>
              <a:rPr lang="en-US" sz="3600" b="1">
                <a:solidFill>
                  <a:schemeClr val="accent1"/>
                </a:solidFill>
              </a:rPr>
              <a:t>Interferensi Gelombang Cahaya</a:t>
            </a:r>
            <a:endParaRPr lang="en-US" sz="3600">
              <a:solidFill>
                <a:schemeClr val="accent1"/>
              </a:solidFill>
            </a:endParaRPr>
          </a:p>
        </p:txBody>
      </p:sp>
      <p:grpSp>
        <p:nvGrpSpPr>
          <p:cNvPr id="2" name="Group 3"/>
          <p:cNvGrpSpPr>
            <a:grpSpLocks/>
          </p:cNvGrpSpPr>
          <p:nvPr/>
        </p:nvGrpSpPr>
        <p:grpSpPr bwMode="auto">
          <a:xfrm>
            <a:off x="900113" y="2205038"/>
            <a:ext cx="7262812" cy="2295525"/>
            <a:chOff x="614" y="1269"/>
            <a:chExt cx="4575" cy="1446"/>
          </a:xfrm>
        </p:grpSpPr>
        <p:sp>
          <p:nvSpPr>
            <p:cNvPr id="2057" name="Text Box 4"/>
            <p:cNvSpPr txBox="1">
              <a:spLocks noChangeArrowheads="1"/>
            </p:cNvSpPr>
            <p:nvPr/>
          </p:nvSpPr>
          <p:spPr bwMode="auto">
            <a:xfrm>
              <a:off x="614" y="1269"/>
              <a:ext cx="4575" cy="978"/>
            </a:xfrm>
            <a:prstGeom prst="rect">
              <a:avLst/>
            </a:prstGeom>
            <a:noFill/>
            <a:ln w="9525">
              <a:noFill/>
              <a:miter lim="800000"/>
              <a:headEnd/>
              <a:tailEnd/>
            </a:ln>
          </p:spPr>
          <p:txBody>
            <a:bodyPr>
              <a:spAutoFit/>
            </a:bodyPr>
            <a:lstStyle/>
            <a:p>
              <a:pPr algn="just"/>
              <a:r>
                <a:rPr lang="en-US">
                  <a:solidFill>
                    <a:srgbClr val="0000FF"/>
                  </a:solidFill>
                </a:rPr>
                <a:t>Ketika dua gelombang cahaya melintas satu sama lain, medan listrik resultan </a:t>
              </a:r>
              <a:r>
                <a:rPr lang="en-US" i="1">
                  <a:solidFill>
                    <a:srgbClr val="0000FF"/>
                  </a:solidFill>
                </a:rPr>
                <a:t>E</a:t>
              </a:r>
              <a:r>
                <a:rPr lang="en-US">
                  <a:solidFill>
                    <a:srgbClr val="0000FF"/>
                  </a:solidFill>
                </a:rPr>
                <a:t> pada titik persimpangan  sama dengan penjumlahan dari masing-masing medan listrik  </a:t>
              </a:r>
              <a:r>
                <a:rPr lang="en-US" i="1">
                  <a:solidFill>
                    <a:srgbClr val="0000FF"/>
                  </a:solidFill>
                </a:rPr>
                <a:t>E</a:t>
              </a:r>
              <a:r>
                <a:rPr lang="en-US" baseline="-25000">
                  <a:solidFill>
                    <a:srgbClr val="0000FF"/>
                  </a:solidFill>
                </a:rPr>
                <a:t>1</a:t>
              </a:r>
              <a:r>
                <a:rPr lang="en-US">
                  <a:solidFill>
                    <a:srgbClr val="0000FF"/>
                  </a:solidFill>
                </a:rPr>
                <a:t> dan </a:t>
              </a:r>
              <a:r>
                <a:rPr lang="en-US" i="1">
                  <a:solidFill>
                    <a:srgbClr val="0000FF"/>
                  </a:solidFill>
                </a:rPr>
                <a:t>E</a:t>
              </a:r>
              <a:r>
                <a:rPr lang="en-US" baseline="-25000">
                  <a:solidFill>
                    <a:srgbClr val="0000FF"/>
                  </a:solidFill>
                </a:rPr>
                <a:t>2</a:t>
              </a:r>
              <a:endParaRPr lang="en-US">
                <a:solidFill>
                  <a:srgbClr val="0000FF"/>
                </a:solidFill>
              </a:endParaRPr>
            </a:p>
          </p:txBody>
        </p:sp>
        <p:graphicFrame>
          <p:nvGraphicFramePr>
            <p:cNvPr id="2051" name="Object 5"/>
            <p:cNvGraphicFramePr>
              <a:graphicFrameLocks noChangeAspect="1"/>
            </p:cNvGraphicFramePr>
            <p:nvPr/>
          </p:nvGraphicFramePr>
          <p:xfrm>
            <a:off x="2311" y="2432"/>
            <a:ext cx="1016" cy="283"/>
          </p:xfrm>
          <a:graphic>
            <a:graphicData uri="http://schemas.openxmlformats.org/presentationml/2006/ole">
              <p:oleObj spid="_x0000_s2051" name="Equation" r:id="rId4" imgW="774360" imgH="215640" progId="Equation.3">
                <p:embed/>
              </p:oleObj>
            </a:graphicData>
          </a:graphic>
        </p:graphicFrame>
      </p:grpSp>
      <p:grpSp>
        <p:nvGrpSpPr>
          <p:cNvPr id="3" name="Group 6"/>
          <p:cNvGrpSpPr>
            <a:grpSpLocks/>
          </p:cNvGrpSpPr>
          <p:nvPr/>
        </p:nvGrpSpPr>
        <p:grpSpPr bwMode="auto">
          <a:xfrm>
            <a:off x="971550" y="4581525"/>
            <a:ext cx="7378700" cy="1625600"/>
            <a:chOff x="650" y="2954"/>
            <a:chExt cx="4648" cy="1024"/>
          </a:xfrm>
        </p:grpSpPr>
        <p:sp>
          <p:nvSpPr>
            <p:cNvPr id="2056" name="Text Box 7"/>
            <p:cNvSpPr txBox="1">
              <a:spLocks noChangeArrowheads="1"/>
            </p:cNvSpPr>
            <p:nvPr/>
          </p:nvSpPr>
          <p:spPr bwMode="auto">
            <a:xfrm>
              <a:off x="650" y="2954"/>
              <a:ext cx="4648" cy="518"/>
            </a:xfrm>
            <a:prstGeom prst="rect">
              <a:avLst/>
            </a:prstGeom>
            <a:noFill/>
            <a:ln w="9525">
              <a:noFill/>
              <a:miter lim="800000"/>
              <a:headEnd/>
              <a:tailEnd/>
            </a:ln>
          </p:spPr>
          <p:txBody>
            <a:bodyPr>
              <a:spAutoFit/>
            </a:bodyPr>
            <a:lstStyle/>
            <a:p>
              <a:r>
                <a:rPr lang="en-US">
                  <a:solidFill>
                    <a:srgbClr val="0000FF"/>
                  </a:solidFill>
                </a:rPr>
                <a:t>Intensitas gelombang gabungan adalah sebanding dengan  kuadrat medan listrik resultan:</a:t>
              </a:r>
            </a:p>
          </p:txBody>
        </p:sp>
        <p:graphicFrame>
          <p:nvGraphicFramePr>
            <p:cNvPr id="2050" name="Object 8"/>
            <p:cNvGraphicFramePr>
              <a:graphicFrameLocks noChangeAspect="1"/>
            </p:cNvGraphicFramePr>
            <p:nvPr/>
          </p:nvGraphicFramePr>
          <p:xfrm>
            <a:off x="1903" y="3649"/>
            <a:ext cx="1762" cy="329"/>
          </p:xfrm>
          <a:graphic>
            <a:graphicData uri="http://schemas.openxmlformats.org/presentationml/2006/ole">
              <p:oleObj spid="_x0000_s2050" name="Equation" r:id="rId5" imgW="1295280" imgH="241200" progId="Equation.3">
                <p:embed/>
              </p:oleObj>
            </a:graphicData>
          </a:graphic>
        </p:graphicFrame>
      </p:grpSp>
      <p:sp>
        <p:nvSpPr>
          <p:cNvPr id="2055" name="Text Box 9"/>
          <p:cNvSpPr txBox="1">
            <a:spLocks noChangeArrowheads="1"/>
          </p:cNvSpPr>
          <p:nvPr/>
        </p:nvSpPr>
        <p:spPr bwMode="auto">
          <a:xfrm>
            <a:off x="900113" y="1268413"/>
            <a:ext cx="7062787" cy="822325"/>
          </a:xfrm>
          <a:prstGeom prst="rect">
            <a:avLst/>
          </a:prstGeom>
          <a:noFill/>
          <a:ln w="9525">
            <a:noFill/>
            <a:miter lim="800000"/>
            <a:headEnd/>
            <a:tailEnd/>
          </a:ln>
        </p:spPr>
        <p:txBody>
          <a:bodyPr>
            <a:spAutoFit/>
          </a:bodyPr>
          <a:lstStyle/>
          <a:p>
            <a:pPr algn="just"/>
            <a:r>
              <a:rPr lang="en-US">
                <a:solidFill>
                  <a:srgbClr val="0000FF"/>
                </a:solidFill>
              </a:rPr>
              <a:t>Interferensi cahaya berhubungan dengan superposisi gelombang cahaya ketika mereka berinteraksi</a:t>
            </a:r>
            <a:endParaRPr lang="en-US" sz="1800">
              <a:solidFill>
                <a:srgbClr val="0000FF"/>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out)">
                                      <p:cBhvr>
                                        <p:cTn id="7" dur="500"/>
                                        <p:tgtEl>
                                          <p:spTgt spid="2"/>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builtIn="1"/>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out)">
                                      <p:cBhvr>
                                        <p:cTn id="12" dur="500"/>
                                        <p:tgtEl>
                                          <p:spTgt spid="3"/>
                                        </p:tgtEl>
                                      </p:cBhvr>
                                    </p:animEffect>
                                  </p:childTnLst>
                                  <p:subTnLst>
                                    <p:audio>
                                      <p:cMediaNode>
                                        <p:cTn display="0" masterRel="sameClick">
                                          <p:stCondLst>
                                            <p:cond evt="begin" delay="0">
                                              <p:tn val="10"/>
                                            </p:cond>
                                          </p:stCondLst>
                                          <p:endCondLst>
                                            <p:cond evt="onStopAudio" delay="0">
                                              <p:tgtEl>
                                                <p:sldTgt/>
                                              </p:tgtEl>
                                            </p:cond>
                                          </p:endCondLst>
                                        </p:cTn>
                                        <p:tgtEl>
                                          <p:sndTgt r:embed="rId3"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Text Box 2"/>
          <p:cNvSpPr txBox="1">
            <a:spLocks noChangeArrowheads="1"/>
          </p:cNvSpPr>
          <p:nvPr/>
        </p:nvSpPr>
        <p:spPr bwMode="auto">
          <a:xfrm>
            <a:off x="947738" y="363538"/>
            <a:ext cx="6991350" cy="641350"/>
          </a:xfrm>
          <a:prstGeom prst="rect">
            <a:avLst/>
          </a:prstGeom>
          <a:noFill/>
          <a:ln w="9525">
            <a:noFill/>
            <a:miter lim="800000"/>
            <a:headEnd/>
            <a:tailEnd/>
          </a:ln>
        </p:spPr>
        <p:txBody>
          <a:bodyPr wrap="none">
            <a:spAutoFit/>
          </a:bodyPr>
          <a:lstStyle/>
          <a:p>
            <a:r>
              <a:rPr lang="en-US" sz="3600">
                <a:solidFill>
                  <a:schemeClr val="accent1"/>
                </a:solidFill>
              </a:rPr>
              <a:t>Medan listrik dari gelombang cahaya</a:t>
            </a:r>
          </a:p>
        </p:txBody>
      </p:sp>
      <p:grpSp>
        <p:nvGrpSpPr>
          <p:cNvPr id="2" name="Group 3"/>
          <p:cNvGrpSpPr>
            <a:grpSpLocks/>
          </p:cNvGrpSpPr>
          <p:nvPr/>
        </p:nvGrpSpPr>
        <p:grpSpPr bwMode="auto">
          <a:xfrm>
            <a:off x="971550" y="1196975"/>
            <a:ext cx="7416800" cy="2963863"/>
            <a:chOff x="602" y="621"/>
            <a:chExt cx="4672" cy="1867"/>
          </a:xfrm>
        </p:grpSpPr>
        <p:grpSp>
          <p:nvGrpSpPr>
            <p:cNvPr id="3083" name="Group 4"/>
            <p:cNvGrpSpPr>
              <a:grpSpLocks/>
            </p:cNvGrpSpPr>
            <p:nvPr/>
          </p:nvGrpSpPr>
          <p:grpSpPr bwMode="auto">
            <a:xfrm>
              <a:off x="602" y="621"/>
              <a:ext cx="4575" cy="1155"/>
              <a:chOff x="602" y="621"/>
              <a:chExt cx="4575" cy="1155"/>
            </a:xfrm>
          </p:grpSpPr>
          <p:sp>
            <p:nvSpPr>
              <p:cNvPr id="3085" name="Text Box 5"/>
              <p:cNvSpPr txBox="1">
                <a:spLocks noChangeArrowheads="1"/>
              </p:cNvSpPr>
              <p:nvPr/>
            </p:nvSpPr>
            <p:spPr bwMode="auto">
              <a:xfrm>
                <a:off x="602" y="621"/>
                <a:ext cx="4575" cy="978"/>
              </a:xfrm>
              <a:prstGeom prst="rect">
                <a:avLst/>
              </a:prstGeom>
              <a:noFill/>
              <a:ln w="9525">
                <a:noFill/>
                <a:miter lim="800000"/>
                <a:headEnd/>
                <a:tailEnd/>
              </a:ln>
            </p:spPr>
            <p:txBody>
              <a:bodyPr>
                <a:spAutoFit/>
              </a:bodyPr>
              <a:lstStyle/>
              <a:p>
                <a:r>
                  <a:rPr lang="en-US">
                    <a:solidFill>
                      <a:srgbClr val="0000FF"/>
                    </a:solidFill>
                  </a:rPr>
                  <a:t>Ketika suatu gelombang cahaya dengan panjang gelombang   meranmbat sepanjang sumbu-x., ia membangkitkan suatu medan listrik pada titik x yang berbentuk</a:t>
                </a:r>
              </a:p>
            </p:txBody>
          </p:sp>
          <p:graphicFrame>
            <p:nvGraphicFramePr>
              <p:cNvPr id="3076" name="Object 6"/>
              <p:cNvGraphicFramePr>
                <a:graphicFrameLocks noChangeAspect="1"/>
              </p:cNvGraphicFramePr>
              <p:nvPr/>
            </p:nvGraphicFramePr>
            <p:xfrm>
              <a:off x="1951" y="1476"/>
              <a:ext cx="1617" cy="300"/>
            </p:xfrm>
            <a:graphic>
              <a:graphicData uri="http://schemas.openxmlformats.org/presentationml/2006/ole">
                <p:oleObj spid="_x0000_s3076" name="Equation" r:id="rId4" imgW="1231560" imgH="228600" progId="Equation.3">
                  <p:embed/>
                </p:oleObj>
              </a:graphicData>
            </a:graphic>
          </p:graphicFrame>
        </p:grpSp>
        <p:sp>
          <p:nvSpPr>
            <p:cNvPr id="3084" name="Text Box 7"/>
            <p:cNvSpPr txBox="1">
              <a:spLocks noChangeArrowheads="1"/>
            </p:cNvSpPr>
            <p:nvPr/>
          </p:nvSpPr>
          <p:spPr bwMode="auto">
            <a:xfrm>
              <a:off x="626" y="1970"/>
              <a:ext cx="4648" cy="518"/>
            </a:xfrm>
            <a:prstGeom prst="rect">
              <a:avLst/>
            </a:prstGeom>
            <a:noFill/>
            <a:ln w="9525">
              <a:noFill/>
              <a:miter lim="800000"/>
              <a:headEnd/>
              <a:tailEnd/>
            </a:ln>
          </p:spPr>
          <p:txBody>
            <a:bodyPr>
              <a:spAutoFit/>
            </a:bodyPr>
            <a:lstStyle/>
            <a:p>
              <a:pPr algn="just"/>
              <a:r>
                <a:rPr lang="en-US">
                  <a:solidFill>
                    <a:srgbClr val="0000FF"/>
                  </a:solidFill>
                </a:rPr>
                <a:t>Dengan </a:t>
              </a:r>
              <a:r>
                <a:rPr lang="en-US" i="1">
                  <a:solidFill>
                    <a:srgbClr val="0000FF"/>
                  </a:solidFill>
                </a:rPr>
                <a:t> E</a:t>
              </a:r>
              <a:r>
                <a:rPr lang="en-US" baseline="-25000">
                  <a:solidFill>
                    <a:srgbClr val="0000FF"/>
                  </a:solidFill>
                </a:rPr>
                <a:t>0</a:t>
              </a:r>
              <a:r>
                <a:rPr lang="en-US">
                  <a:solidFill>
                    <a:srgbClr val="0000FF"/>
                  </a:solidFill>
                </a:rPr>
                <a:t> disebut amplitudo,   frekuensi angular dan </a:t>
              </a:r>
              <a:r>
                <a:rPr lang="en-US" i="1">
                  <a:solidFill>
                    <a:srgbClr val="0000FF"/>
                  </a:solidFill>
                </a:rPr>
                <a:t>k</a:t>
              </a:r>
              <a:r>
                <a:rPr lang="en-US">
                  <a:solidFill>
                    <a:srgbClr val="0000FF"/>
                  </a:solidFill>
                </a:rPr>
                <a:t> bilangan gelombang.</a:t>
              </a:r>
            </a:p>
          </p:txBody>
        </p:sp>
      </p:grpSp>
      <p:grpSp>
        <p:nvGrpSpPr>
          <p:cNvPr id="4" name="Group 8"/>
          <p:cNvGrpSpPr>
            <a:grpSpLocks/>
          </p:cNvGrpSpPr>
          <p:nvPr/>
        </p:nvGrpSpPr>
        <p:grpSpPr bwMode="auto">
          <a:xfrm>
            <a:off x="1042988" y="4221163"/>
            <a:ext cx="7424737" cy="1946275"/>
            <a:chOff x="674" y="2614"/>
            <a:chExt cx="4677" cy="1226"/>
          </a:xfrm>
        </p:grpSpPr>
        <p:grpSp>
          <p:nvGrpSpPr>
            <p:cNvPr id="3080" name="Group 9"/>
            <p:cNvGrpSpPr>
              <a:grpSpLocks/>
            </p:cNvGrpSpPr>
            <p:nvPr/>
          </p:nvGrpSpPr>
          <p:grpSpPr bwMode="auto">
            <a:xfrm>
              <a:off x="1404" y="3264"/>
              <a:ext cx="2880" cy="576"/>
              <a:chOff x="1392" y="3072"/>
              <a:chExt cx="2880" cy="576"/>
            </a:xfrm>
          </p:grpSpPr>
          <p:sp>
            <p:nvSpPr>
              <p:cNvPr id="3082" name="Rectangle 10"/>
              <p:cNvSpPr>
                <a:spLocks noChangeArrowheads="1"/>
              </p:cNvSpPr>
              <p:nvPr/>
            </p:nvSpPr>
            <p:spPr bwMode="auto">
              <a:xfrm>
                <a:off x="1392" y="3072"/>
                <a:ext cx="2880" cy="576"/>
              </a:xfrm>
              <a:prstGeom prst="rect">
                <a:avLst/>
              </a:prstGeom>
              <a:solidFill>
                <a:schemeClr val="bg1"/>
              </a:solidFill>
              <a:ln w="9525">
                <a:noFill/>
                <a:miter lim="800000"/>
                <a:headEnd/>
                <a:tailEnd/>
              </a:ln>
            </p:spPr>
            <p:txBody>
              <a:bodyPr wrap="none" anchor="ctr"/>
              <a:lstStyle/>
              <a:p>
                <a:pPr algn="ctr"/>
                <a:r>
                  <a:rPr lang="en-US">
                    <a:solidFill>
                      <a:schemeClr val="tx1"/>
                    </a:solidFill>
                  </a:rPr>
                  <a:t>,</a:t>
                </a:r>
              </a:p>
            </p:txBody>
          </p:sp>
          <p:graphicFrame>
            <p:nvGraphicFramePr>
              <p:cNvPr id="3074" name="Object 11"/>
              <p:cNvGraphicFramePr>
                <a:graphicFrameLocks noChangeAspect="1"/>
              </p:cNvGraphicFramePr>
              <p:nvPr/>
            </p:nvGraphicFramePr>
            <p:xfrm>
              <a:off x="1984" y="3079"/>
              <a:ext cx="767" cy="513"/>
            </p:xfrm>
            <a:graphic>
              <a:graphicData uri="http://schemas.openxmlformats.org/presentationml/2006/ole">
                <p:oleObj spid="_x0000_s3074" name="Equation" r:id="rId5" imgW="596880" imgH="393480" progId="Equation.3">
                  <p:embed/>
                </p:oleObj>
              </a:graphicData>
            </a:graphic>
          </p:graphicFrame>
          <p:graphicFrame>
            <p:nvGraphicFramePr>
              <p:cNvPr id="3075" name="Object 12"/>
              <p:cNvGraphicFramePr>
                <a:graphicFrameLocks noChangeAspect="1"/>
              </p:cNvGraphicFramePr>
              <p:nvPr/>
            </p:nvGraphicFramePr>
            <p:xfrm>
              <a:off x="3184" y="3104"/>
              <a:ext cx="613" cy="500"/>
            </p:xfrm>
            <a:graphic>
              <a:graphicData uri="http://schemas.openxmlformats.org/presentationml/2006/ole">
                <p:oleObj spid="_x0000_s3075" name="Equation" r:id="rId6" imgW="482400" imgH="393480" progId="Equation.3">
                  <p:embed/>
                </p:oleObj>
              </a:graphicData>
            </a:graphic>
          </p:graphicFrame>
        </p:grpSp>
        <p:sp>
          <p:nvSpPr>
            <p:cNvPr id="3081" name="Text Box 13"/>
            <p:cNvSpPr txBox="1">
              <a:spLocks noChangeArrowheads="1"/>
            </p:cNvSpPr>
            <p:nvPr/>
          </p:nvSpPr>
          <p:spPr bwMode="auto">
            <a:xfrm>
              <a:off x="674" y="2614"/>
              <a:ext cx="4677" cy="518"/>
            </a:xfrm>
            <a:prstGeom prst="rect">
              <a:avLst/>
            </a:prstGeom>
            <a:noFill/>
            <a:ln w="9525">
              <a:noFill/>
              <a:miter lim="800000"/>
              <a:headEnd/>
              <a:tailEnd/>
            </a:ln>
          </p:spPr>
          <p:txBody>
            <a:bodyPr>
              <a:spAutoFit/>
            </a:bodyPr>
            <a:lstStyle/>
            <a:p>
              <a:r>
                <a:rPr lang="en-US">
                  <a:solidFill>
                    <a:srgbClr val="0000FF"/>
                  </a:solidFill>
                </a:rPr>
                <a:t> dan </a:t>
              </a:r>
              <a:r>
                <a:rPr lang="en-US" i="1">
                  <a:solidFill>
                    <a:srgbClr val="0000FF"/>
                  </a:solidFill>
                </a:rPr>
                <a:t>k</a:t>
              </a:r>
              <a:r>
                <a:rPr lang="en-US">
                  <a:solidFill>
                    <a:srgbClr val="0000FF"/>
                  </a:solidFill>
                </a:rPr>
                <a:t> berhubungan dengan panjang gelombang  dan kecepatan cahaya sebagai berikut:</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out)">
                                      <p:cBhvr>
                                        <p:cTn id="7" dur="500"/>
                                        <p:tgtEl>
                                          <p:spTgt spid="2"/>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builtIn="1"/>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out)">
                                      <p:cBhvr>
                                        <p:cTn id="12" dur="500"/>
                                        <p:tgtEl>
                                          <p:spTgt spid="4"/>
                                        </p:tgtEl>
                                      </p:cBhvr>
                                    </p:animEffect>
                                  </p:childTnLst>
                                  <p:subTnLst>
                                    <p:audio>
                                      <p:cMediaNode>
                                        <p:cTn display="0" masterRel="sameClick">
                                          <p:stCondLst>
                                            <p:cond evt="begin" delay="0">
                                              <p:tn val="10"/>
                                            </p:cond>
                                          </p:stCondLst>
                                          <p:endCondLst>
                                            <p:cond evt="onStopAudio" delay="0">
                                              <p:tgtEl>
                                                <p:sldTgt/>
                                              </p:tgtEl>
                                            </p:cond>
                                          </p:endCondLst>
                                        </p:cTn>
                                        <p:tgtEl>
                                          <p:sndTgt r:embed="rId3"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2"/>
          <p:cNvSpPr txBox="1">
            <a:spLocks noChangeArrowheads="1"/>
          </p:cNvSpPr>
          <p:nvPr/>
        </p:nvSpPr>
        <p:spPr bwMode="auto">
          <a:xfrm>
            <a:off x="871538" y="268288"/>
            <a:ext cx="5048250" cy="641350"/>
          </a:xfrm>
          <a:prstGeom prst="rect">
            <a:avLst/>
          </a:prstGeom>
          <a:noFill/>
          <a:ln w="9525">
            <a:noFill/>
            <a:miter lim="800000"/>
            <a:headEnd/>
            <a:tailEnd/>
          </a:ln>
        </p:spPr>
        <p:txBody>
          <a:bodyPr wrap="none">
            <a:spAutoFit/>
          </a:bodyPr>
          <a:lstStyle/>
          <a:p>
            <a:r>
              <a:rPr lang="en-US" sz="3600" b="1">
                <a:solidFill>
                  <a:schemeClr val="accent1"/>
                </a:solidFill>
              </a:rPr>
              <a:t>Fasa dan perbedaan fasa</a:t>
            </a:r>
            <a:endParaRPr lang="en-US" sz="3600">
              <a:solidFill>
                <a:schemeClr val="accent1"/>
              </a:solidFill>
            </a:endParaRPr>
          </a:p>
        </p:txBody>
      </p:sp>
      <p:sp>
        <p:nvSpPr>
          <p:cNvPr id="4100" name="Text Box 4"/>
          <p:cNvSpPr txBox="1">
            <a:spLocks noChangeArrowheads="1"/>
          </p:cNvSpPr>
          <p:nvPr/>
        </p:nvSpPr>
        <p:spPr bwMode="auto">
          <a:xfrm>
            <a:off x="827088" y="1196975"/>
            <a:ext cx="7377112" cy="2282825"/>
          </a:xfrm>
          <a:prstGeom prst="rect">
            <a:avLst/>
          </a:prstGeom>
          <a:noFill/>
          <a:ln w="9525">
            <a:noFill/>
            <a:miter lim="800000"/>
            <a:headEnd/>
            <a:tailEnd/>
          </a:ln>
        </p:spPr>
        <p:txBody>
          <a:bodyPr>
            <a:spAutoFit/>
          </a:bodyPr>
          <a:lstStyle/>
          <a:p>
            <a:pPr algn="just"/>
            <a:r>
              <a:rPr lang="en-US">
                <a:solidFill>
                  <a:srgbClr val="0000FF"/>
                </a:solidFill>
              </a:rPr>
              <a:t>Argumen dari fungsi sinus pada  persamaan untuk </a:t>
            </a:r>
            <a:r>
              <a:rPr lang="en-US" i="1">
                <a:solidFill>
                  <a:srgbClr val="0000FF"/>
                </a:solidFill>
              </a:rPr>
              <a:t>E</a:t>
            </a:r>
            <a:r>
              <a:rPr lang="en-US">
                <a:solidFill>
                  <a:srgbClr val="0000FF"/>
                </a:solidFill>
              </a:rPr>
              <a:t> disebut fasa.  Perhatika bahwa fasa bertambah dengan  2 dalam suatu siklus waktu pada posisi tertentu.  Also, at a particular time </a:t>
            </a:r>
            <a:r>
              <a:rPr lang="en-US" i="1">
                <a:solidFill>
                  <a:srgbClr val="0000FF"/>
                </a:solidFill>
              </a:rPr>
              <a:t>t</a:t>
            </a:r>
            <a:r>
              <a:rPr lang="en-US">
                <a:solidFill>
                  <a:srgbClr val="0000FF"/>
                </a:solidFill>
              </a:rPr>
              <a:t>, the phase varies in direct proportion to </a:t>
            </a:r>
            <a:r>
              <a:rPr lang="en-US" i="1">
                <a:solidFill>
                  <a:srgbClr val="0000FF"/>
                </a:solidFill>
              </a:rPr>
              <a:t>x</a:t>
            </a:r>
            <a:r>
              <a:rPr lang="en-US">
                <a:solidFill>
                  <a:srgbClr val="0000FF"/>
                </a:solidFill>
              </a:rPr>
              <a:t>. Karenanya </a:t>
            </a:r>
            <a:r>
              <a:rPr lang="en-US" i="1">
                <a:solidFill>
                  <a:srgbClr val="0000FF"/>
                </a:solidFill>
              </a:rPr>
              <a:t>Perbedaan fasa </a:t>
            </a:r>
            <a:r>
              <a:rPr lang="en-US" b="1">
                <a:solidFill>
                  <a:srgbClr val="0000FF"/>
                </a:solidFill>
              </a:rPr>
              <a:t></a:t>
            </a:r>
            <a:r>
              <a:rPr lang="en-US">
                <a:solidFill>
                  <a:srgbClr val="0000FF"/>
                </a:solidFill>
              </a:rPr>
              <a:t> antara dua posisi </a:t>
            </a:r>
            <a:r>
              <a:rPr lang="en-US" i="1">
                <a:solidFill>
                  <a:srgbClr val="0000FF"/>
                </a:solidFill>
              </a:rPr>
              <a:t>x</a:t>
            </a:r>
            <a:r>
              <a:rPr lang="en-US" baseline="-25000">
                <a:solidFill>
                  <a:srgbClr val="0000FF"/>
                </a:solidFill>
              </a:rPr>
              <a:t>1</a:t>
            </a:r>
            <a:r>
              <a:rPr lang="en-US">
                <a:solidFill>
                  <a:srgbClr val="0000FF"/>
                </a:solidFill>
              </a:rPr>
              <a:t> dan </a:t>
            </a:r>
            <a:r>
              <a:rPr lang="en-US" i="1">
                <a:solidFill>
                  <a:srgbClr val="0000FF"/>
                </a:solidFill>
              </a:rPr>
              <a:t>x</a:t>
            </a:r>
            <a:r>
              <a:rPr lang="en-US" baseline="-25000">
                <a:solidFill>
                  <a:srgbClr val="0000FF"/>
                </a:solidFill>
              </a:rPr>
              <a:t>2</a:t>
            </a:r>
            <a:r>
              <a:rPr lang="en-US">
                <a:solidFill>
                  <a:srgbClr val="0000FF"/>
                </a:solidFill>
              </a:rPr>
              <a:t> pada suatu saat adalah:</a:t>
            </a:r>
          </a:p>
        </p:txBody>
      </p:sp>
      <p:graphicFrame>
        <p:nvGraphicFramePr>
          <p:cNvPr id="4098" name="Object 5"/>
          <p:cNvGraphicFramePr>
            <a:graphicFrameLocks noChangeAspect="1"/>
          </p:cNvGraphicFramePr>
          <p:nvPr/>
        </p:nvGraphicFramePr>
        <p:xfrm>
          <a:off x="2916238" y="3500438"/>
          <a:ext cx="3190875" cy="930275"/>
        </p:xfrm>
        <a:graphic>
          <a:graphicData uri="http://schemas.openxmlformats.org/presentationml/2006/ole">
            <p:oleObj spid="_x0000_s4098" name="Equation" r:id="rId4" imgW="1346040" imgH="393480" progId="Equation.3">
              <p:embed/>
            </p:oleObj>
          </a:graphicData>
        </a:graphic>
      </p:graphicFrame>
      <p:sp>
        <p:nvSpPr>
          <p:cNvPr id="4101" name="Text Box 6"/>
          <p:cNvSpPr txBox="1">
            <a:spLocks noChangeArrowheads="1"/>
          </p:cNvSpPr>
          <p:nvPr/>
        </p:nvSpPr>
        <p:spPr bwMode="auto">
          <a:xfrm>
            <a:off x="827088" y="4508500"/>
            <a:ext cx="7861300" cy="457200"/>
          </a:xfrm>
          <a:prstGeom prst="rect">
            <a:avLst/>
          </a:prstGeom>
          <a:noFill/>
          <a:ln w="9525">
            <a:noFill/>
            <a:miter lim="800000"/>
            <a:headEnd/>
            <a:tailEnd/>
          </a:ln>
        </p:spPr>
        <p:txBody>
          <a:bodyPr wrap="none">
            <a:spAutoFit/>
          </a:bodyPr>
          <a:lstStyle/>
          <a:p>
            <a:r>
              <a:rPr lang="en-US">
                <a:solidFill>
                  <a:srgbClr val="0000FF"/>
                </a:solidFill>
              </a:rPr>
              <a:t>dengan </a:t>
            </a:r>
            <a:r>
              <a:rPr lang="en-US" b="1">
                <a:solidFill>
                  <a:srgbClr val="0000FF"/>
                </a:solidFill>
              </a:rPr>
              <a:t></a:t>
            </a:r>
            <a:r>
              <a:rPr lang="en-US">
                <a:solidFill>
                  <a:srgbClr val="0000FF"/>
                </a:solidFill>
              </a:rPr>
              <a:t> disebut sebagai </a:t>
            </a:r>
            <a:r>
              <a:rPr lang="en-US" i="1">
                <a:solidFill>
                  <a:srgbClr val="0000FF"/>
                </a:solidFill>
              </a:rPr>
              <a:t>perbedaan lintasan</a:t>
            </a:r>
            <a:r>
              <a:rPr lang="en-US">
                <a:solidFill>
                  <a:srgbClr val="0000FF"/>
                </a:solidFill>
              </a:rPr>
              <a:t> (</a:t>
            </a:r>
            <a:r>
              <a:rPr lang="en-US" i="1">
                <a:solidFill>
                  <a:srgbClr val="0000FF"/>
                </a:solidFill>
              </a:rPr>
              <a:t>path difference)</a:t>
            </a:r>
            <a:r>
              <a:rPr lang="en-US">
                <a:solidFill>
                  <a:srgbClr val="0000FF"/>
                </a:solidFill>
              </a:rPr>
              <a:t>.</a:t>
            </a:r>
          </a:p>
        </p:txBody>
      </p:sp>
      <p:sp>
        <p:nvSpPr>
          <p:cNvPr id="544775" name="Text Box 7"/>
          <p:cNvSpPr txBox="1">
            <a:spLocks noChangeArrowheads="1"/>
          </p:cNvSpPr>
          <p:nvPr/>
        </p:nvSpPr>
        <p:spPr bwMode="auto">
          <a:xfrm>
            <a:off x="900113" y="4868863"/>
            <a:ext cx="7380287" cy="1187450"/>
          </a:xfrm>
          <a:prstGeom prst="rect">
            <a:avLst/>
          </a:prstGeom>
          <a:noFill/>
          <a:ln w="9525">
            <a:noFill/>
            <a:miter lim="800000"/>
            <a:headEnd/>
            <a:tailEnd/>
          </a:ln>
        </p:spPr>
        <p:txBody>
          <a:bodyPr>
            <a:spAutoFit/>
          </a:bodyPr>
          <a:lstStyle/>
          <a:p>
            <a:pPr algn="just"/>
            <a:r>
              <a:rPr lang="en-US">
                <a:solidFill>
                  <a:srgbClr val="0000FF"/>
                </a:solidFill>
              </a:rPr>
              <a:t>Untuk cahaya, nilai mutlak dari suatu fasa tertentu tidak dapat diukur, dan karenanya tidak begitu penting.  </a:t>
            </a:r>
            <a:r>
              <a:rPr lang="en-US" u="sng">
                <a:solidFill>
                  <a:srgbClr val="CC00CC"/>
                </a:solidFill>
              </a:rPr>
              <a:t>Hanya perbedaan fasa yang penting.</a:t>
            </a:r>
            <a:endParaRPr lang="en-US" sz="1800" u="sng">
              <a:solidFill>
                <a:srgbClr val="CC00CC"/>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544775">
                                            <p:txEl>
                                              <p:pRg st="0" end="0"/>
                                            </p:txEl>
                                          </p:spTgt>
                                        </p:tgtEl>
                                        <p:attrNameLst>
                                          <p:attrName>style.visibility</p:attrName>
                                        </p:attrNameLst>
                                      </p:cBhvr>
                                      <p:to>
                                        <p:strVal val="visible"/>
                                      </p:to>
                                    </p:set>
                                    <p:animEffect transition="in" filter="box(out)">
                                      <p:cBhvr>
                                        <p:cTn id="7" dur="500"/>
                                        <p:tgtEl>
                                          <p:spTgt spid="544775">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4775"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827088" y="260350"/>
            <a:ext cx="7600950" cy="641350"/>
          </a:xfrm>
          <a:prstGeom prst="rect">
            <a:avLst/>
          </a:prstGeom>
          <a:noFill/>
          <a:ln w="9525">
            <a:noFill/>
            <a:miter lim="800000"/>
            <a:headEnd/>
            <a:tailEnd/>
          </a:ln>
        </p:spPr>
        <p:txBody>
          <a:bodyPr wrap="none">
            <a:spAutoFit/>
          </a:bodyPr>
          <a:lstStyle/>
          <a:p>
            <a:r>
              <a:rPr lang="en-US" sz="3600" b="1">
                <a:solidFill>
                  <a:schemeClr val="accent1"/>
                </a:solidFill>
              </a:rPr>
              <a:t>Kondisi untuk interferensi yang stabil</a:t>
            </a:r>
            <a:endParaRPr lang="en-US" sz="3600">
              <a:solidFill>
                <a:schemeClr val="accent1"/>
              </a:solidFill>
            </a:endParaRPr>
          </a:p>
        </p:txBody>
      </p:sp>
      <p:sp>
        <p:nvSpPr>
          <p:cNvPr id="545795" name="Text Box 3"/>
          <p:cNvSpPr txBox="1">
            <a:spLocks noChangeArrowheads="1"/>
          </p:cNvSpPr>
          <p:nvPr/>
        </p:nvSpPr>
        <p:spPr bwMode="auto">
          <a:xfrm>
            <a:off x="0" y="1125538"/>
            <a:ext cx="8847138" cy="5083175"/>
          </a:xfrm>
          <a:prstGeom prst="rect">
            <a:avLst/>
          </a:prstGeom>
          <a:noFill/>
          <a:ln w="9525">
            <a:noFill/>
            <a:miter lim="800000"/>
            <a:headEnd/>
            <a:tailEnd/>
          </a:ln>
        </p:spPr>
        <p:txBody>
          <a:bodyPr>
            <a:spAutoFit/>
          </a:bodyPr>
          <a:lstStyle/>
          <a:p>
            <a:pPr marL="457200" indent="-457200" algn="just"/>
            <a:r>
              <a:rPr lang="en-US"/>
              <a:t>	</a:t>
            </a:r>
            <a:r>
              <a:rPr lang="en-US">
                <a:solidFill>
                  <a:schemeClr val="tx1"/>
                </a:solidFill>
              </a:rPr>
              <a:t>Pengaruh interferensi dalam cahaya tidak teramati secara biasa.  Ini karena gelombang cahaya dari  suatu sumber cahaya biasa mengalami perubahan fasa secara acak kira-kira sekali dalam  setiap 10</a:t>
            </a:r>
            <a:r>
              <a:rPr lang="en-US" baseline="30000">
                <a:solidFill>
                  <a:schemeClr val="tx1"/>
                </a:solidFill>
              </a:rPr>
              <a:t>-8</a:t>
            </a:r>
            <a:r>
              <a:rPr lang="en-US">
                <a:solidFill>
                  <a:schemeClr val="tx1"/>
                </a:solidFill>
              </a:rPr>
              <a:t> s dan bahwa panjang gelombang cahaya cukup pendek (~ 4</a:t>
            </a:r>
            <a:r>
              <a:rPr lang="en-US">
                <a:solidFill>
                  <a:schemeClr val="tx1"/>
                </a:solidFill>
                <a:latin typeface="Arial" charset="0"/>
              </a:rPr>
              <a:t>x</a:t>
            </a:r>
            <a:r>
              <a:rPr lang="en-US">
                <a:solidFill>
                  <a:schemeClr val="tx1"/>
                </a:solidFill>
              </a:rPr>
              <a:t>10</a:t>
            </a:r>
            <a:r>
              <a:rPr lang="en-US" baseline="30000">
                <a:solidFill>
                  <a:schemeClr val="tx1"/>
                </a:solidFill>
              </a:rPr>
              <a:t>-7</a:t>
            </a:r>
            <a:r>
              <a:rPr lang="en-US">
                <a:solidFill>
                  <a:schemeClr val="tx1"/>
                </a:solidFill>
              </a:rPr>
              <a:t>m – 7</a:t>
            </a:r>
            <a:r>
              <a:rPr lang="en-US">
                <a:solidFill>
                  <a:schemeClr val="tx1"/>
                </a:solidFill>
                <a:latin typeface="Arial" charset="0"/>
              </a:rPr>
              <a:t>x</a:t>
            </a:r>
            <a:r>
              <a:rPr lang="en-US">
                <a:solidFill>
                  <a:schemeClr val="tx1"/>
                </a:solidFill>
              </a:rPr>
              <a:t>10</a:t>
            </a:r>
            <a:r>
              <a:rPr lang="en-US" baseline="30000">
                <a:solidFill>
                  <a:schemeClr val="tx1"/>
                </a:solidFill>
              </a:rPr>
              <a:t>-7</a:t>
            </a:r>
            <a:r>
              <a:rPr lang="en-US">
                <a:solidFill>
                  <a:schemeClr val="tx1"/>
                </a:solidFill>
              </a:rPr>
              <a:t> m).  Interferensi mungkin terjadi, tapi hanya untuk durasi dalam orde 10</a:t>
            </a:r>
            <a:r>
              <a:rPr lang="en-US" baseline="30000">
                <a:solidFill>
                  <a:schemeClr val="tx1"/>
                </a:solidFill>
              </a:rPr>
              <a:t>-8</a:t>
            </a:r>
            <a:r>
              <a:rPr lang="en-US">
                <a:solidFill>
                  <a:schemeClr val="tx1"/>
                </a:solidFill>
              </a:rPr>
              <a:t> s dan tidak dapat dilihat dengan mata.</a:t>
            </a:r>
          </a:p>
          <a:p>
            <a:pPr marL="457200" indent="-457200" algn="just"/>
            <a:endParaRPr lang="en-US">
              <a:solidFill>
                <a:schemeClr val="tx1"/>
              </a:solidFill>
            </a:endParaRPr>
          </a:p>
          <a:p>
            <a:pPr marL="457200" indent="-457200" algn="just"/>
            <a:r>
              <a:rPr lang="en-US">
                <a:solidFill>
                  <a:schemeClr val="tx1"/>
                </a:solidFill>
              </a:rPr>
              <a:t>	Agar interferensi yang stabil dan berkelanjutan dari gelombang cahaya dapat diamati, dua kondisi berikut harus dipenuhi:</a:t>
            </a:r>
          </a:p>
          <a:p>
            <a:pPr marL="457200" indent="-457200" algn="just"/>
            <a:endParaRPr lang="en-US" sz="800">
              <a:solidFill>
                <a:schemeClr val="tx1"/>
              </a:solidFill>
            </a:endParaRPr>
          </a:p>
          <a:p>
            <a:pPr marL="457200" indent="-457200" algn="just"/>
            <a:r>
              <a:rPr lang="en-US"/>
              <a:t>	</a:t>
            </a:r>
            <a:r>
              <a:rPr lang="en-US" i="1">
                <a:solidFill>
                  <a:srgbClr val="0033CC"/>
                </a:solidFill>
              </a:rPr>
              <a:t>(1)</a:t>
            </a:r>
            <a:r>
              <a:rPr lang="en-US" i="1">
                <a:solidFill>
                  <a:srgbClr val="FFFF99"/>
                </a:solidFill>
              </a:rPr>
              <a:t> </a:t>
            </a:r>
            <a:r>
              <a:rPr lang="en-US" i="1">
                <a:solidFill>
                  <a:srgbClr val="0033CC"/>
                </a:solidFill>
              </a:rPr>
              <a:t>Sumber harus bisa mempertahankan suatu beda fasa yang tetap  (mereka disebut sumber koheren).</a:t>
            </a:r>
          </a:p>
          <a:p>
            <a:pPr marL="457200" indent="-457200" algn="just"/>
            <a:endParaRPr lang="en-US" sz="800" i="1">
              <a:solidFill>
                <a:srgbClr val="0033CC"/>
              </a:solidFill>
            </a:endParaRPr>
          </a:p>
          <a:p>
            <a:pPr marL="457200" indent="-457200" algn="just"/>
            <a:r>
              <a:rPr lang="en-US" i="1">
                <a:solidFill>
                  <a:srgbClr val="0033CC"/>
                </a:solidFill>
              </a:rPr>
              <a:t>	(2) Sumber harus monochromatic dan menghasilkan cahaya dengan panjang gelombang sama.</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545795">
                                            <p:txEl>
                                              <p:pRg st="0" end="0"/>
                                            </p:txEl>
                                          </p:spTgt>
                                        </p:tgtEl>
                                        <p:attrNameLst>
                                          <p:attrName>style.visibility</p:attrName>
                                        </p:attrNameLst>
                                      </p:cBhvr>
                                      <p:to>
                                        <p:strVal val="visible"/>
                                      </p:to>
                                    </p:set>
                                    <p:animEffect transition="in" filter="box(out)">
                                      <p:cBhvr>
                                        <p:cTn id="7" dur="500"/>
                                        <p:tgtEl>
                                          <p:spTgt spid="545795">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builtIn="1"/>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545795">
                                            <p:txEl>
                                              <p:pRg st="2" end="2"/>
                                            </p:txEl>
                                          </p:spTgt>
                                        </p:tgtEl>
                                        <p:attrNameLst>
                                          <p:attrName>style.visibility</p:attrName>
                                        </p:attrNameLst>
                                      </p:cBhvr>
                                      <p:to>
                                        <p:strVal val="visible"/>
                                      </p:to>
                                    </p:set>
                                    <p:animEffect transition="in" filter="box(out)">
                                      <p:cBhvr>
                                        <p:cTn id="12" dur="500"/>
                                        <p:tgtEl>
                                          <p:spTgt spid="545795">
                                            <p:txEl>
                                              <p:pRg st="2" end="2"/>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builtIn="1"/>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545795">
                                            <p:txEl>
                                              <p:pRg st="4" end="4"/>
                                            </p:txEl>
                                          </p:spTgt>
                                        </p:tgtEl>
                                        <p:attrNameLst>
                                          <p:attrName>style.visibility</p:attrName>
                                        </p:attrNameLst>
                                      </p:cBhvr>
                                      <p:to>
                                        <p:strVal val="visible"/>
                                      </p:to>
                                    </p:set>
                                    <p:animEffect transition="in" filter="box(out)">
                                      <p:cBhvr>
                                        <p:cTn id="17" dur="500"/>
                                        <p:tgtEl>
                                          <p:spTgt spid="545795">
                                            <p:txEl>
                                              <p:pRg st="4" end="4"/>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builtIn="1"/>
                                        </p:tgtEl>
                                      </p:cMediaNode>
                                    </p:audio>
                                  </p:subTnLst>
                                </p:cTn>
                              </p:par>
                            </p:childTnLst>
                          </p:cTn>
                        </p:par>
                      </p:childTnLst>
                    </p:cTn>
                  </p:par>
                  <p:par>
                    <p:cTn id="18" fill="hold">
                      <p:stCondLst>
                        <p:cond delay="indefinite"/>
                      </p:stCondLst>
                      <p:childTnLst>
                        <p:par>
                          <p:cTn id="19" fill="hold">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545795">
                                            <p:txEl>
                                              <p:pRg st="6" end="6"/>
                                            </p:txEl>
                                          </p:spTgt>
                                        </p:tgtEl>
                                        <p:attrNameLst>
                                          <p:attrName>style.visibility</p:attrName>
                                        </p:attrNameLst>
                                      </p:cBhvr>
                                      <p:to>
                                        <p:strVal val="visible"/>
                                      </p:to>
                                    </p:set>
                                    <p:animEffect transition="in" filter="box(out)">
                                      <p:cBhvr>
                                        <p:cTn id="22" dur="500"/>
                                        <p:tgtEl>
                                          <p:spTgt spid="545795">
                                            <p:txEl>
                                              <p:pRg st="6" end="6"/>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2"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5795"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755650" y="188913"/>
            <a:ext cx="8137525" cy="946150"/>
          </a:xfrm>
          <a:prstGeom prst="rect">
            <a:avLst/>
          </a:prstGeom>
          <a:noFill/>
          <a:ln w="9525">
            <a:noFill/>
            <a:miter lim="800000"/>
            <a:headEnd/>
            <a:tailEnd/>
          </a:ln>
        </p:spPr>
        <p:txBody>
          <a:bodyPr>
            <a:spAutoFit/>
          </a:bodyPr>
          <a:lstStyle/>
          <a:p>
            <a:r>
              <a:rPr lang="en-US" sz="2800" b="1">
                <a:solidFill>
                  <a:schemeClr val="accent1"/>
                </a:solidFill>
              </a:rPr>
              <a:t>Percobaan celah ganda oleh Young </a:t>
            </a:r>
          </a:p>
          <a:p>
            <a:r>
              <a:rPr lang="en-US" sz="2800" b="1">
                <a:solidFill>
                  <a:schemeClr val="accent1"/>
                </a:solidFill>
              </a:rPr>
              <a:t>(Young’s double-slit experiment)</a:t>
            </a:r>
            <a:endParaRPr lang="en-US" sz="2800">
              <a:solidFill>
                <a:schemeClr val="accent1"/>
              </a:solidFill>
            </a:endParaRPr>
          </a:p>
        </p:txBody>
      </p:sp>
      <p:sp>
        <p:nvSpPr>
          <p:cNvPr id="18435" name="Text Box 3"/>
          <p:cNvSpPr txBox="1">
            <a:spLocks noChangeArrowheads="1"/>
          </p:cNvSpPr>
          <p:nvPr/>
        </p:nvSpPr>
        <p:spPr bwMode="auto">
          <a:xfrm>
            <a:off x="468313" y="1125538"/>
            <a:ext cx="8496300" cy="2225675"/>
          </a:xfrm>
          <a:prstGeom prst="rect">
            <a:avLst/>
          </a:prstGeom>
          <a:noFill/>
          <a:ln w="9525">
            <a:noFill/>
            <a:miter lim="800000"/>
            <a:headEnd/>
            <a:tailEnd/>
          </a:ln>
        </p:spPr>
        <p:txBody>
          <a:bodyPr>
            <a:spAutoFit/>
          </a:bodyPr>
          <a:lstStyle/>
          <a:p>
            <a:pPr algn="just"/>
            <a:r>
              <a:rPr lang="en-US" sz="2000">
                <a:solidFill>
                  <a:schemeClr val="tx1"/>
                </a:solidFill>
              </a:rPr>
              <a:t>Interferensi gelombang dari dua sumber pertama kali didemonstrasikan oleh Thomas Young in 1801.  Skema eksperimen Young ditunjukkan dalam gambar.  Cahaya monokromatik dilewatkan pada suatu celah sempit S</a:t>
            </a:r>
            <a:r>
              <a:rPr lang="en-US" sz="2000" baseline="-25000">
                <a:solidFill>
                  <a:schemeClr val="tx1"/>
                </a:solidFill>
              </a:rPr>
              <a:t>0 </a:t>
            </a:r>
            <a:r>
              <a:rPr lang="en-US" sz="2000">
                <a:solidFill>
                  <a:schemeClr val="tx1"/>
                </a:solidFill>
              </a:rPr>
              <a:t>pada penghalang pertama, tiba pada  penghalang kedua mempunyai dua celah sejajar S</a:t>
            </a:r>
            <a:r>
              <a:rPr lang="en-US" sz="2000" baseline="-25000">
                <a:solidFill>
                  <a:schemeClr val="tx1"/>
                </a:solidFill>
              </a:rPr>
              <a:t>1</a:t>
            </a:r>
            <a:r>
              <a:rPr lang="en-US" sz="2000">
                <a:solidFill>
                  <a:schemeClr val="tx1"/>
                </a:solidFill>
              </a:rPr>
              <a:t> dan S</a:t>
            </a:r>
            <a:r>
              <a:rPr lang="en-US" sz="2000" baseline="-25000">
                <a:solidFill>
                  <a:schemeClr val="tx1"/>
                </a:solidFill>
              </a:rPr>
              <a:t>2</a:t>
            </a:r>
            <a:r>
              <a:rPr lang="en-US" sz="2000">
                <a:solidFill>
                  <a:schemeClr val="tx1"/>
                </a:solidFill>
              </a:rPr>
              <a:t>. </a:t>
            </a:r>
            <a:r>
              <a:rPr lang="en-US" sz="2000" baseline="-25000">
                <a:solidFill>
                  <a:schemeClr val="tx1"/>
                </a:solidFill>
              </a:rPr>
              <a:t> </a:t>
            </a:r>
            <a:r>
              <a:rPr lang="en-US" sz="2000">
                <a:solidFill>
                  <a:schemeClr val="tx1"/>
                </a:solidFill>
              </a:rPr>
              <a:t>S1 dan S2 berfungsi sebagai suatu pasangan sumber cahaya koheren dan menghasilkan pada layar suatu pola interferensi yang terdiri dari frinji terang dan gelap.</a:t>
            </a:r>
            <a:endParaRPr lang="en-US" sz="2000" baseline="-25000">
              <a:solidFill>
                <a:schemeClr val="tx1"/>
              </a:solidFill>
            </a:endParaRPr>
          </a:p>
        </p:txBody>
      </p:sp>
      <p:pic>
        <p:nvPicPr>
          <p:cNvPr id="18436" name="Picture 4" descr="SE37_01"/>
          <p:cNvPicPr>
            <a:picLocks noChangeAspect="1" noChangeArrowheads="1"/>
          </p:cNvPicPr>
          <p:nvPr/>
        </p:nvPicPr>
        <p:blipFill>
          <a:blip r:embed="rId3"/>
          <a:srcRect l="7501" t="8438" r="6094" b="11249"/>
          <a:stretch>
            <a:fillRect/>
          </a:stretch>
        </p:blipFill>
        <p:spPr bwMode="auto">
          <a:xfrm>
            <a:off x="1116013" y="3141663"/>
            <a:ext cx="4678362" cy="3260725"/>
          </a:xfrm>
          <a:prstGeom prst="rect">
            <a:avLst/>
          </a:prstGeom>
          <a:noFill/>
          <a:ln w="9525">
            <a:noFill/>
            <a:miter lim="800000"/>
            <a:headEnd/>
            <a:tailEnd/>
          </a:ln>
        </p:spPr>
      </p:pic>
      <p:sp>
        <p:nvSpPr>
          <p:cNvPr id="546822" name="Text Box 6"/>
          <p:cNvSpPr txBox="1">
            <a:spLocks noChangeArrowheads="1"/>
          </p:cNvSpPr>
          <p:nvPr/>
        </p:nvSpPr>
        <p:spPr bwMode="auto">
          <a:xfrm>
            <a:off x="5965825" y="3143250"/>
            <a:ext cx="2616200" cy="1474788"/>
          </a:xfrm>
          <a:prstGeom prst="rect">
            <a:avLst/>
          </a:prstGeom>
          <a:noFill/>
          <a:ln w="9525">
            <a:solidFill>
              <a:srgbClr val="CC00CC"/>
            </a:solidFill>
            <a:miter lim="800000"/>
            <a:headEnd/>
            <a:tailEnd/>
          </a:ln>
        </p:spPr>
        <p:txBody>
          <a:bodyPr>
            <a:spAutoFit/>
          </a:bodyPr>
          <a:lstStyle/>
          <a:p>
            <a:pPr algn="just"/>
            <a:r>
              <a:rPr lang="en-US" sz="1800">
                <a:solidFill>
                  <a:srgbClr val="0033CC"/>
                </a:solidFill>
              </a:rPr>
              <a:t>Frinji terang terbentuk ketika beda fasa gelombang dari S</a:t>
            </a:r>
            <a:r>
              <a:rPr lang="en-US" sz="1800" baseline="-25000">
                <a:solidFill>
                  <a:srgbClr val="0033CC"/>
                </a:solidFill>
              </a:rPr>
              <a:t>1</a:t>
            </a:r>
            <a:r>
              <a:rPr lang="en-US" sz="1800">
                <a:solidFill>
                  <a:srgbClr val="0033CC"/>
                </a:solidFill>
              </a:rPr>
              <a:t> dan S</a:t>
            </a:r>
            <a:r>
              <a:rPr lang="en-US" sz="1800" baseline="-25000">
                <a:solidFill>
                  <a:srgbClr val="0033CC"/>
                </a:solidFill>
              </a:rPr>
              <a:t>2</a:t>
            </a:r>
            <a:r>
              <a:rPr lang="en-US" sz="1800">
                <a:solidFill>
                  <a:srgbClr val="0033CC"/>
                </a:solidFill>
              </a:rPr>
              <a:t> sama dengan 0 , 2, 4, . . . .</a:t>
            </a:r>
          </a:p>
        </p:txBody>
      </p:sp>
      <p:sp>
        <p:nvSpPr>
          <p:cNvPr id="546823" name="Text Box 7"/>
          <p:cNvSpPr txBox="1">
            <a:spLocks noChangeArrowheads="1"/>
          </p:cNvSpPr>
          <p:nvPr/>
        </p:nvSpPr>
        <p:spPr bwMode="auto">
          <a:xfrm>
            <a:off x="5965825" y="4895850"/>
            <a:ext cx="2616200" cy="1474788"/>
          </a:xfrm>
          <a:prstGeom prst="rect">
            <a:avLst/>
          </a:prstGeom>
          <a:noFill/>
          <a:ln w="9525">
            <a:solidFill>
              <a:srgbClr val="CC00CC"/>
            </a:solidFill>
            <a:miter lim="800000"/>
            <a:headEnd/>
            <a:tailEnd/>
          </a:ln>
        </p:spPr>
        <p:txBody>
          <a:bodyPr>
            <a:spAutoFit/>
          </a:bodyPr>
          <a:lstStyle/>
          <a:p>
            <a:pPr algn="just"/>
            <a:r>
              <a:rPr lang="en-US" sz="1800">
                <a:solidFill>
                  <a:srgbClr val="0033CC"/>
                </a:solidFill>
              </a:rPr>
              <a:t>Frinji gelap terbentuk ketika beda fasa gelombang dari S</a:t>
            </a:r>
            <a:r>
              <a:rPr lang="en-US" sz="1800" baseline="-25000">
                <a:solidFill>
                  <a:srgbClr val="0033CC"/>
                </a:solidFill>
              </a:rPr>
              <a:t>1</a:t>
            </a:r>
            <a:r>
              <a:rPr lang="en-US" sz="1800">
                <a:solidFill>
                  <a:srgbClr val="0033CC"/>
                </a:solidFill>
              </a:rPr>
              <a:t> dan S</a:t>
            </a:r>
            <a:r>
              <a:rPr lang="en-US" sz="1800" baseline="-25000">
                <a:solidFill>
                  <a:srgbClr val="0033CC"/>
                </a:solidFill>
              </a:rPr>
              <a:t>2</a:t>
            </a:r>
            <a:r>
              <a:rPr lang="en-US" sz="1800">
                <a:solidFill>
                  <a:srgbClr val="0033CC"/>
                </a:solidFill>
              </a:rPr>
              <a:t> sama dengan , 3, 5, . . .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546822"/>
                                        </p:tgtEl>
                                        <p:attrNameLst>
                                          <p:attrName>style.visibility</p:attrName>
                                        </p:attrNameLst>
                                      </p:cBhvr>
                                      <p:to>
                                        <p:strVal val="visible"/>
                                      </p:to>
                                    </p:set>
                                    <p:animEffect transition="in" filter="box(out)">
                                      <p:cBhvr>
                                        <p:cTn id="7" dur="500"/>
                                        <p:tgtEl>
                                          <p:spTgt spid="546822"/>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builtIn="1"/>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546823"/>
                                        </p:tgtEl>
                                        <p:attrNameLst>
                                          <p:attrName>style.visibility</p:attrName>
                                        </p:attrNameLst>
                                      </p:cBhvr>
                                      <p:to>
                                        <p:strVal val="visible"/>
                                      </p:to>
                                    </p:set>
                                    <p:animEffect transition="in" filter="box(out)">
                                      <p:cBhvr>
                                        <p:cTn id="12" dur="500"/>
                                        <p:tgtEl>
                                          <p:spTgt spid="546823"/>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6822" grpId="0" animBg="1" autoUpdateAnimBg="0"/>
      <p:bldP spid="546823" grpId="0"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 Box 2"/>
          <p:cNvSpPr txBox="1">
            <a:spLocks noChangeArrowheads="1"/>
          </p:cNvSpPr>
          <p:nvPr/>
        </p:nvSpPr>
        <p:spPr bwMode="auto">
          <a:xfrm>
            <a:off x="536575" y="357188"/>
            <a:ext cx="7912100" cy="701675"/>
          </a:xfrm>
          <a:prstGeom prst="rect">
            <a:avLst/>
          </a:prstGeom>
          <a:noFill/>
          <a:ln w="9525">
            <a:noFill/>
            <a:miter lim="800000"/>
            <a:headEnd/>
            <a:tailEnd/>
          </a:ln>
        </p:spPr>
        <p:txBody>
          <a:bodyPr>
            <a:spAutoFit/>
          </a:bodyPr>
          <a:lstStyle/>
          <a:p>
            <a:pPr algn="just"/>
            <a:r>
              <a:rPr lang="en-US" sz="2000">
                <a:solidFill>
                  <a:schemeClr val="accent1"/>
                </a:solidFill>
              </a:rPr>
              <a:t>Posisi frinji yang diamati dalam percobaan Young dengan mudah dapat dihitung dengan bantuan diagram berikut.</a:t>
            </a:r>
            <a:endParaRPr lang="en-US" sz="2000" baseline="-25000">
              <a:solidFill>
                <a:schemeClr val="accent1"/>
              </a:solidFill>
            </a:endParaRPr>
          </a:p>
        </p:txBody>
      </p:sp>
      <p:pic>
        <p:nvPicPr>
          <p:cNvPr id="5125" name="Picture 3" descr="SE37_04"/>
          <p:cNvPicPr>
            <a:picLocks noChangeAspect="1" noChangeArrowheads="1"/>
          </p:cNvPicPr>
          <p:nvPr/>
        </p:nvPicPr>
        <p:blipFill>
          <a:blip r:embed="rId4"/>
          <a:srcRect l="13364" t="21249" b="18124"/>
          <a:stretch>
            <a:fillRect/>
          </a:stretch>
        </p:blipFill>
        <p:spPr bwMode="auto">
          <a:xfrm>
            <a:off x="2146300" y="1211263"/>
            <a:ext cx="4697413" cy="2465387"/>
          </a:xfrm>
          <a:prstGeom prst="rect">
            <a:avLst/>
          </a:prstGeom>
          <a:noFill/>
          <a:ln w="9525">
            <a:noFill/>
            <a:miter lim="800000"/>
            <a:headEnd/>
            <a:tailEnd/>
          </a:ln>
        </p:spPr>
      </p:pic>
      <p:sp>
        <p:nvSpPr>
          <p:cNvPr id="547844" name="Text Box 4"/>
          <p:cNvSpPr txBox="1">
            <a:spLocks noChangeArrowheads="1"/>
          </p:cNvSpPr>
          <p:nvPr/>
        </p:nvSpPr>
        <p:spPr bwMode="auto">
          <a:xfrm>
            <a:off x="395288" y="3860800"/>
            <a:ext cx="4013200" cy="1831975"/>
          </a:xfrm>
          <a:prstGeom prst="rect">
            <a:avLst/>
          </a:prstGeom>
          <a:noFill/>
          <a:ln w="9525">
            <a:noFill/>
            <a:miter lim="800000"/>
            <a:headEnd/>
            <a:tailEnd/>
          </a:ln>
        </p:spPr>
        <p:txBody>
          <a:bodyPr>
            <a:spAutoFit/>
          </a:bodyPr>
          <a:lstStyle/>
          <a:p>
            <a:r>
              <a:rPr lang="en-US" sz="1800">
                <a:solidFill>
                  <a:srgbClr val="0000FF"/>
                </a:solidFill>
              </a:rPr>
              <a:t>Kondisi untuk interferensi konstruktif :</a:t>
            </a:r>
          </a:p>
          <a:p>
            <a:endParaRPr lang="en-US" sz="800">
              <a:solidFill>
                <a:srgbClr val="0000FF"/>
              </a:solidFill>
            </a:endParaRPr>
          </a:p>
          <a:p>
            <a:pPr>
              <a:buFont typeface="Symbol" pitchFamily="18" charset="2"/>
              <a:buChar char="f"/>
            </a:pPr>
            <a:r>
              <a:rPr lang="en-US" sz="1800">
                <a:solidFill>
                  <a:srgbClr val="0000FF"/>
                </a:solidFill>
              </a:rPr>
              <a:t> =  0, 2, 4, . . . .     or    </a:t>
            </a:r>
          </a:p>
          <a:p>
            <a:pPr>
              <a:buFont typeface="Symbol" pitchFamily="18" charset="2"/>
              <a:buChar char="f"/>
            </a:pPr>
            <a:endParaRPr lang="en-US" sz="800">
              <a:solidFill>
                <a:srgbClr val="0000FF"/>
              </a:solidFill>
            </a:endParaRPr>
          </a:p>
          <a:p>
            <a:pPr>
              <a:buFont typeface="Symbol" pitchFamily="18" charset="2"/>
              <a:buNone/>
            </a:pPr>
            <a:r>
              <a:rPr lang="en-US" sz="1800">
                <a:solidFill>
                  <a:srgbClr val="0000FF"/>
                </a:solidFill>
              </a:rPr>
              <a:t> = d sin  = m,  m = 0, 1, 2, . . .</a:t>
            </a:r>
          </a:p>
          <a:p>
            <a:pPr>
              <a:buFont typeface="Symbol" pitchFamily="18" charset="2"/>
              <a:buNone/>
            </a:pPr>
            <a:endParaRPr lang="en-US" sz="800">
              <a:solidFill>
                <a:srgbClr val="0000FF"/>
              </a:solidFill>
            </a:endParaRPr>
          </a:p>
          <a:p>
            <a:pPr>
              <a:buFont typeface="Symbol" pitchFamily="18" charset="2"/>
              <a:buNone/>
            </a:pPr>
            <a:r>
              <a:rPr lang="en-US" sz="1800">
                <a:solidFill>
                  <a:srgbClr val="0000FF"/>
                </a:solidFill>
              </a:rPr>
              <a:t>Karenanya posisi untuk frinji  terang adalah:</a:t>
            </a:r>
          </a:p>
        </p:txBody>
      </p:sp>
      <p:grpSp>
        <p:nvGrpSpPr>
          <p:cNvPr id="2" name="Group 5"/>
          <p:cNvGrpSpPr>
            <a:grpSpLocks/>
          </p:cNvGrpSpPr>
          <p:nvPr/>
        </p:nvGrpSpPr>
        <p:grpSpPr bwMode="auto">
          <a:xfrm>
            <a:off x="361950" y="5676900"/>
            <a:ext cx="4040188" cy="819150"/>
            <a:chOff x="276" y="3600"/>
            <a:chExt cx="2545" cy="516"/>
          </a:xfrm>
        </p:grpSpPr>
        <p:sp>
          <p:nvSpPr>
            <p:cNvPr id="5133" name="Rectangle 6"/>
            <p:cNvSpPr>
              <a:spLocks noChangeArrowheads="1"/>
            </p:cNvSpPr>
            <p:nvPr/>
          </p:nvSpPr>
          <p:spPr bwMode="auto">
            <a:xfrm>
              <a:off x="276" y="3600"/>
              <a:ext cx="2496" cy="516"/>
            </a:xfrm>
            <a:prstGeom prst="rect">
              <a:avLst/>
            </a:prstGeom>
            <a:solidFill>
              <a:schemeClr val="accent1"/>
            </a:solidFill>
            <a:ln w="9525">
              <a:noFill/>
              <a:miter lim="800000"/>
              <a:headEnd/>
              <a:tailEnd/>
            </a:ln>
          </p:spPr>
          <p:txBody>
            <a:bodyPr wrap="none" anchor="ctr"/>
            <a:lstStyle/>
            <a:p>
              <a:endParaRPr lang="en-US"/>
            </a:p>
          </p:txBody>
        </p:sp>
        <p:grpSp>
          <p:nvGrpSpPr>
            <p:cNvPr id="5134" name="Group 7"/>
            <p:cNvGrpSpPr>
              <a:grpSpLocks/>
            </p:cNvGrpSpPr>
            <p:nvPr/>
          </p:nvGrpSpPr>
          <p:grpSpPr bwMode="auto">
            <a:xfrm>
              <a:off x="300" y="3621"/>
              <a:ext cx="2521" cy="447"/>
              <a:chOff x="300" y="3621"/>
              <a:chExt cx="2521" cy="447"/>
            </a:xfrm>
          </p:grpSpPr>
          <p:graphicFrame>
            <p:nvGraphicFramePr>
              <p:cNvPr id="5123" name="Object 8"/>
              <p:cNvGraphicFramePr>
                <a:graphicFrameLocks noChangeAspect="1"/>
              </p:cNvGraphicFramePr>
              <p:nvPr/>
            </p:nvGraphicFramePr>
            <p:xfrm>
              <a:off x="300" y="3621"/>
              <a:ext cx="1250" cy="447"/>
            </p:xfrm>
            <a:graphic>
              <a:graphicData uri="http://schemas.openxmlformats.org/presentationml/2006/ole">
                <p:oleObj spid="_x0000_s5123" name="Equation" r:id="rId5" imgW="1257120" imgH="393480" progId="Equation.3">
                  <p:embed/>
                </p:oleObj>
              </a:graphicData>
            </a:graphic>
          </p:graphicFrame>
          <p:sp>
            <p:nvSpPr>
              <p:cNvPr id="5135" name="Text Box 9"/>
              <p:cNvSpPr txBox="1">
                <a:spLocks noChangeArrowheads="1"/>
              </p:cNvSpPr>
              <p:nvPr/>
            </p:nvSpPr>
            <p:spPr bwMode="auto">
              <a:xfrm>
                <a:off x="1526" y="3722"/>
                <a:ext cx="1295" cy="231"/>
              </a:xfrm>
              <a:prstGeom prst="rect">
                <a:avLst/>
              </a:prstGeom>
              <a:solidFill>
                <a:schemeClr val="accent1"/>
              </a:solidFill>
              <a:ln w="9525">
                <a:noFill/>
                <a:miter lim="800000"/>
                <a:headEnd/>
                <a:tailEnd/>
              </a:ln>
            </p:spPr>
            <p:txBody>
              <a:bodyPr wrap="none">
                <a:spAutoFit/>
              </a:bodyPr>
              <a:lstStyle/>
              <a:p>
                <a:r>
                  <a:rPr lang="en-US" sz="1800">
                    <a:solidFill>
                      <a:srgbClr val="333300"/>
                    </a:solidFill>
                  </a:rPr>
                  <a:t>,  m = 0, 1, 2, . . . </a:t>
                </a:r>
              </a:p>
            </p:txBody>
          </p:sp>
        </p:grpSp>
      </p:grpSp>
      <p:sp>
        <p:nvSpPr>
          <p:cNvPr id="547850" name="Text Box 10"/>
          <p:cNvSpPr txBox="1">
            <a:spLocks noChangeArrowheads="1"/>
          </p:cNvSpPr>
          <p:nvPr/>
        </p:nvSpPr>
        <p:spPr bwMode="auto">
          <a:xfrm>
            <a:off x="4746625" y="3867150"/>
            <a:ext cx="4127500" cy="2106613"/>
          </a:xfrm>
          <a:prstGeom prst="rect">
            <a:avLst/>
          </a:prstGeom>
          <a:noFill/>
          <a:ln w="9525">
            <a:noFill/>
            <a:miter lim="800000"/>
            <a:headEnd/>
            <a:tailEnd/>
          </a:ln>
        </p:spPr>
        <p:txBody>
          <a:bodyPr>
            <a:spAutoFit/>
          </a:bodyPr>
          <a:lstStyle/>
          <a:p>
            <a:r>
              <a:rPr lang="en-US" sz="1800">
                <a:solidFill>
                  <a:srgbClr val="0000FF"/>
                </a:solidFill>
              </a:rPr>
              <a:t>Kondisi untuk interferensi destruktif :</a:t>
            </a:r>
          </a:p>
          <a:p>
            <a:endParaRPr lang="en-US" sz="800">
              <a:solidFill>
                <a:srgbClr val="0000FF"/>
              </a:solidFill>
            </a:endParaRPr>
          </a:p>
          <a:p>
            <a:pPr>
              <a:buFont typeface="Symbol" pitchFamily="18" charset="2"/>
              <a:buChar char="f"/>
            </a:pPr>
            <a:r>
              <a:rPr lang="en-US" sz="1800">
                <a:solidFill>
                  <a:srgbClr val="0000FF"/>
                </a:solidFill>
              </a:rPr>
              <a:t> =  , 3, 5 . . . .     or    </a:t>
            </a:r>
          </a:p>
          <a:p>
            <a:pPr>
              <a:buFont typeface="Symbol" pitchFamily="18" charset="2"/>
              <a:buChar char="f"/>
            </a:pPr>
            <a:endParaRPr lang="en-US" sz="800">
              <a:solidFill>
                <a:srgbClr val="0000FF"/>
              </a:solidFill>
            </a:endParaRPr>
          </a:p>
          <a:p>
            <a:pPr>
              <a:buFont typeface="Symbol" pitchFamily="18" charset="2"/>
              <a:buNone/>
            </a:pPr>
            <a:r>
              <a:rPr lang="en-US" sz="1800">
                <a:solidFill>
                  <a:srgbClr val="0000FF"/>
                </a:solidFill>
              </a:rPr>
              <a:t> = d sin  = (m+ ½) ,  m = 0, 1, 2, . . .</a:t>
            </a:r>
          </a:p>
          <a:p>
            <a:pPr>
              <a:buFont typeface="Symbol" pitchFamily="18" charset="2"/>
              <a:buNone/>
            </a:pPr>
            <a:endParaRPr lang="en-US" sz="800">
              <a:solidFill>
                <a:srgbClr val="0000FF"/>
              </a:solidFill>
            </a:endParaRPr>
          </a:p>
          <a:p>
            <a:pPr>
              <a:buFont typeface="Symbol" pitchFamily="18" charset="2"/>
              <a:buNone/>
            </a:pPr>
            <a:r>
              <a:rPr lang="en-US" sz="1800">
                <a:solidFill>
                  <a:srgbClr val="0000FF"/>
                </a:solidFill>
              </a:rPr>
              <a:t>Karenanya posisi untuk frinji  gelap adalah:</a:t>
            </a:r>
          </a:p>
          <a:p>
            <a:pPr>
              <a:buFont typeface="Symbol" pitchFamily="18" charset="2"/>
              <a:buNone/>
            </a:pPr>
            <a:endParaRPr lang="en-US" sz="1800">
              <a:solidFill>
                <a:srgbClr val="0000FF"/>
              </a:solidFill>
            </a:endParaRPr>
          </a:p>
        </p:txBody>
      </p:sp>
      <p:grpSp>
        <p:nvGrpSpPr>
          <p:cNvPr id="4" name="Group 11"/>
          <p:cNvGrpSpPr>
            <a:grpSpLocks/>
          </p:cNvGrpSpPr>
          <p:nvPr/>
        </p:nvGrpSpPr>
        <p:grpSpPr bwMode="auto">
          <a:xfrm>
            <a:off x="4705350" y="5695950"/>
            <a:ext cx="4191000" cy="819150"/>
            <a:chOff x="2964" y="3588"/>
            <a:chExt cx="2640" cy="516"/>
          </a:xfrm>
        </p:grpSpPr>
        <p:sp>
          <p:nvSpPr>
            <p:cNvPr id="5131" name="Rectangle 12"/>
            <p:cNvSpPr>
              <a:spLocks noChangeArrowheads="1"/>
            </p:cNvSpPr>
            <p:nvPr/>
          </p:nvSpPr>
          <p:spPr bwMode="auto">
            <a:xfrm>
              <a:off x="2964" y="3588"/>
              <a:ext cx="2628" cy="516"/>
            </a:xfrm>
            <a:prstGeom prst="rect">
              <a:avLst/>
            </a:prstGeom>
            <a:solidFill>
              <a:schemeClr val="accent1"/>
            </a:solidFill>
            <a:ln w="9525">
              <a:noFill/>
              <a:miter lim="800000"/>
              <a:headEnd/>
              <a:tailEnd/>
            </a:ln>
          </p:spPr>
          <p:txBody>
            <a:bodyPr wrap="none" anchor="ctr"/>
            <a:lstStyle/>
            <a:p>
              <a:endParaRPr lang="en-US"/>
            </a:p>
          </p:txBody>
        </p:sp>
        <p:graphicFrame>
          <p:nvGraphicFramePr>
            <p:cNvPr id="5122" name="Object 13"/>
            <p:cNvGraphicFramePr>
              <a:graphicFrameLocks noChangeAspect="1"/>
            </p:cNvGraphicFramePr>
            <p:nvPr/>
          </p:nvGraphicFramePr>
          <p:xfrm>
            <a:off x="2973" y="3650"/>
            <a:ext cx="1533" cy="410"/>
          </p:xfrm>
          <a:graphic>
            <a:graphicData uri="http://schemas.openxmlformats.org/presentationml/2006/ole">
              <p:oleObj spid="_x0000_s5122" name="Equation" r:id="rId6" imgW="2006280" imgH="469800" progId="Equation.3">
                <p:embed/>
              </p:oleObj>
            </a:graphicData>
          </a:graphic>
        </p:graphicFrame>
        <p:sp>
          <p:nvSpPr>
            <p:cNvPr id="5132" name="Text Box 14"/>
            <p:cNvSpPr txBox="1">
              <a:spLocks noChangeArrowheads="1"/>
            </p:cNvSpPr>
            <p:nvPr/>
          </p:nvSpPr>
          <p:spPr bwMode="auto">
            <a:xfrm>
              <a:off x="4465" y="3758"/>
              <a:ext cx="1139" cy="231"/>
            </a:xfrm>
            <a:prstGeom prst="rect">
              <a:avLst/>
            </a:prstGeom>
            <a:solidFill>
              <a:schemeClr val="accent1"/>
            </a:solidFill>
            <a:ln w="9525">
              <a:noFill/>
              <a:miter lim="800000"/>
              <a:headEnd/>
              <a:tailEnd/>
            </a:ln>
          </p:spPr>
          <p:txBody>
            <a:bodyPr>
              <a:spAutoFit/>
            </a:bodyPr>
            <a:lstStyle/>
            <a:p>
              <a:r>
                <a:rPr lang="en-US" sz="1800">
                  <a:solidFill>
                    <a:srgbClr val="333300"/>
                  </a:solidFill>
                </a:rPr>
                <a:t>,  m = 0, 1, 2, . </a:t>
              </a:r>
            </a:p>
          </p:txBody>
        </p:sp>
      </p:grpSp>
      <p:sp>
        <p:nvSpPr>
          <p:cNvPr id="547855" name="Line 15"/>
          <p:cNvSpPr>
            <a:spLocks noChangeShapeType="1"/>
          </p:cNvSpPr>
          <p:nvPr/>
        </p:nvSpPr>
        <p:spPr bwMode="auto">
          <a:xfrm>
            <a:off x="4500563" y="3933825"/>
            <a:ext cx="0" cy="2590800"/>
          </a:xfrm>
          <a:prstGeom prst="line">
            <a:avLst/>
          </a:prstGeom>
          <a:noFill/>
          <a:ln w="9525">
            <a:solidFill>
              <a:srgbClr val="CC00CC"/>
            </a:solidFill>
            <a:round/>
            <a:headEnd/>
            <a:tailEnd/>
          </a:ln>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547844">
                                            <p:txEl>
                                              <p:pRg st="0" end="0"/>
                                            </p:txEl>
                                          </p:spTgt>
                                        </p:tgtEl>
                                        <p:attrNameLst>
                                          <p:attrName>style.visibility</p:attrName>
                                        </p:attrNameLst>
                                      </p:cBhvr>
                                      <p:to>
                                        <p:strVal val="visible"/>
                                      </p:to>
                                    </p:set>
                                    <p:animEffect transition="in" filter="box(out)">
                                      <p:cBhvr>
                                        <p:cTn id="7" dur="500"/>
                                        <p:tgtEl>
                                          <p:spTgt spid="547844">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builtIn="1"/>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547844">
                                            <p:txEl>
                                              <p:pRg st="2" end="2"/>
                                            </p:txEl>
                                          </p:spTgt>
                                        </p:tgtEl>
                                        <p:attrNameLst>
                                          <p:attrName>style.visibility</p:attrName>
                                        </p:attrNameLst>
                                      </p:cBhvr>
                                      <p:to>
                                        <p:strVal val="visible"/>
                                      </p:to>
                                    </p:set>
                                    <p:animEffect transition="in" filter="box(out)">
                                      <p:cBhvr>
                                        <p:cTn id="12" dur="500"/>
                                        <p:tgtEl>
                                          <p:spTgt spid="547844">
                                            <p:txEl>
                                              <p:pRg st="2" end="2"/>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3" name="camera.wav" builtIn="1"/>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547844">
                                            <p:txEl>
                                              <p:pRg st="4" end="4"/>
                                            </p:txEl>
                                          </p:spTgt>
                                        </p:tgtEl>
                                        <p:attrNameLst>
                                          <p:attrName>style.visibility</p:attrName>
                                        </p:attrNameLst>
                                      </p:cBhvr>
                                      <p:to>
                                        <p:strVal val="visible"/>
                                      </p:to>
                                    </p:set>
                                    <p:animEffect transition="in" filter="box(out)">
                                      <p:cBhvr>
                                        <p:cTn id="17" dur="500"/>
                                        <p:tgtEl>
                                          <p:spTgt spid="547844">
                                            <p:txEl>
                                              <p:pRg st="4" end="4"/>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builtIn="1"/>
                                        </p:tgtEl>
                                      </p:cMediaNode>
                                    </p:audio>
                                  </p:subTnLst>
                                </p:cTn>
                              </p:par>
                            </p:childTnLst>
                          </p:cTn>
                        </p:par>
                      </p:childTnLst>
                    </p:cTn>
                  </p:par>
                  <p:par>
                    <p:cTn id="18" fill="hold">
                      <p:stCondLst>
                        <p:cond delay="indefinite"/>
                      </p:stCondLst>
                      <p:childTnLst>
                        <p:par>
                          <p:cTn id="19" fill="hold">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547844">
                                            <p:txEl>
                                              <p:pRg st="6" end="6"/>
                                            </p:txEl>
                                          </p:spTgt>
                                        </p:tgtEl>
                                        <p:attrNameLst>
                                          <p:attrName>style.visibility</p:attrName>
                                        </p:attrNameLst>
                                      </p:cBhvr>
                                      <p:to>
                                        <p:strVal val="visible"/>
                                      </p:to>
                                    </p:set>
                                    <p:animEffect transition="in" filter="box(out)">
                                      <p:cBhvr>
                                        <p:cTn id="22" dur="500"/>
                                        <p:tgtEl>
                                          <p:spTgt spid="547844">
                                            <p:txEl>
                                              <p:pRg st="6" end="6"/>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3" name="camera.wav" builtIn="1"/>
                                        </p:tgtEl>
                                      </p:cMediaNode>
                                    </p:audio>
                                  </p:subTnLst>
                                </p:cTn>
                              </p:par>
                            </p:childTnLst>
                          </p:cTn>
                        </p:par>
                      </p:childTnLst>
                    </p:cTn>
                  </p:par>
                  <p:par>
                    <p:cTn id="23" fill="hold">
                      <p:stCondLst>
                        <p:cond delay="indefinite"/>
                      </p:stCondLst>
                      <p:childTnLst>
                        <p:par>
                          <p:cTn id="24" fill="hold">
                            <p:stCondLst>
                              <p:cond delay="0"/>
                            </p:stCondLst>
                            <p:childTnLst>
                              <p:par>
                                <p:cTn id="25" presetID="4" presetClass="entr" presetSubtype="32"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box(out)">
                                      <p:cBhvr>
                                        <p:cTn id="27" dur="500"/>
                                        <p:tgtEl>
                                          <p:spTgt spid="2"/>
                                        </p:tgtEl>
                                      </p:cBhvr>
                                    </p:animEffect>
                                  </p:childTnLst>
                                  <p:subTnLst>
                                    <p:audio>
                                      <p:cMediaNode>
                                        <p:cTn display="0" masterRel="sameClick">
                                          <p:stCondLst>
                                            <p:cond evt="begin" delay="0">
                                              <p:tn val="25"/>
                                            </p:cond>
                                          </p:stCondLst>
                                          <p:endCondLst>
                                            <p:cond evt="onStopAudio" delay="0">
                                              <p:tgtEl>
                                                <p:sldTgt/>
                                              </p:tgtEl>
                                            </p:cond>
                                          </p:endCondLst>
                                        </p:cTn>
                                        <p:tgtEl>
                                          <p:sndTgt r:embed="rId3" name="camera.wav" builtIn="1"/>
                                        </p:tgtEl>
                                      </p:cMediaNode>
                                    </p:audio>
                                  </p:subTnLst>
                                </p:cTn>
                              </p:par>
                            </p:childTnLst>
                          </p:cTn>
                        </p:par>
                      </p:childTnLst>
                    </p:cTn>
                  </p:par>
                  <p:par>
                    <p:cTn id="28" fill="hold">
                      <p:stCondLst>
                        <p:cond delay="indefinite"/>
                      </p:stCondLst>
                      <p:childTnLst>
                        <p:par>
                          <p:cTn id="29" fill="hold">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547855"/>
                                        </p:tgtEl>
                                        <p:attrNameLst>
                                          <p:attrName>style.visibility</p:attrName>
                                        </p:attrNameLst>
                                      </p:cBhvr>
                                      <p:to>
                                        <p:strVal val="visible"/>
                                      </p:to>
                                    </p:set>
                                    <p:animEffect transition="in" filter="box(out)">
                                      <p:cBhvr>
                                        <p:cTn id="32" dur="500"/>
                                        <p:tgtEl>
                                          <p:spTgt spid="547855"/>
                                        </p:tgtEl>
                                      </p:cBhvr>
                                    </p:animEffect>
                                  </p:childTnLst>
                                  <p:subTnLst>
                                    <p:audio>
                                      <p:cMediaNode>
                                        <p:cTn display="0" masterRel="sameClick">
                                          <p:stCondLst>
                                            <p:cond evt="begin" delay="0">
                                              <p:tn val="30"/>
                                            </p:cond>
                                          </p:stCondLst>
                                          <p:endCondLst>
                                            <p:cond evt="onStopAudio" delay="0">
                                              <p:tgtEl>
                                                <p:sldTgt/>
                                              </p:tgtEl>
                                            </p:cond>
                                          </p:endCondLst>
                                        </p:cTn>
                                        <p:tgtEl>
                                          <p:sndTgt r:embed="rId3" name="camera.wav" builtIn="1"/>
                                        </p:tgtEl>
                                      </p:cMediaNode>
                                    </p:audio>
                                  </p:subTnLst>
                                </p:cTn>
                              </p:par>
                            </p:childTnLst>
                          </p:cTn>
                        </p:par>
                      </p:childTnLst>
                    </p:cTn>
                  </p:par>
                  <p:par>
                    <p:cTn id="33" fill="hold">
                      <p:stCondLst>
                        <p:cond delay="indefinite"/>
                      </p:stCondLst>
                      <p:childTnLst>
                        <p:par>
                          <p:cTn id="34" fill="hold">
                            <p:stCondLst>
                              <p:cond delay="0"/>
                            </p:stCondLst>
                            <p:childTnLst>
                              <p:par>
                                <p:cTn id="35" presetID="4" presetClass="entr" presetSubtype="32" fill="hold" grpId="0" nodeType="clickEffect">
                                  <p:stCondLst>
                                    <p:cond delay="0"/>
                                  </p:stCondLst>
                                  <p:childTnLst>
                                    <p:set>
                                      <p:cBhvr>
                                        <p:cTn id="36" dur="1" fill="hold">
                                          <p:stCondLst>
                                            <p:cond delay="0"/>
                                          </p:stCondLst>
                                        </p:cTn>
                                        <p:tgtEl>
                                          <p:spTgt spid="547850">
                                            <p:txEl>
                                              <p:pRg st="0" end="0"/>
                                            </p:txEl>
                                          </p:spTgt>
                                        </p:tgtEl>
                                        <p:attrNameLst>
                                          <p:attrName>style.visibility</p:attrName>
                                        </p:attrNameLst>
                                      </p:cBhvr>
                                      <p:to>
                                        <p:strVal val="visible"/>
                                      </p:to>
                                    </p:set>
                                    <p:animEffect transition="in" filter="box(out)">
                                      <p:cBhvr>
                                        <p:cTn id="37" dur="500"/>
                                        <p:tgtEl>
                                          <p:spTgt spid="547850">
                                            <p:txEl>
                                              <p:pRg st="0" end="0"/>
                                            </p:txEl>
                                          </p:spTgt>
                                        </p:tgtEl>
                                      </p:cBhvr>
                                    </p:animEffect>
                                  </p:childTnLst>
                                  <p:subTnLst>
                                    <p:audio>
                                      <p:cMediaNode>
                                        <p:cTn display="0" masterRel="sameClick">
                                          <p:stCondLst>
                                            <p:cond evt="begin" delay="0">
                                              <p:tn val="35"/>
                                            </p:cond>
                                          </p:stCondLst>
                                          <p:endCondLst>
                                            <p:cond evt="onStopAudio" delay="0">
                                              <p:tgtEl>
                                                <p:sldTgt/>
                                              </p:tgtEl>
                                            </p:cond>
                                          </p:endCondLst>
                                        </p:cTn>
                                        <p:tgtEl>
                                          <p:sndTgt r:embed="rId3" name="camera.wav" builtIn="1"/>
                                        </p:tgtEl>
                                      </p:cMediaNode>
                                    </p:audio>
                                  </p:subTnLst>
                                </p:cTn>
                              </p:par>
                            </p:childTnLst>
                          </p:cTn>
                        </p:par>
                      </p:childTnLst>
                    </p:cTn>
                  </p:par>
                  <p:par>
                    <p:cTn id="38" fill="hold">
                      <p:stCondLst>
                        <p:cond delay="indefinite"/>
                      </p:stCondLst>
                      <p:childTnLst>
                        <p:par>
                          <p:cTn id="39" fill="hold">
                            <p:stCondLst>
                              <p:cond delay="0"/>
                            </p:stCondLst>
                            <p:childTnLst>
                              <p:par>
                                <p:cTn id="40" presetID="4" presetClass="entr" presetSubtype="32" fill="hold" grpId="0" nodeType="clickEffect">
                                  <p:stCondLst>
                                    <p:cond delay="0"/>
                                  </p:stCondLst>
                                  <p:childTnLst>
                                    <p:set>
                                      <p:cBhvr>
                                        <p:cTn id="41" dur="1" fill="hold">
                                          <p:stCondLst>
                                            <p:cond delay="0"/>
                                          </p:stCondLst>
                                        </p:cTn>
                                        <p:tgtEl>
                                          <p:spTgt spid="547850">
                                            <p:txEl>
                                              <p:pRg st="2" end="2"/>
                                            </p:txEl>
                                          </p:spTgt>
                                        </p:tgtEl>
                                        <p:attrNameLst>
                                          <p:attrName>style.visibility</p:attrName>
                                        </p:attrNameLst>
                                      </p:cBhvr>
                                      <p:to>
                                        <p:strVal val="visible"/>
                                      </p:to>
                                    </p:set>
                                    <p:animEffect transition="in" filter="box(out)">
                                      <p:cBhvr>
                                        <p:cTn id="42" dur="500"/>
                                        <p:tgtEl>
                                          <p:spTgt spid="547850">
                                            <p:txEl>
                                              <p:pRg st="2" end="2"/>
                                            </p:txEl>
                                          </p:spTgt>
                                        </p:tgtEl>
                                      </p:cBhvr>
                                    </p:animEffect>
                                  </p:childTnLst>
                                  <p:subTnLst>
                                    <p:audio>
                                      <p:cMediaNode>
                                        <p:cTn display="0" masterRel="sameClick">
                                          <p:stCondLst>
                                            <p:cond evt="begin" delay="0">
                                              <p:tn val="40"/>
                                            </p:cond>
                                          </p:stCondLst>
                                          <p:endCondLst>
                                            <p:cond evt="onStopAudio" delay="0">
                                              <p:tgtEl>
                                                <p:sldTgt/>
                                              </p:tgtEl>
                                            </p:cond>
                                          </p:endCondLst>
                                        </p:cTn>
                                        <p:tgtEl>
                                          <p:sndTgt r:embed="rId3" name="camera.wav" builtIn="1"/>
                                        </p:tgtEl>
                                      </p:cMediaNode>
                                    </p:audio>
                                  </p:subTnLst>
                                </p:cTn>
                              </p:par>
                            </p:childTnLst>
                          </p:cTn>
                        </p:par>
                      </p:childTnLst>
                    </p:cTn>
                  </p:par>
                  <p:par>
                    <p:cTn id="43" fill="hold">
                      <p:stCondLst>
                        <p:cond delay="indefinite"/>
                      </p:stCondLst>
                      <p:childTnLst>
                        <p:par>
                          <p:cTn id="44" fill="hold">
                            <p:stCondLst>
                              <p:cond delay="0"/>
                            </p:stCondLst>
                            <p:childTnLst>
                              <p:par>
                                <p:cTn id="45" presetID="4" presetClass="entr" presetSubtype="32" fill="hold" grpId="0" nodeType="clickEffect">
                                  <p:stCondLst>
                                    <p:cond delay="0"/>
                                  </p:stCondLst>
                                  <p:childTnLst>
                                    <p:set>
                                      <p:cBhvr>
                                        <p:cTn id="46" dur="1" fill="hold">
                                          <p:stCondLst>
                                            <p:cond delay="0"/>
                                          </p:stCondLst>
                                        </p:cTn>
                                        <p:tgtEl>
                                          <p:spTgt spid="547850">
                                            <p:txEl>
                                              <p:pRg st="4" end="4"/>
                                            </p:txEl>
                                          </p:spTgt>
                                        </p:tgtEl>
                                        <p:attrNameLst>
                                          <p:attrName>style.visibility</p:attrName>
                                        </p:attrNameLst>
                                      </p:cBhvr>
                                      <p:to>
                                        <p:strVal val="visible"/>
                                      </p:to>
                                    </p:set>
                                    <p:animEffect transition="in" filter="box(out)">
                                      <p:cBhvr>
                                        <p:cTn id="47" dur="500"/>
                                        <p:tgtEl>
                                          <p:spTgt spid="547850">
                                            <p:txEl>
                                              <p:pRg st="4" end="4"/>
                                            </p:txEl>
                                          </p:spTgt>
                                        </p:tgtEl>
                                      </p:cBhvr>
                                    </p:animEffect>
                                  </p:childTnLst>
                                  <p:subTnLst>
                                    <p:audio>
                                      <p:cMediaNode>
                                        <p:cTn display="0" masterRel="sameClick">
                                          <p:stCondLst>
                                            <p:cond evt="begin" delay="0">
                                              <p:tn val="45"/>
                                            </p:cond>
                                          </p:stCondLst>
                                          <p:endCondLst>
                                            <p:cond evt="onStopAudio" delay="0">
                                              <p:tgtEl>
                                                <p:sldTgt/>
                                              </p:tgtEl>
                                            </p:cond>
                                          </p:endCondLst>
                                        </p:cTn>
                                        <p:tgtEl>
                                          <p:sndTgt r:embed="rId3" name="camera.wav" builtIn="1"/>
                                        </p:tgtEl>
                                      </p:cMediaNode>
                                    </p:audio>
                                  </p:subTnLst>
                                </p:cTn>
                              </p:par>
                            </p:childTnLst>
                          </p:cTn>
                        </p:par>
                      </p:childTnLst>
                    </p:cTn>
                  </p:par>
                  <p:par>
                    <p:cTn id="48" fill="hold">
                      <p:stCondLst>
                        <p:cond delay="indefinite"/>
                      </p:stCondLst>
                      <p:childTnLst>
                        <p:par>
                          <p:cTn id="49" fill="hold">
                            <p:stCondLst>
                              <p:cond delay="0"/>
                            </p:stCondLst>
                            <p:childTnLst>
                              <p:par>
                                <p:cTn id="50" presetID="4" presetClass="entr" presetSubtype="32" fill="hold" grpId="0" nodeType="clickEffect">
                                  <p:stCondLst>
                                    <p:cond delay="0"/>
                                  </p:stCondLst>
                                  <p:childTnLst>
                                    <p:set>
                                      <p:cBhvr>
                                        <p:cTn id="51" dur="1" fill="hold">
                                          <p:stCondLst>
                                            <p:cond delay="0"/>
                                          </p:stCondLst>
                                        </p:cTn>
                                        <p:tgtEl>
                                          <p:spTgt spid="547850">
                                            <p:txEl>
                                              <p:pRg st="6" end="6"/>
                                            </p:txEl>
                                          </p:spTgt>
                                        </p:tgtEl>
                                        <p:attrNameLst>
                                          <p:attrName>style.visibility</p:attrName>
                                        </p:attrNameLst>
                                      </p:cBhvr>
                                      <p:to>
                                        <p:strVal val="visible"/>
                                      </p:to>
                                    </p:set>
                                    <p:animEffect transition="in" filter="box(out)">
                                      <p:cBhvr>
                                        <p:cTn id="52" dur="500"/>
                                        <p:tgtEl>
                                          <p:spTgt spid="547850">
                                            <p:txEl>
                                              <p:pRg st="6" end="6"/>
                                            </p:txEl>
                                          </p:spTgt>
                                        </p:tgtEl>
                                      </p:cBhvr>
                                    </p:animEffect>
                                  </p:childTnLst>
                                  <p:subTnLst>
                                    <p:audio>
                                      <p:cMediaNode>
                                        <p:cTn display="0" masterRel="sameClick">
                                          <p:stCondLst>
                                            <p:cond evt="begin" delay="0">
                                              <p:tn val="50"/>
                                            </p:cond>
                                          </p:stCondLst>
                                          <p:endCondLst>
                                            <p:cond evt="onStopAudio" delay="0">
                                              <p:tgtEl>
                                                <p:sldTgt/>
                                              </p:tgtEl>
                                            </p:cond>
                                          </p:endCondLst>
                                        </p:cTn>
                                        <p:tgtEl>
                                          <p:sndTgt r:embed="rId3" name="camera.wav" builtIn="1"/>
                                        </p:tgtEl>
                                      </p:cMediaNode>
                                    </p:audio>
                                  </p:subTnLst>
                                </p:cTn>
                              </p:par>
                            </p:childTnLst>
                          </p:cTn>
                        </p:par>
                      </p:childTnLst>
                    </p:cTn>
                  </p:par>
                  <p:par>
                    <p:cTn id="53" fill="hold">
                      <p:stCondLst>
                        <p:cond delay="indefinite"/>
                      </p:stCondLst>
                      <p:childTnLst>
                        <p:par>
                          <p:cTn id="54" fill="hold">
                            <p:stCondLst>
                              <p:cond delay="0"/>
                            </p:stCondLst>
                            <p:childTnLst>
                              <p:par>
                                <p:cTn id="55" presetID="4" presetClass="entr" presetSubtype="32" fill="hold" nodeType="clickEffect">
                                  <p:stCondLst>
                                    <p:cond delay="0"/>
                                  </p:stCondLst>
                                  <p:childTnLst>
                                    <p:set>
                                      <p:cBhvr>
                                        <p:cTn id="56" dur="1" fill="hold">
                                          <p:stCondLst>
                                            <p:cond delay="0"/>
                                          </p:stCondLst>
                                        </p:cTn>
                                        <p:tgtEl>
                                          <p:spTgt spid="4"/>
                                        </p:tgtEl>
                                        <p:attrNameLst>
                                          <p:attrName>style.visibility</p:attrName>
                                        </p:attrNameLst>
                                      </p:cBhvr>
                                      <p:to>
                                        <p:strVal val="visible"/>
                                      </p:to>
                                    </p:set>
                                    <p:animEffect transition="in" filter="box(out)">
                                      <p:cBhvr>
                                        <p:cTn id="57" dur="500"/>
                                        <p:tgtEl>
                                          <p:spTgt spid="4"/>
                                        </p:tgtEl>
                                      </p:cBhvr>
                                    </p:animEffect>
                                  </p:childTnLst>
                                  <p:subTnLst>
                                    <p:audio>
                                      <p:cMediaNode>
                                        <p:cTn display="0" masterRel="sameClick">
                                          <p:stCondLst>
                                            <p:cond evt="begin" delay="0">
                                              <p:tn val="55"/>
                                            </p:cond>
                                          </p:stCondLst>
                                          <p:endCondLst>
                                            <p:cond evt="onStopAudio" delay="0">
                                              <p:tgtEl>
                                                <p:sldTgt/>
                                              </p:tgtEl>
                                            </p:cond>
                                          </p:endCondLst>
                                        </p:cTn>
                                        <p:tgtEl>
                                          <p:sndTgt r:embed="rId3"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7844" grpId="0" build="p" autoUpdateAnimBg="0"/>
      <p:bldP spid="547850" grpId="0" build="p" autoUpdateAnimBg="0"/>
      <p:bldP spid="54785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0" name="Text Box 2"/>
          <p:cNvSpPr txBox="1">
            <a:spLocks noChangeArrowheads="1"/>
          </p:cNvSpPr>
          <p:nvPr/>
        </p:nvSpPr>
        <p:spPr bwMode="auto">
          <a:xfrm>
            <a:off x="611188" y="188913"/>
            <a:ext cx="8131175" cy="488950"/>
          </a:xfrm>
          <a:prstGeom prst="rect">
            <a:avLst/>
          </a:prstGeom>
          <a:noFill/>
          <a:ln w="9525">
            <a:noFill/>
            <a:miter lim="800000"/>
            <a:headEnd/>
            <a:tailEnd/>
          </a:ln>
        </p:spPr>
        <p:txBody>
          <a:bodyPr wrap="none">
            <a:spAutoFit/>
          </a:bodyPr>
          <a:lstStyle/>
          <a:p>
            <a:r>
              <a:rPr lang="en-US" sz="2600" b="1">
                <a:solidFill>
                  <a:schemeClr val="accent1"/>
                </a:solidFill>
              </a:rPr>
              <a:t>Distribusi Intensitas untuk pola interferensi celah ganda</a:t>
            </a:r>
          </a:p>
        </p:txBody>
      </p:sp>
      <p:sp>
        <p:nvSpPr>
          <p:cNvPr id="6151" name="Text Box 4"/>
          <p:cNvSpPr txBox="1">
            <a:spLocks noChangeArrowheads="1"/>
          </p:cNvSpPr>
          <p:nvPr/>
        </p:nvSpPr>
        <p:spPr bwMode="auto">
          <a:xfrm>
            <a:off x="684213" y="1484313"/>
            <a:ext cx="7796212" cy="396875"/>
          </a:xfrm>
          <a:prstGeom prst="rect">
            <a:avLst/>
          </a:prstGeom>
          <a:noFill/>
          <a:ln w="9525">
            <a:noFill/>
            <a:miter lim="800000"/>
            <a:headEnd/>
            <a:tailEnd/>
          </a:ln>
        </p:spPr>
        <p:txBody>
          <a:bodyPr>
            <a:spAutoFit/>
          </a:bodyPr>
          <a:lstStyle/>
          <a:p>
            <a:pPr algn="just"/>
            <a:r>
              <a:rPr lang="en-US" sz="2000">
                <a:solidFill>
                  <a:srgbClr val="0000FF"/>
                </a:solidFill>
              </a:rPr>
              <a:t>Pada titik </a:t>
            </a:r>
            <a:r>
              <a:rPr lang="en-US" sz="2000" i="1">
                <a:solidFill>
                  <a:srgbClr val="0000FF"/>
                </a:solidFill>
              </a:rPr>
              <a:t>P</a:t>
            </a:r>
            <a:r>
              <a:rPr lang="en-US" sz="2000">
                <a:solidFill>
                  <a:srgbClr val="0000FF"/>
                </a:solidFill>
              </a:rPr>
              <a:t> di layar dimana beda fasa , medan listrik </a:t>
            </a:r>
            <a:r>
              <a:rPr lang="en-US" sz="2000" i="1">
                <a:solidFill>
                  <a:srgbClr val="0000FF"/>
                </a:solidFill>
              </a:rPr>
              <a:t>E</a:t>
            </a:r>
            <a:r>
              <a:rPr lang="en-US" sz="2000">
                <a:solidFill>
                  <a:srgbClr val="0000FF"/>
                </a:solidFill>
              </a:rPr>
              <a:t>  resultan adalah:</a:t>
            </a:r>
          </a:p>
        </p:txBody>
      </p:sp>
      <p:grpSp>
        <p:nvGrpSpPr>
          <p:cNvPr id="6152" name="Group 5"/>
          <p:cNvGrpSpPr>
            <a:grpSpLocks/>
          </p:cNvGrpSpPr>
          <p:nvPr/>
        </p:nvGrpSpPr>
        <p:grpSpPr bwMode="auto">
          <a:xfrm>
            <a:off x="1763713" y="2133600"/>
            <a:ext cx="5562600" cy="666750"/>
            <a:chOff x="1116" y="1608"/>
            <a:chExt cx="3504" cy="420"/>
          </a:xfrm>
        </p:grpSpPr>
        <p:sp>
          <p:nvSpPr>
            <p:cNvPr id="6157" name="Rectangle 6"/>
            <p:cNvSpPr>
              <a:spLocks noChangeArrowheads="1"/>
            </p:cNvSpPr>
            <p:nvPr/>
          </p:nvSpPr>
          <p:spPr bwMode="auto">
            <a:xfrm>
              <a:off x="1116" y="1608"/>
              <a:ext cx="3504" cy="420"/>
            </a:xfrm>
            <a:prstGeom prst="rect">
              <a:avLst/>
            </a:prstGeom>
            <a:noFill/>
            <a:ln w="9525">
              <a:noFill/>
              <a:miter lim="800000"/>
              <a:headEnd/>
              <a:tailEnd/>
            </a:ln>
          </p:spPr>
          <p:txBody>
            <a:bodyPr wrap="none" anchor="ctr"/>
            <a:lstStyle/>
            <a:p>
              <a:endParaRPr lang="en-US"/>
            </a:p>
          </p:txBody>
        </p:sp>
        <p:graphicFrame>
          <p:nvGraphicFramePr>
            <p:cNvPr id="6149" name="Object 7"/>
            <p:cNvGraphicFramePr>
              <a:graphicFrameLocks noChangeAspect="1"/>
            </p:cNvGraphicFramePr>
            <p:nvPr/>
          </p:nvGraphicFramePr>
          <p:xfrm>
            <a:off x="1332" y="1708"/>
            <a:ext cx="3092" cy="244"/>
          </p:xfrm>
          <a:graphic>
            <a:graphicData uri="http://schemas.openxmlformats.org/presentationml/2006/ole">
              <p:oleObj spid="_x0000_s6149" name="Equation" r:id="rId4" imgW="3225600" imgH="291960" progId="Equation.3">
                <p:embed/>
              </p:oleObj>
            </a:graphicData>
          </a:graphic>
        </p:graphicFrame>
      </p:grpSp>
      <p:grpSp>
        <p:nvGrpSpPr>
          <p:cNvPr id="3" name="Group 8"/>
          <p:cNvGrpSpPr>
            <a:grpSpLocks/>
          </p:cNvGrpSpPr>
          <p:nvPr/>
        </p:nvGrpSpPr>
        <p:grpSpPr bwMode="auto">
          <a:xfrm>
            <a:off x="611188" y="2997200"/>
            <a:ext cx="7769225" cy="1763713"/>
            <a:chOff x="410" y="2289"/>
            <a:chExt cx="4894" cy="1111"/>
          </a:xfrm>
        </p:grpSpPr>
        <p:sp>
          <p:nvSpPr>
            <p:cNvPr id="6155" name="Text Box 9"/>
            <p:cNvSpPr txBox="1">
              <a:spLocks noChangeArrowheads="1"/>
            </p:cNvSpPr>
            <p:nvPr/>
          </p:nvSpPr>
          <p:spPr bwMode="auto">
            <a:xfrm>
              <a:off x="410" y="2313"/>
              <a:ext cx="2298" cy="250"/>
            </a:xfrm>
            <a:prstGeom prst="rect">
              <a:avLst/>
            </a:prstGeom>
            <a:noFill/>
            <a:ln w="9525">
              <a:noFill/>
              <a:miter lim="800000"/>
              <a:headEnd/>
              <a:tailEnd/>
            </a:ln>
          </p:spPr>
          <p:txBody>
            <a:bodyPr wrap="none">
              <a:spAutoFit/>
            </a:bodyPr>
            <a:lstStyle/>
            <a:p>
              <a:r>
                <a:rPr lang="en-US" sz="2000">
                  <a:solidFill>
                    <a:srgbClr val="0000FF"/>
                  </a:solidFill>
                </a:rPr>
                <a:t>Gunakan persamaan trigonometri:</a:t>
              </a:r>
            </a:p>
          </p:txBody>
        </p:sp>
        <p:graphicFrame>
          <p:nvGraphicFramePr>
            <p:cNvPr id="6147" name="Object 10"/>
            <p:cNvGraphicFramePr>
              <a:graphicFrameLocks noChangeAspect="1"/>
            </p:cNvGraphicFramePr>
            <p:nvPr/>
          </p:nvGraphicFramePr>
          <p:xfrm>
            <a:off x="2805" y="2289"/>
            <a:ext cx="2474" cy="426"/>
          </p:xfrm>
          <a:graphic>
            <a:graphicData uri="http://schemas.openxmlformats.org/presentationml/2006/ole">
              <p:oleObj spid="_x0000_s6147" name="Equation" r:id="rId5" imgW="2501640" imgH="431640" progId="Equation.3">
                <p:embed/>
              </p:oleObj>
            </a:graphicData>
          </a:graphic>
        </p:graphicFrame>
        <p:sp>
          <p:nvSpPr>
            <p:cNvPr id="6156" name="Text Box 11"/>
            <p:cNvSpPr txBox="1">
              <a:spLocks noChangeArrowheads="1"/>
            </p:cNvSpPr>
            <p:nvPr/>
          </p:nvSpPr>
          <p:spPr bwMode="auto">
            <a:xfrm>
              <a:off x="410" y="3009"/>
              <a:ext cx="1832" cy="250"/>
            </a:xfrm>
            <a:prstGeom prst="rect">
              <a:avLst/>
            </a:prstGeom>
            <a:noFill/>
            <a:ln w="9525">
              <a:noFill/>
              <a:miter lim="800000"/>
              <a:headEnd/>
              <a:tailEnd/>
            </a:ln>
          </p:spPr>
          <p:txBody>
            <a:bodyPr wrap="none">
              <a:spAutoFit/>
            </a:bodyPr>
            <a:lstStyle/>
            <a:p>
              <a:r>
                <a:rPr lang="en-US" sz="2000">
                  <a:solidFill>
                    <a:srgbClr val="0000FF"/>
                  </a:solidFill>
                </a:rPr>
                <a:t>E dapat dituliskan sebagai:</a:t>
              </a:r>
            </a:p>
          </p:txBody>
        </p:sp>
        <p:graphicFrame>
          <p:nvGraphicFramePr>
            <p:cNvPr id="6148" name="Object 12"/>
            <p:cNvGraphicFramePr>
              <a:graphicFrameLocks noChangeAspect="1"/>
            </p:cNvGraphicFramePr>
            <p:nvPr/>
          </p:nvGraphicFramePr>
          <p:xfrm>
            <a:off x="3368" y="2900"/>
            <a:ext cx="1936" cy="500"/>
          </p:xfrm>
          <a:graphic>
            <a:graphicData uri="http://schemas.openxmlformats.org/presentationml/2006/ole">
              <p:oleObj spid="_x0000_s6148" name="Equation" r:id="rId6" imgW="2260440" imgH="583920" progId="Equation.3">
                <p:embed/>
              </p:oleObj>
            </a:graphicData>
          </a:graphic>
        </p:graphicFrame>
      </p:grpSp>
      <p:sp>
        <p:nvSpPr>
          <p:cNvPr id="6154" name="Text Box 13"/>
          <p:cNvSpPr txBox="1">
            <a:spLocks noChangeArrowheads="1"/>
          </p:cNvSpPr>
          <p:nvPr/>
        </p:nvSpPr>
        <p:spPr bwMode="auto">
          <a:xfrm>
            <a:off x="727075" y="5938838"/>
            <a:ext cx="2643188" cy="396875"/>
          </a:xfrm>
          <a:prstGeom prst="rect">
            <a:avLst/>
          </a:prstGeom>
          <a:noFill/>
          <a:ln w="9525">
            <a:noFill/>
            <a:miter lim="800000"/>
            <a:headEnd/>
            <a:tailEnd/>
          </a:ln>
        </p:spPr>
        <p:txBody>
          <a:bodyPr wrap="none">
            <a:spAutoFit/>
          </a:bodyPr>
          <a:lstStyle/>
          <a:p>
            <a:r>
              <a:rPr lang="en-US" sz="2000"/>
              <a:t>Karenanya pada titik </a:t>
            </a:r>
            <a:r>
              <a:rPr lang="en-US" sz="2000" i="1"/>
              <a:t>P</a:t>
            </a:r>
            <a:r>
              <a:rPr lang="en-US" sz="2000"/>
              <a:t>, </a:t>
            </a:r>
          </a:p>
        </p:txBody>
      </p:sp>
      <p:graphicFrame>
        <p:nvGraphicFramePr>
          <p:cNvPr id="6146" name="Object 14"/>
          <p:cNvGraphicFramePr>
            <a:graphicFrameLocks noChangeAspect="1"/>
          </p:cNvGraphicFramePr>
          <p:nvPr/>
        </p:nvGraphicFramePr>
        <p:xfrm>
          <a:off x="4067175" y="5013325"/>
          <a:ext cx="3916363" cy="793750"/>
        </p:xfrm>
        <a:graphic>
          <a:graphicData uri="http://schemas.openxmlformats.org/presentationml/2006/ole">
            <p:oleObj spid="_x0000_s6146" name="Equation" r:id="rId7" imgW="2882880" imgH="583920" progId="Equation.3">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out)">
                                      <p:cBhvr>
                                        <p:cTn id="7" dur="500"/>
                                        <p:tgtEl>
                                          <p:spTgt spid="3"/>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usdi">
  <a:themeElements>
    <a:clrScheme name="usdi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usdi">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bg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bg1"/>
            </a:solidFill>
            <a:effectLst/>
            <a:latin typeface="Times New Roman" pitchFamily="18" charset="0"/>
            <a:ea typeface="ＭＳ Ｐゴシック" pitchFamily="50" charset="-128"/>
            <a:cs typeface="Times New Roman" pitchFamily="18" charset="0"/>
            <a:sym typeface="Symbol" pitchFamily="18" charset="2"/>
          </a:defRPr>
        </a:defPPr>
      </a:lstStyle>
    </a:spDef>
    <a:lnDef>
      <a:spPr bwMode="auto">
        <a:xfrm>
          <a:off x="0" y="0"/>
          <a:ext cx="1" cy="1"/>
        </a:xfrm>
        <a:custGeom>
          <a:avLst/>
          <a:gdLst/>
          <a:ahLst/>
          <a:cxnLst/>
          <a:rect l="0" t="0" r="0" b="0"/>
          <a:pathLst/>
        </a:custGeom>
        <a:noFill/>
        <a:ln w="9525" cap="flat" cmpd="sng" algn="ctr">
          <a:solidFill>
            <a:schemeClr val="bg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bg1"/>
            </a:solidFill>
            <a:effectLst/>
            <a:latin typeface="Times New Roman" pitchFamily="18" charset="0"/>
            <a:ea typeface="ＭＳ Ｐゴシック" pitchFamily="50" charset="-128"/>
            <a:cs typeface="Times New Roman" pitchFamily="18" charset="0"/>
            <a:sym typeface="Symbol" pitchFamily="18" charset="2"/>
          </a:defRPr>
        </a:defPPr>
      </a:lstStyle>
    </a:lnDef>
  </a:objectDefaults>
  <a:extraClrSchemeLst>
    <a:extraClrScheme>
      <a:clrScheme name="usdi 1">
        <a:dk1>
          <a:srgbClr val="356677"/>
        </a:dk1>
        <a:lt1>
          <a:srgbClr val="FFFFFF"/>
        </a:lt1>
        <a:dk2>
          <a:srgbClr val="3E798E"/>
        </a:dk2>
        <a:lt2>
          <a:srgbClr val="FFFFCC"/>
        </a:lt2>
        <a:accent1>
          <a:srgbClr val="7FA0B1"/>
        </a:accent1>
        <a:accent2>
          <a:srgbClr val="3A7184"/>
        </a:accent2>
        <a:accent3>
          <a:srgbClr val="AFBEC6"/>
        </a:accent3>
        <a:accent4>
          <a:srgbClr val="DADADA"/>
        </a:accent4>
        <a:accent5>
          <a:srgbClr val="C0CDD5"/>
        </a:accent5>
        <a:accent6>
          <a:srgbClr val="346677"/>
        </a:accent6>
        <a:hlink>
          <a:srgbClr val="FFBF0B"/>
        </a:hlink>
        <a:folHlink>
          <a:srgbClr val="CC9900"/>
        </a:folHlink>
      </a:clrScheme>
      <a:clrMap bg1="dk2" tx1="lt1" bg2="dk1" tx2="lt2" accent1="accent1" accent2="accent2" accent3="accent3" accent4="accent4" accent5="accent5" accent6="accent6" hlink="hlink" folHlink="folHlink"/>
    </a:extraClrScheme>
    <a:extraClrScheme>
      <a:clrScheme name="usdi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clrMap bg1="lt1" tx1="dk1" bg2="lt2" tx2="dk2" accent1="accent1" accent2="accent2" accent3="accent3" accent4="accent4" accent5="accent5" accent6="accent6" hlink="hlink" folHlink="folHlink"/>
    </a:extraClrScheme>
    <a:extraClrScheme>
      <a:clrScheme name="usdi 3">
        <a:dk1>
          <a:srgbClr val="000000"/>
        </a:dk1>
        <a:lt1>
          <a:srgbClr val="EAEAEA"/>
        </a:lt1>
        <a:dk2>
          <a:srgbClr val="000000"/>
        </a:dk2>
        <a:lt2>
          <a:srgbClr val="EAEAEA"/>
        </a:lt2>
        <a:accent1>
          <a:srgbClr val="FFFFFF"/>
        </a:accent1>
        <a:accent2>
          <a:srgbClr val="DDDDDD"/>
        </a:accent2>
        <a:accent3>
          <a:srgbClr val="F3F3F3"/>
        </a:accent3>
        <a:accent4>
          <a:srgbClr val="000000"/>
        </a:accent4>
        <a:accent5>
          <a:srgbClr val="FFFFFF"/>
        </a:accent5>
        <a:accent6>
          <a:srgbClr val="C8C8C8"/>
        </a:accent6>
        <a:hlink>
          <a:srgbClr val="777777"/>
        </a:hlink>
        <a:folHlink>
          <a:srgbClr val="969696"/>
        </a:folHlink>
      </a:clrScheme>
      <a:clrMap bg1="lt1" tx1="dk1" bg2="lt2" tx2="dk2" accent1="accent1" accent2="accent2" accent3="accent3" accent4="accent4" accent5="accent5" accent6="accent6" hlink="hlink" folHlink="folHlink"/>
    </a:extraClrScheme>
    <a:extraClrScheme>
      <a:clrScheme name="usdi 4">
        <a:dk1>
          <a:srgbClr val="492417"/>
        </a:dk1>
        <a:lt1>
          <a:srgbClr val="D4D5C3"/>
        </a:lt1>
        <a:dk2>
          <a:srgbClr val="6E4900"/>
        </a:dk2>
        <a:lt2>
          <a:srgbClr val="B9BA9C"/>
        </a:lt2>
        <a:accent1>
          <a:srgbClr val="DBD8CF"/>
        </a:accent1>
        <a:accent2>
          <a:srgbClr val="C7C8B0"/>
        </a:accent2>
        <a:accent3>
          <a:srgbClr val="E6E7DE"/>
        </a:accent3>
        <a:accent4>
          <a:srgbClr val="3D1D12"/>
        </a:accent4>
        <a:accent5>
          <a:srgbClr val="EAE9E4"/>
        </a:accent5>
        <a:accent6>
          <a:srgbClr val="B4B59F"/>
        </a:accent6>
        <a:hlink>
          <a:srgbClr val="CC9900"/>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usdi</Template>
  <TotalTime>2751</TotalTime>
  <Words>1600</Words>
  <Application>Microsoft PowerPoint</Application>
  <PresentationFormat>On-screen Show (4:3)</PresentationFormat>
  <Paragraphs>146</Paragraphs>
  <Slides>22</Slides>
  <Notes>1</Notes>
  <HiddenSlides>3</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2</vt:i4>
      </vt:variant>
      <vt:variant>
        <vt:lpstr>Slide Titles</vt:lpstr>
      </vt:variant>
      <vt:variant>
        <vt:i4>22</vt:i4>
      </vt:variant>
    </vt:vector>
  </HeadingPairs>
  <TitlesOfParts>
    <vt:vector size="36" baseType="lpstr">
      <vt:lpstr>Times New Roman</vt:lpstr>
      <vt:lpstr>ＭＳ Ｐゴシック</vt:lpstr>
      <vt:lpstr>Symbol</vt:lpstr>
      <vt:lpstr>Arial</vt:lpstr>
      <vt:lpstr>Trebuchet MS</vt:lpstr>
      <vt:lpstr>Wingdings</vt:lpstr>
      <vt:lpstr>Times</vt:lpstr>
      <vt:lpstr>Comic Sans MS</vt:lpstr>
      <vt:lpstr>Helvetica</vt:lpstr>
      <vt:lpstr>Baskerville Old Face</vt:lpstr>
      <vt:lpstr>PMingLiU</vt:lpstr>
      <vt:lpstr>usdi</vt:lpstr>
      <vt:lpstr>Microsoft Photo Editor 3.0 Photo</vt:lpstr>
      <vt:lpstr>Microsoft Equation 3.0</vt:lpstr>
      <vt:lpstr>Slide 1</vt:lpstr>
      <vt:lpstr>Interferensi Gelombang Elektromagnetik</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vector>
  </TitlesOfParts>
  <Company>cnrg-itb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Owner</cp:lastModifiedBy>
  <cp:revision>181</cp:revision>
  <dcterms:created xsi:type="dcterms:W3CDTF">2006-06-05T02:42:12Z</dcterms:created>
  <dcterms:modified xsi:type="dcterms:W3CDTF">2010-01-24T10:06:14Z</dcterms:modified>
</cp:coreProperties>
</file>