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18" r:id="rId2"/>
    <p:sldId id="317" r:id="rId3"/>
    <p:sldId id="257" r:id="rId4"/>
    <p:sldId id="260" r:id="rId5"/>
    <p:sldId id="264" r:id="rId6"/>
    <p:sldId id="265" r:id="rId7"/>
    <p:sldId id="266" r:id="rId8"/>
    <p:sldId id="267" r:id="rId9"/>
    <p:sldId id="279" r:id="rId10"/>
    <p:sldId id="280" r:id="rId11"/>
    <p:sldId id="293" r:id="rId12"/>
    <p:sldId id="281" r:id="rId13"/>
    <p:sldId id="282" r:id="rId14"/>
    <p:sldId id="283" r:id="rId15"/>
    <p:sldId id="288" r:id="rId16"/>
    <p:sldId id="289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16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4" r:id="rId35"/>
    <p:sldId id="315" r:id="rId36"/>
    <p:sldId id="291" r:id="rId3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FC0000"/>
    <a:srgbClr val="037C03"/>
    <a:srgbClr val="767900"/>
    <a:srgbClr val="FE9B03"/>
    <a:srgbClr val="D49FFF"/>
    <a:srgbClr val="B56C01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 snapToGrid="0">
      <p:cViewPr varScale="1">
        <p:scale>
          <a:sx n="68" d="100"/>
          <a:sy n="68" d="100"/>
        </p:scale>
        <p:origin x="-102" y="-246"/>
      </p:cViewPr>
      <p:guideLst>
        <p:guide orient="horz" pos="407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6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Arial" charset="0"/>
              </a:rPr>
              <a:t>Page </a:t>
            </a:r>
            <a:fld id="{31B2D2A0-E0BA-49B1-8B8B-8FF19A71DFEA}" type="slidenum">
              <a:rPr lang="en-US" sz="1200">
                <a:latin typeface="Arial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Arial" charset="0"/>
              </a:rPr>
              <a:t>Page </a:t>
            </a:r>
            <a:fld id="{C566E686-23AB-46DA-8E2B-31DDD4DB9ECB}" type="slidenum">
              <a:rPr lang="en-US" sz="1200">
                <a:latin typeface="Arial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7388"/>
            <a:ext cx="4565650" cy="342423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920" tIns="45182" rIns="91920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7388"/>
            <a:ext cx="4565650" cy="342423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920" tIns="45182" rIns="91920" bIns="4518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3550" y="463550"/>
            <a:ext cx="8216900" cy="60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charset="0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Monotype Sorts" charset="0"/>
        <a:buChar char="ç"/>
        <a:defRPr sz="2000">
          <a:solidFill>
            <a:schemeClr val="tx1"/>
          </a:solidFill>
          <a:latin typeface="+mn-lt"/>
        </a:defRPr>
      </a:lvl2pPr>
      <a:lvl3pPr marL="97155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2573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60000"/>
        <a:buFont typeface="Monotype Sorts" charset="0"/>
        <a:buChar char="n"/>
        <a:defRPr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5pPr>
      <a:lvl6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68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09663" y="3309938"/>
            <a:ext cx="7162800" cy="3810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charset="0"/>
              <a:buNone/>
            </a:pPr>
            <a:r>
              <a:rPr lang="en-US" sz="3600"/>
              <a:t>DINAMIKA ROTASI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Usaha &amp; Energi Kinetik 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200150"/>
            <a:r>
              <a:rPr lang="en-US"/>
              <a:t>Ingat Teorema Usaha / Energi Kinetic :   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i="1">
                <a:solidFill>
                  <a:schemeClr val="tx2"/>
                </a:solidFill>
              </a:rPr>
              <a:t>K = W</a:t>
            </a:r>
            <a:r>
              <a:rPr lang="en-US" i="1" baseline="-25000">
                <a:solidFill>
                  <a:schemeClr val="tx2"/>
                </a:solidFill>
              </a:rPr>
              <a:t>NET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/>
            </a:r>
            <a:br>
              <a:rPr lang="en-US" b="1">
                <a:solidFill>
                  <a:schemeClr val="tx2"/>
                </a:solidFill>
                <a:latin typeface="Symbol" pitchFamily="18" charset="2"/>
              </a:rPr>
            </a:br>
            <a:endParaRPr lang="en-US" b="1">
              <a:solidFill>
                <a:schemeClr val="tx2"/>
              </a:solidFill>
              <a:latin typeface="Symbol" pitchFamily="18" charset="2"/>
            </a:endParaRPr>
          </a:p>
          <a:p>
            <a:pPr defTabSz="1200150"/>
            <a:r>
              <a:rPr lang="en-US"/>
              <a:t>Ini benar secara umum, dan dapat diaplikasikan pada gerak rotasi sebagaimana halnya gerak translasi.</a:t>
            </a:r>
          </a:p>
          <a:p>
            <a:pPr marL="685800" lvl="1" defTabSz="1200150">
              <a:buFont typeface="Monotype Sorts" charset="0"/>
              <a:buNone/>
            </a:pPr>
            <a:endParaRPr lang="en-US"/>
          </a:p>
          <a:p>
            <a:pPr defTabSz="1200150"/>
            <a:r>
              <a:rPr lang="en-US"/>
              <a:t>Sehingga untuk suatu benda yang berputar terhadap suatu sumbu tetap:</a:t>
            </a:r>
          </a:p>
        </p:txBody>
      </p:sp>
      <p:graphicFrame>
        <p:nvGraphicFramePr>
          <p:cNvPr id="53254" name="Object 6"/>
          <p:cNvGraphicFramePr>
            <a:graphicFrameLocks/>
          </p:cNvGraphicFramePr>
          <p:nvPr/>
        </p:nvGraphicFramePr>
        <p:xfrm>
          <a:off x="2824163" y="4276725"/>
          <a:ext cx="2840037" cy="606425"/>
        </p:xfrm>
        <a:graphic>
          <a:graphicData uri="http://schemas.openxmlformats.org/presentationml/2006/ole">
            <p:oleObj spid="_x0000_s53254" name="Equation" r:id="rId3" imgW="2857320" imgH="622080" progId="Equation.3">
              <p:embed/>
            </p:oleObj>
          </a:graphicData>
        </a:graphic>
      </p:graphicFrame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2560638" y="4154488"/>
            <a:ext cx="3278187" cy="94138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Daya Rotasi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7750" y="1738313"/>
            <a:ext cx="7162800" cy="381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/>
              <a:t>Usaha yang dilakukan oleh suatu torka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/>
              <a:t> yang menyebabkan perpindahan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/>
              <a:t> diberikan oleh: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en-US"/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en-US" sz="1800"/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/>
              <a:t>Sehingga </a:t>
            </a:r>
            <a:r>
              <a:rPr lang="en-US">
                <a:solidFill>
                  <a:schemeClr val="tx2"/>
                </a:solidFill>
              </a:rPr>
              <a:t>Daya (P)</a:t>
            </a:r>
            <a:r>
              <a:rPr lang="en-US"/>
              <a:t> yang diberikan oleh suatu torka konstan adalah:</a:t>
            </a:r>
          </a:p>
        </p:txBody>
      </p:sp>
      <p:graphicFrame>
        <p:nvGraphicFramePr>
          <p:cNvPr id="97286" name="Object 6"/>
          <p:cNvGraphicFramePr>
            <a:graphicFrameLocks/>
          </p:cNvGraphicFramePr>
          <p:nvPr/>
        </p:nvGraphicFramePr>
        <p:xfrm>
          <a:off x="3729038" y="2643188"/>
          <a:ext cx="1477962" cy="336550"/>
        </p:xfrm>
        <a:graphic>
          <a:graphicData uri="http://schemas.openxmlformats.org/presentationml/2006/ole">
            <p:oleObj spid="_x0000_s97286" name="Equation" r:id="rId3" imgW="1485720" imgH="344160" progId="Equation.3">
              <p:embed/>
            </p:oleObj>
          </a:graphicData>
        </a:graphic>
      </p:graphicFrame>
      <p:graphicFrame>
        <p:nvGraphicFramePr>
          <p:cNvPr id="97287" name="Object 7"/>
          <p:cNvGraphicFramePr>
            <a:graphicFrameLocks/>
          </p:cNvGraphicFramePr>
          <p:nvPr/>
        </p:nvGraphicFramePr>
        <p:xfrm>
          <a:off x="3314700" y="4514850"/>
          <a:ext cx="2638425" cy="823913"/>
        </p:xfrm>
        <a:graphic>
          <a:graphicData uri="http://schemas.openxmlformats.org/presentationml/2006/ole">
            <p:oleObj spid="_x0000_s97287" name="Equation" r:id="rId4" imgW="2646360" imgH="831600" progId="Equation.3">
              <p:embed/>
            </p:oleObj>
          </a:graphicData>
        </a:graphic>
      </p:graphicFrame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3398838" y="2455863"/>
            <a:ext cx="1474787" cy="646112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AutoShape 9"/>
          <p:cNvSpPr>
            <a:spLocks noChangeArrowheads="1"/>
          </p:cNvSpPr>
          <p:nvPr/>
        </p:nvSpPr>
        <p:spPr bwMode="auto">
          <a:xfrm>
            <a:off x="2979738" y="4379913"/>
            <a:ext cx="2679700" cy="102235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6005513" y="55563"/>
            <a:ext cx="180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 1: Piringan &amp; Tali</a:t>
            </a:r>
          </a:p>
        </p:txBody>
      </p:sp>
      <p:sp>
        <p:nvSpPr>
          <p:cNvPr id="5530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4476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Sebuah tali tak bermassa dililitkan  </a:t>
            </a:r>
            <a:r>
              <a:rPr lang="en-US" sz="1800" i="1">
                <a:solidFill>
                  <a:schemeClr val="tx2"/>
                </a:solidFill>
              </a:rPr>
              <a:t>10 </a:t>
            </a:r>
            <a:r>
              <a:rPr lang="en-US" sz="1800">
                <a:solidFill>
                  <a:schemeClr val="tx2"/>
                </a:solidFill>
              </a:rPr>
              <a:t>kali</a:t>
            </a:r>
            <a:r>
              <a:rPr lang="en-US" sz="1800" i="1">
                <a:solidFill>
                  <a:schemeClr val="tx2"/>
                </a:solidFill>
              </a:rPr>
              <a:t> </a:t>
            </a:r>
            <a:r>
              <a:rPr lang="en-US" sz="1800"/>
              <a:t>pada sebuah piringan dengan massa </a:t>
            </a:r>
            <a:r>
              <a:rPr lang="en-US" sz="1800" i="1">
                <a:solidFill>
                  <a:schemeClr val="tx2"/>
                </a:solidFill>
              </a:rPr>
              <a:t>M = 40 g</a:t>
            </a:r>
            <a:r>
              <a:rPr lang="en-US" sz="1800"/>
              <a:t> dan jari-jari </a:t>
            </a:r>
            <a:r>
              <a:rPr lang="en-US" sz="1800" i="1">
                <a:solidFill>
                  <a:schemeClr val="tx2"/>
                </a:solidFill>
              </a:rPr>
              <a:t>R = 10 cm</a:t>
            </a:r>
            <a:r>
              <a:rPr lang="en-US" sz="1800"/>
              <a:t>.  Piringan ini berotasi tanpa gesekan terhadap suatu sumbu tetap yang melalui pusatnya. Tali ditarik dengan gaya </a:t>
            </a:r>
            <a:r>
              <a:rPr lang="en-US" sz="1800" i="1">
                <a:solidFill>
                  <a:schemeClr val="tx2"/>
                </a:solidFill>
              </a:rPr>
              <a:t>F = 10 N </a:t>
            </a:r>
            <a:r>
              <a:rPr lang="en-US" sz="1800"/>
              <a:t>sampai lepas semuanya dari piringan. (Asumsikan tali tidak slip, dan pada awalnya piringan tidak berputar).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/>
              <a:t>Seberapa cepat piringan berputar setelah tali lepas?</a:t>
            </a:r>
          </a:p>
        </p:txBody>
      </p:sp>
      <p:grpSp>
        <p:nvGrpSpPr>
          <p:cNvPr id="55310" name="Group 1038"/>
          <p:cNvGrpSpPr>
            <a:grpSpLocks/>
          </p:cNvGrpSpPr>
          <p:nvPr/>
        </p:nvGrpSpPr>
        <p:grpSpPr bwMode="auto">
          <a:xfrm>
            <a:off x="7064375" y="4333875"/>
            <a:ext cx="1063625" cy="1720850"/>
            <a:chOff x="4450" y="2730"/>
            <a:chExt cx="670" cy="1084"/>
          </a:xfrm>
        </p:grpSpPr>
        <p:sp>
          <p:nvSpPr>
            <p:cNvPr id="55304" name="Line 1032"/>
            <p:cNvSpPr>
              <a:spLocks noChangeShapeType="1"/>
            </p:cNvSpPr>
            <p:nvPr/>
          </p:nvSpPr>
          <p:spPr bwMode="auto">
            <a:xfrm>
              <a:off x="4471" y="3062"/>
              <a:ext cx="0" cy="75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5" name="Rectangle 1033"/>
            <p:cNvSpPr>
              <a:spLocks noChangeArrowheads="1"/>
            </p:cNvSpPr>
            <p:nvPr/>
          </p:nvSpPr>
          <p:spPr bwMode="auto">
            <a:xfrm>
              <a:off x="4513" y="3560"/>
              <a:ext cx="21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accent1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5306" name="Oval 1034"/>
            <p:cNvSpPr>
              <a:spLocks noChangeArrowheads="1"/>
            </p:cNvSpPr>
            <p:nvPr/>
          </p:nvSpPr>
          <p:spPr bwMode="auto">
            <a:xfrm>
              <a:off x="4462" y="2730"/>
              <a:ext cx="656" cy="656"/>
            </a:xfrm>
            <a:prstGeom prst="ellipse">
              <a:avLst/>
            </a:prstGeom>
            <a:solidFill>
              <a:srgbClr val="FC0000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Line 1035"/>
            <p:cNvSpPr>
              <a:spLocks noChangeShapeType="1"/>
            </p:cNvSpPr>
            <p:nvPr/>
          </p:nvSpPr>
          <p:spPr bwMode="auto">
            <a:xfrm flipH="1">
              <a:off x="4450" y="3058"/>
              <a:ext cx="3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Rectangle 1036"/>
            <p:cNvSpPr>
              <a:spLocks noChangeArrowheads="1"/>
            </p:cNvSpPr>
            <p:nvPr/>
          </p:nvSpPr>
          <p:spPr bwMode="auto">
            <a:xfrm>
              <a:off x="4541" y="3044"/>
              <a:ext cx="2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55309" name="Rectangle 1037"/>
            <p:cNvSpPr>
              <a:spLocks noChangeArrowheads="1"/>
            </p:cNvSpPr>
            <p:nvPr/>
          </p:nvSpPr>
          <p:spPr bwMode="auto">
            <a:xfrm>
              <a:off x="4829" y="2948"/>
              <a:ext cx="29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M 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Piringan &amp; Tali...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Kerja yang dilakukan adalah </a:t>
            </a:r>
            <a:r>
              <a:rPr lang="en-US" i="1">
                <a:solidFill>
                  <a:schemeClr val="tx2"/>
                </a:solidFill>
              </a:rPr>
              <a:t>W =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</a:t>
            </a:r>
            <a:endParaRPr lang="en-US"/>
          </a:p>
          <a:p>
            <a:pPr lvl="1"/>
            <a:r>
              <a:rPr lang="en-US"/>
              <a:t>Torka </a:t>
            </a:r>
            <a:r>
              <a:rPr lang="en-US">
                <a:solidFill>
                  <a:schemeClr val="tx2"/>
                </a:solidFill>
              </a:rPr>
              <a:t>=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</a:t>
            </a:r>
            <a:r>
              <a:rPr lang="en-US" i="1">
                <a:solidFill>
                  <a:schemeClr val="tx2"/>
                </a:solidFill>
              </a:rPr>
              <a:t>= RF  </a:t>
            </a:r>
            <a:r>
              <a:rPr lang="en-US"/>
              <a:t>(since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</a:t>
            </a:r>
            <a:r>
              <a:rPr lang="en-US"/>
              <a:t> </a:t>
            </a:r>
            <a:r>
              <a:rPr lang="en-US" i="1">
                <a:solidFill>
                  <a:schemeClr val="tx2"/>
                </a:solidFill>
              </a:rPr>
              <a:t>= 90</a:t>
            </a:r>
            <a:r>
              <a:rPr lang="en-US" i="1" baseline="30000">
                <a:solidFill>
                  <a:schemeClr val="tx2"/>
                </a:solidFill>
              </a:rPr>
              <a:t>o</a:t>
            </a:r>
            <a:r>
              <a:rPr lang="en-US"/>
              <a:t>)</a:t>
            </a:r>
          </a:p>
          <a:p>
            <a:pPr lvl="1"/>
            <a:r>
              <a:rPr lang="en-US"/>
              <a:t>Perpindahan angular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/>
              <a:t> adalah</a:t>
            </a:r>
          </a:p>
          <a:p>
            <a:pPr lvl="1">
              <a:buFont typeface="Monotype Sorts" charset="0"/>
              <a:buNone/>
            </a:pPr>
            <a:r>
              <a:rPr lang="en-US">
                <a:solidFill>
                  <a:schemeClr val="tx2"/>
                </a:solidFill>
              </a:rPr>
              <a:t>    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</a:t>
            </a:r>
            <a:r>
              <a:rPr lang="en-US">
                <a:solidFill>
                  <a:schemeClr val="tx2"/>
                </a:solidFill>
              </a:rPr>
              <a:t> rad/rev x 10 rev</a:t>
            </a:r>
            <a:r>
              <a:rPr lang="en-US"/>
              <a:t>.</a:t>
            </a:r>
          </a:p>
        </p:txBody>
      </p:sp>
      <p:grpSp>
        <p:nvGrpSpPr>
          <p:cNvPr id="57356" name="Group 12"/>
          <p:cNvGrpSpPr>
            <a:grpSpLocks/>
          </p:cNvGrpSpPr>
          <p:nvPr/>
        </p:nvGrpSpPr>
        <p:grpSpPr bwMode="auto">
          <a:xfrm>
            <a:off x="7080250" y="2679700"/>
            <a:ext cx="1063625" cy="1720850"/>
            <a:chOff x="4460" y="1688"/>
            <a:chExt cx="670" cy="1084"/>
          </a:xfrm>
        </p:grpSpPr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4481" y="2020"/>
              <a:ext cx="0" cy="75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4523" y="2518"/>
              <a:ext cx="21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accent1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7352" name="Oval 8"/>
            <p:cNvSpPr>
              <a:spLocks noChangeArrowheads="1"/>
            </p:cNvSpPr>
            <p:nvPr/>
          </p:nvSpPr>
          <p:spPr bwMode="auto">
            <a:xfrm>
              <a:off x="4472" y="1688"/>
              <a:ext cx="656" cy="656"/>
            </a:xfrm>
            <a:prstGeom prst="ellipse">
              <a:avLst/>
            </a:prstGeom>
            <a:solidFill>
              <a:srgbClr val="FC0000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 flipH="1">
              <a:off x="4460" y="2016"/>
              <a:ext cx="3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4551" y="2003"/>
              <a:ext cx="2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4839" y="1907"/>
              <a:ext cx="29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M </a:t>
              </a:r>
            </a:p>
          </p:txBody>
        </p:sp>
      </p:grp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4870450" y="4019550"/>
            <a:ext cx="3127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3802063" y="4008438"/>
            <a:ext cx="3556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</a:t>
            </a: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1057275" y="3478213"/>
            <a:ext cx="5502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Sehingga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W = (.1 m)(10 N)(20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</a:t>
            </a: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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rad) = 62.8 J</a:t>
            </a:r>
          </a:p>
        </p:txBody>
      </p:sp>
      <p:graphicFrame>
        <p:nvGraphicFramePr>
          <p:cNvPr id="57369" name="Object 25"/>
          <p:cNvGraphicFramePr>
            <a:graphicFrameLocks noChangeAspect="1"/>
          </p:cNvGraphicFramePr>
          <p:nvPr/>
        </p:nvGraphicFramePr>
        <p:xfrm>
          <a:off x="3162300" y="3554413"/>
          <a:ext cx="2400300" cy="660400"/>
        </p:xfrm>
        <a:graphic>
          <a:graphicData uri="http://schemas.openxmlformats.org/presentationml/2006/ole">
            <p:oleObj spid="_x0000_s57369" name="Equation" r:id="rId3" imgW="2400120" imgH="6602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Piringan &amp; Tali...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6354763" cy="455613"/>
          </a:xfrm>
          <a:noFill/>
          <a:ln/>
        </p:spPr>
        <p:txBody>
          <a:bodyPr/>
          <a:lstStyle/>
          <a:p>
            <a:pPr>
              <a:buFont typeface="Monotype Sorts" charset="0"/>
              <a:buNone/>
              <a:tabLst>
                <a:tab pos="1600200" algn="l"/>
              </a:tabLst>
            </a:pPr>
            <a:r>
              <a:rPr lang="en-US" i="1">
                <a:solidFill>
                  <a:schemeClr val="tx2"/>
                </a:solidFill>
              </a:rPr>
              <a:t>W</a:t>
            </a:r>
            <a:r>
              <a:rPr lang="en-US" i="1" baseline="-25000">
                <a:solidFill>
                  <a:schemeClr val="tx2"/>
                </a:solidFill>
              </a:rPr>
              <a:t>NET</a:t>
            </a:r>
            <a:r>
              <a:rPr lang="en-US">
                <a:solidFill>
                  <a:schemeClr val="tx2"/>
                </a:solidFill>
              </a:rPr>
              <a:t> = W = 62.8 J =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</a:t>
            </a:r>
            <a:r>
              <a:rPr lang="en-US" i="1">
                <a:solidFill>
                  <a:schemeClr val="tx2"/>
                </a:solidFill>
              </a:rPr>
              <a:t>K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59398" name="Object 6"/>
          <p:cNvGraphicFramePr>
            <a:graphicFrameLocks/>
          </p:cNvGraphicFramePr>
          <p:nvPr/>
        </p:nvGraphicFramePr>
        <p:xfrm>
          <a:off x="3840163" y="1633538"/>
          <a:ext cx="874712" cy="642937"/>
        </p:xfrm>
        <a:graphic>
          <a:graphicData uri="http://schemas.openxmlformats.org/presentationml/2006/ole">
            <p:oleObj spid="_x0000_s59398" name="Equation" r:id="rId3" imgW="887400" imgH="607680" progId="Equation.3">
              <p:embed/>
            </p:oleObj>
          </a:graphicData>
        </a:graphic>
      </p:graphicFrame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1054100" y="2341563"/>
            <a:ext cx="3695700" cy="1754187"/>
            <a:chOff x="664" y="1475"/>
            <a:chExt cx="2328" cy="1105"/>
          </a:xfrm>
        </p:grpSpPr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664" y="1475"/>
              <a:ext cx="2328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>
                  <a:latin typeface="Arial" charset="0"/>
                </a:rPr>
                <a:t>Ingat</a:t>
              </a:r>
              <a:r>
                <a:rPr lang="en-US" sz="2000" i="1">
                  <a:solidFill>
                    <a:schemeClr val="tx2"/>
                  </a:solidFill>
                  <a:latin typeface="Symbol" pitchFamily="18" charset="2"/>
                </a:rPr>
                <a:t></a:t>
              </a:r>
              <a:r>
                <a:rPr lang="en-US" sz="2000" i="1">
                  <a:solidFill>
                    <a:schemeClr val="tx2"/>
                  </a:solidFill>
                </a:rPr>
                <a:t>I</a:t>
              </a:r>
              <a:r>
                <a:rPr lang="en-US" sz="2000" i="1">
                  <a:solidFill>
                    <a:schemeClr val="tx2"/>
                  </a:solidFill>
                  <a:latin typeface="Symbol" pitchFamily="18" charset="2"/>
                </a:rPr>
                <a:t></a:t>
              </a:r>
              <a:r>
                <a:rPr lang="en-US" sz="2000">
                  <a:latin typeface="Arial" charset="0"/>
                </a:rPr>
                <a:t> untuk piringan terhadap</a:t>
              </a:r>
            </a:p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>
                  <a:latin typeface="Arial" charset="0"/>
                </a:rPr>
                <a:t>sumbu pusanya diberikan oleh:</a:t>
              </a:r>
            </a:p>
          </p:txBody>
        </p:sp>
        <p:graphicFrame>
          <p:nvGraphicFramePr>
            <p:cNvPr id="59400" name="Object 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116" y="2022"/>
            <a:ext cx="1204" cy="558"/>
          </p:xfrm>
          <a:graphic>
            <a:graphicData uri="http://schemas.openxmlformats.org/presentationml/2006/ole">
              <p:oleObj spid="_x0000_s59400" name="Equation" r:id="rId4" imgW="1919160" imgH="893520" progId="Equation.3">
                <p:embed/>
              </p:oleObj>
            </a:graphicData>
          </a:graphic>
        </p:graphicFrame>
      </p:grpSp>
      <p:grpSp>
        <p:nvGrpSpPr>
          <p:cNvPr id="59422" name="Group 30"/>
          <p:cNvGrpSpPr>
            <a:grpSpLocks/>
          </p:cNvGrpSpPr>
          <p:nvPr/>
        </p:nvGrpSpPr>
        <p:grpSpPr bwMode="auto">
          <a:xfrm>
            <a:off x="1050925" y="3884613"/>
            <a:ext cx="3860800" cy="644525"/>
            <a:chOff x="470" y="2447"/>
            <a:chExt cx="2432" cy="406"/>
          </a:xfrm>
        </p:grpSpPr>
        <p:graphicFrame>
          <p:nvGraphicFramePr>
            <p:cNvPr id="59402" name="Object 1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241" y="2447"/>
            <a:ext cx="1661" cy="406"/>
          </p:xfrm>
          <a:graphic>
            <a:graphicData uri="http://schemas.openxmlformats.org/presentationml/2006/ole">
              <p:oleObj spid="_x0000_s59402" name="Equation" r:id="rId5" imgW="2652480" imgH="658800" progId="Equation.3">
                <p:embed/>
              </p:oleObj>
            </a:graphicData>
          </a:graphic>
        </p:graphicFrame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470" y="2530"/>
              <a:ext cx="76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>
                  <a:latin typeface="Arial" charset="0"/>
                </a:rPr>
                <a:t>sehingga</a:t>
              </a:r>
            </a:p>
          </p:txBody>
        </p:sp>
      </p:grpSp>
      <p:graphicFrame>
        <p:nvGraphicFramePr>
          <p:cNvPr id="59405" name="Object 13"/>
          <p:cNvGraphicFramePr>
            <a:graphicFrameLocks/>
          </p:cNvGraphicFramePr>
          <p:nvPr/>
        </p:nvGraphicFramePr>
        <p:xfrm>
          <a:off x="1589088" y="4824413"/>
          <a:ext cx="2916237" cy="771525"/>
        </p:xfrm>
        <a:graphic>
          <a:graphicData uri="http://schemas.openxmlformats.org/presentationml/2006/ole">
            <p:oleObj spid="_x0000_s59405" name="Equation" r:id="rId6" imgW="2931840" imgH="785520" progId="Equation.3">
              <p:embed/>
            </p:oleObj>
          </a:graphicData>
        </a:graphic>
      </p:graphicFrame>
      <p:grpSp>
        <p:nvGrpSpPr>
          <p:cNvPr id="59409" name="Group 17"/>
          <p:cNvGrpSpPr>
            <a:grpSpLocks/>
          </p:cNvGrpSpPr>
          <p:nvPr/>
        </p:nvGrpSpPr>
        <p:grpSpPr bwMode="auto">
          <a:xfrm>
            <a:off x="4883150" y="4889500"/>
            <a:ext cx="2952750" cy="584200"/>
            <a:chOff x="3076" y="3080"/>
            <a:chExt cx="1860" cy="368"/>
          </a:xfrm>
        </p:grpSpPr>
        <p:sp>
          <p:nvSpPr>
            <p:cNvPr id="59406" name="AutoShape 14"/>
            <p:cNvSpPr>
              <a:spLocks noChangeArrowheads="1"/>
            </p:cNvSpPr>
            <p:nvPr/>
          </p:nvSpPr>
          <p:spPr bwMode="auto">
            <a:xfrm>
              <a:off x="3076" y="3172"/>
              <a:ext cx="280" cy="136"/>
            </a:xfrm>
            <a:prstGeom prst="rightArrow">
              <a:avLst>
                <a:gd name="adj1" fmla="val 50000"/>
                <a:gd name="adj2" fmla="val 102951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7" name="Rectangle 15"/>
            <p:cNvSpPr>
              <a:spLocks noChangeArrowheads="1"/>
            </p:cNvSpPr>
            <p:nvPr/>
          </p:nvSpPr>
          <p:spPr bwMode="auto">
            <a:xfrm>
              <a:off x="3639" y="3154"/>
              <a:ext cx="120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</a:t>
              </a:r>
              <a:r>
                <a:rPr lang="en-US" sz="2000" b="1" i="1">
                  <a:solidFill>
                    <a:schemeClr val="tx2"/>
                  </a:solidFill>
                  <a:latin typeface="Symbol" pitchFamily="18" charset="2"/>
                </a:rPr>
                <a:t></a:t>
              </a: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= 792.5 rad/s</a:t>
              </a:r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3560" y="3080"/>
              <a:ext cx="1376" cy="368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0" name="Arc 18"/>
          <p:cNvSpPr>
            <a:spLocks/>
          </p:cNvSpPr>
          <p:nvPr/>
        </p:nvSpPr>
        <p:spPr bwMode="auto">
          <a:xfrm>
            <a:off x="6869113" y="3221038"/>
            <a:ext cx="754062" cy="755650"/>
          </a:xfrm>
          <a:custGeom>
            <a:avLst/>
            <a:gdLst>
              <a:gd name="G0" fmla="+- 21600 0 0"/>
              <a:gd name="G1" fmla="+- 46 0 0"/>
              <a:gd name="G2" fmla="+- 21600 0 0"/>
              <a:gd name="T0" fmla="*/ 21600 w 21600"/>
              <a:gd name="T1" fmla="*/ 21646 h 21646"/>
              <a:gd name="T2" fmla="*/ 0 w 21600"/>
              <a:gd name="T3" fmla="*/ 0 h 21646"/>
              <a:gd name="T4" fmla="*/ 21600 w 21600"/>
              <a:gd name="T5" fmla="*/ 46 h 21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46" fill="none" extrusionOk="0">
                <a:moveTo>
                  <a:pt x="21600" y="21646"/>
                </a:moveTo>
                <a:cubicBezTo>
                  <a:pt x="9670" y="21646"/>
                  <a:pt x="0" y="11975"/>
                  <a:pt x="0" y="46"/>
                </a:cubicBezTo>
                <a:cubicBezTo>
                  <a:pt x="-1" y="30"/>
                  <a:pt x="0" y="15"/>
                  <a:pt x="0" y="0"/>
                </a:cubicBezTo>
              </a:path>
              <a:path w="21600" h="21646" stroke="0" extrusionOk="0">
                <a:moveTo>
                  <a:pt x="21600" y="21646"/>
                </a:moveTo>
                <a:cubicBezTo>
                  <a:pt x="9670" y="21646"/>
                  <a:pt x="0" y="11975"/>
                  <a:pt x="0" y="46"/>
                </a:cubicBezTo>
                <a:cubicBezTo>
                  <a:pt x="-1" y="30"/>
                  <a:pt x="0" y="15"/>
                  <a:pt x="0" y="0"/>
                </a:cubicBezTo>
                <a:lnTo>
                  <a:pt x="21600" y="46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7681913" y="3863975"/>
            <a:ext cx="355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</a:t>
            </a:r>
          </a:p>
        </p:txBody>
      </p:sp>
      <p:sp>
        <p:nvSpPr>
          <p:cNvPr id="59412" name="Oval 20"/>
          <p:cNvSpPr>
            <a:spLocks noChangeArrowheads="1"/>
          </p:cNvSpPr>
          <p:nvPr/>
        </p:nvSpPr>
        <p:spPr bwMode="auto">
          <a:xfrm>
            <a:off x="7092950" y="2673350"/>
            <a:ext cx="1054100" cy="1054100"/>
          </a:xfrm>
          <a:prstGeom prst="ellipse">
            <a:avLst/>
          </a:prstGeom>
          <a:solidFill>
            <a:srgbClr val="FC0000"/>
          </a:solidFill>
          <a:ln w="12700">
            <a:solidFill>
              <a:srgbClr val="F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H="1">
            <a:off x="7080250" y="3200400"/>
            <a:ext cx="54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Rectangle 22"/>
          <p:cNvSpPr>
            <a:spLocks noChangeArrowheads="1"/>
          </p:cNvSpPr>
          <p:nvPr/>
        </p:nvSpPr>
        <p:spPr bwMode="auto">
          <a:xfrm>
            <a:off x="7224713" y="3179763"/>
            <a:ext cx="365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7681913" y="3027363"/>
            <a:ext cx="4619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 </a:t>
            </a:r>
          </a:p>
        </p:txBody>
      </p:sp>
      <p:graphicFrame>
        <p:nvGraphicFramePr>
          <p:cNvPr id="59416" name="Object 24"/>
          <p:cNvGraphicFramePr>
            <a:graphicFrameLocks/>
          </p:cNvGraphicFramePr>
          <p:nvPr/>
        </p:nvGraphicFramePr>
        <p:xfrm>
          <a:off x="7959725" y="671513"/>
          <a:ext cx="498475" cy="685800"/>
        </p:xfrm>
        <a:graphic>
          <a:graphicData uri="http://schemas.openxmlformats.org/presentationml/2006/ole">
            <p:oleObj spid="_x0000_s59416" name="Clip" r:id="rId7" imgW="2306520" imgH="317340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650"/>
            <a:ext cx="7772400" cy="657225"/>
          </a:xfrm>
        </p:spPr>
        <p:txBody>
          <a:bodyPr/>
          <a:lstStyle/>
          <a:p>
            <a:r>
              <a:rPr lang="en-US" sz="2800" b="0"/>
              <a:t>Momentum Angular (Momentum Sudut)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509713"/>
            <a:ext cx="7772400" cy="45720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2400"/>
              <a:t>Tool penting yang lain untuk menyelesaikan persoalan adalah </a:t>
            </a:r>
            <a:r>
              <a:rPr lang="en-US" sz="2400">
                <a:solidFill>
                  <a:schemeClr val="tx2"/>
                </a:solidFill>
              </a:rPr>
              <a:t>Kekekalan  Momentum</a:t>
            </a:r>
            <a:r>
              <a:rPr lang="en-US" sz="2400"/>
              <a:t>. </a:t>
            </a:r>
          </a:p>
          <a:p>
            <a:pPr>
              <a:buFont typeface="Monotype Sorts" charset="0"/>
              <a:buNone/>
            </a:pPr>
            <a:endParaRPr lang="en-US" sz="2400"/>
          </a:p>
          <a:p>
            <a:pPr>
              <a:buFont typeface="Monotype Sorts" charset="0"/>
              <a:buNone/>
            </a:pPr>
            <a:r>
              <a:rPr lang="en-US" sz="2400"/>
              <a:t>Kita telah mengenal:  </a:t>
            </a:r>
            <a:r>
              <a:rPr lang="en-US" sz="2400" b="1">
                <a:solidFill>
                  <a:schemeClr val="tx2"/>
                </a:solidFill>
              </a:rPr>
              <a:t>p = mv</a:t>
            </a:r>
            <a:r>
              <a:rPr lang="en-US" sz="2400" b="1"/>
              <a:t> </a:t>
            </a:r>
            <a:r>
              <a:rPr lang="en-US" sz="2400"/>
              <a:t>dan </a:t>
            </a:r>
          </a:p>
          <a:p>
            <a:pPr>
              <a:buFont typeface="Monotype Sorts" charset="0"/>
              <a:buNone/>
            </a:pP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			F = dp/dt</a:t>
            </a:r>
            <a:r>
              <a:rPr lang="en-US" sz="2400">
                <a:sym typeface="Symbol" pitchFamily="18" charset="2"/>
              </a:rPr>
              <a:t>.			(1)</a:t>
            </a:r>
          </a:p>
          <a:p>
            <a:pPr>
              <a:buFont typeface="Monotype Sorts" charset="0"/>
              <a:buNone/>
            </a:pPr>
            <a:endParaRPr lang="en-US" sz="2400">
              <a:sym typeface="Symbol" pitchFamily="18" charset="2"/>
            </a:endParaRPr>
          </a:p>
          <a:p>
            <a:pPr>
              <a:buFont typeface="Monotype Sorts" charset="0"/>
              <a:buNone/>
            </a:pPr>
            <a:r>
              <a:rPr lang="en-US" sz="2400">
                <a:sym typeface="Symbol" pitchFamily="18" charset="2"/>
              </a:rPr>
              <a:t>Jika kita kalikan kedua sisi dari (1) dengan jari-jari r, diperoleh (dengan v = </a:t>
            </a:r>
            <a:r>
              <a:rPr lang="en-US" sz="2400">
                <a:latin typeface="Symbol" pitchFamily="18" charset="2"/>
                <a:sym typeface="Symbol" pitchFamily="18" charset="2"/>
              </a:rPr>
              <a:t>w</a:t>
            </a:r>
            <a:r>
              <a:rPr lang="en-US" sz="2400">
                <a:sym typeface="Symbol" pitchFamily="18" charset="2"/>
              </a:rPr>
              <a:t>r):</a:t>
            </a:r>
          </a:p>
          <a:p>
            <a:pPr>
              <a:buFont typeface="Monotype Sorts" charset="0"/>
              <a:buNone/>
            </a:pPr>
            <a:r>
              <a:rPr lang="en-US" sz="2400" b="1">
                <a:sym typeface="Symbol" pitchFamily="18" charset="2"/>
              </a:rPr>
              <a:t>   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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t</a:t>
            </a:r>
            <a:r>
              <a:rPr lang="en-US" sz="2400">
                <a:solidFill>
                  <a:schemeClr val="tx2"/>
                </a:solidFill>
                <a:sym typeface="Symbol" pitchFamily="18" charset="2"/>
              </a:rPr>
              <a:t>  =   r F  =  r  dp/dt  =  d(r  p)/dt = 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dL/dt</a:t>
            </a:r>
            <a:endParaRPr lang="en-US" sz="2400">
              <a:solidFill>
                <a:schemeClr val="tx2"/>
              </a:solidFill>
            </a:endParaRPr>
          </a:p>
          <a:p>
            <a:pPr>
              <a:buFont typeface="Monotype Sorts" charset="0"/>
              <a:buNone/>
            </a:pPr>
            <a:r>
              <a:rPr lang="en-US" sz="2400"/>
              <a:t>Dimana  </a:t>
            </a:r>
            <a:r>
              <a:rPr lang="en-US" sz="2400" b="1">
                <a:solidFill>
                  <a:schemeClr val="tx2"/>
                </a:solidFill>
              </a:rPr>
              <a:t>L =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r</a:t>
            </a:r>
            <a:r>
              <a:rPr lang="en-US" sz="240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 p</a:t>
            </a:r>
            <a:r>
              <a:rPr lang="en-US" sz="2400">
                <a:sym typeface="Symbol" pitchFamily="18" charset="2"/>
              </a:rPr>
              <a:t>, didefinisikan sebagai </a:t>
            </a:r>
            <a:r>
              <a:rPr lang="en-US" sz="2400" i="1">
                <a:solidFill>
                  <a:schemeClr val="tx2"/>
                </a:solidFill>
                <a:sym typeface="Symbol" pitchFamily="18" charset="2"/>
              </a:rPr>
              <a:t>Momentum Sudut.</a:t>
            </a:r>
            <a:endParaRPr lang="en-US" sz="2400" i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823913"/>
          </a:xfrm>
        </p:spPr>
        <p:txBody>
          <a:bodyPr/>
          <a:lstStyle/>
          <a:p>
            <a:r>
              <a:rPr lang="en-US" sz="3200" b="0"/>
              <a:t>Kekekalan Momentum Sudut</a:t>
            </a:r>
            <a:endParaRPr lang="en-US" sz="320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 charset="0"/>
              <a:buNone/>
            </a:pP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St</a:t>
            </a:r>
            <a:r>
              <a:rPr lang="en-US" b="1">
                <a:solidFill>
                  <a:schemeClr val="tx2"/>
                </a:solidFill>
              </a:rPr>
              <a:t> = dL/dt</a:t>
            </a:r>
          </a:p>
          <a:p>
            <a:pPr>
              <a:buFont typeface="Monotype Sorts" charset="0"/>
              <a:buNone/>
            </a:pPr>
            <a:r>
              <a:rPr lang="en-US"/>
              <a:t>Sama seperti </a:t>
            </a:r>
            <a:r>
              <a:rPr lang="en-US" b="1">
                <a:solidFill>
                  <a:schemeClr val="tx2"/>
                </a:solidFill>
                <a:sym typeface="Symbol" pitchFamily="18" charset="2"/>
              </a:rPr>
              <a:t>F = dp/dt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 yang mengarah kepada </a:t>
            </a:r>
            <a:r>
              <a:rPr lang="en-US" i="1">
                <a:solidFill>
                  <a:schemeClr val="tx2"/>
                </a:solidFill>
                <a:sym typeface="Symbol" pitchFamily="18" charset="2"/>
              </a:rPr>
              <a:t>kekekalan momentum</a:t>
            </a:r>
            <a:r>
              <a:rPr lang="en-US">
                <a:sym typeface="Symbol" pitchFamily="18" charset="2"/>
              </a:rPr>
              <a:t> jika </a:t>
            </a:r>
            <a:r>
              <a:rPr lang="en-US" i="1">
                <a:solidFill>
                  <a:schemeClr val="tx2"/>
                </a:solidFill>
                <a:sym typeface="Symbol" pitchFamily="18" charset="2"/>
              </a:rPr>
              <a:t>tidak ada gaya luar</a:t>
            </a:r>
            <a:r>
              <a:rPr lang="en-US">
                <a:sym typeface="Symbol" pitchFamily="18" charset="2"/>
              </a:rPr>
              <a:t>, </a:t>
            </a:r>
          </a:p>
          <a:p>
            <a:pPr>
              <a:buFont typeface="Monotype Sorts" charset="0"/>
              <a:buNone/>
            </a:pPr>
            <a:endParaRPr lang="en-US">
              <a:sym typeface="Symbol" pitchFamily="18" charset="2"/>
            </a:endParaRPr>
          </a:p>
          <a:p>
            <a:pPr>
              <a:buFont typeface="Monotype Sorts" charset="0"/>
              <a:buNone/>
            </a:pPr>
            <a:r>
              <a:rPr lang="en-US">
                <a:sym typeface="Symbol" pitchFamily="18" charset="2"/>
              </a:rPr>
              <a:t>maka 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St</a:t>
            </a:r>
            <a:r>
              <a:rPr lang="en-US" b="1">
                <a:solidFill>
                  <a:schemeClr val="tx2"/>
                </a:solidFill>
              </a:rPr>
              <a:t> = dL/dt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>
                <a:sym typeface="Symbol" pitchFamily="18" charset="2"/>
              </a:rPr>
              <a:t>mengarah kepada </a:t>
            </a:r>
            <a:r>
              <a:rPr lang="en-US" i="1">
                <a:solidFill>
                  <a:schemeClr val="tx2"/>
                </a:solidFill>
                <a:sym typeface="Symbol" pitchFamily="18" charset="2"/>
              </a:rPr>
              <a:t>kekekalan momentum</a:t>
            </a:r>
            <a:r>
              <a:rPr lang="en-US">
                <a:sym typeface="Symbol" pitchFamily="18" charset="2"/>
              </a:rPr>
              <a:t> </a:t>
            </a:r>
            <a:r>
              <a:rPr lang="en-US" i="1">
                <a:solidFill>
                  <a:schemeClr val="tx2"/>
                </a:solidFill>
                <a:sym typeface="Symbol" pitchFamily="18" charset="2"/>
              </a:rPr>
              <a:t>angular</a:t>
            </a:r>
            <a:r>
              <a:rPr lang="en-US">
                <a:sym typeface="Symbol" pitchFamily="18" charset="2"/>
              </a:rPr>
              <a:t> jika </a:t>
            </a:r>
            <a:r>
              <a:rPr lang="en-US" i="1">
                <a:solidFill>
                  <a:schemeClr val="tx2"/>
                </a:solidFill>
                <a:sym typeface="Symbol" pitchFamily="18" charset="2"/>
              </a:rPr>
              <a:t>tidak ada torka luar</a:t>
            </a:r>
            <a:r>
              <a:rPr lang="en-US">
                <a:sym typeface="Symbol" pitchFamily="18" charset="2"/>
              </a:rPr>
              <a:t>.</a:t>
            </a:r>
          </a:p>
          <a:p>
            <a:pPr>
              <a:buFont typeface="Monotype Sorts" charset="0"/>
              <a:buNone/>
            </a:pPr>
            <a:endParaRPr lang="en-US">
              <a:sym typeface="Symbol" pitchFamily="18" charset="2"/>
            </a:endParaRPr>
          </a:p>
          <a:p>
            <a:pPr>
              <a:buFont typeface="Monotype Sorts" charset="0"/>
              <a:buNone/>
            </a:pPr>
            <a:r>
              <a:rPr lang="en-US">
                <a:sym typeface="Symbol" pitchFamily="18" charset="2"/>
              </a:rPr>
              <a:t>Ingat:  </a:t>
            </a:r>
            <a:r>
              <a:rPr lang="en-US" b="1">
                <a:solidFill>
                  <a:schemeClr val="tx2"/>
                </a:solidFill>
                <a:sym typeface="Symbol" pitchFamily="18" charset="2"/>
              </a:rPr>
              <a:t>p = mv</a:t>
            </a:r>
            <a:r>
              <a:rPr lang="en-US">
                <a:sym typeface="Symbol" pitchFamily="18" charset="2"/>
              </a:rPr>
              <a:t>, dan </a:t>
            </a:r>
          </a:p>
          <a:p>
            <a:pPr>
              <a:buFont typeface="Monotype Sorts" charset="0"/>
              <a:buNone/>
            </a:pPr>
            <a:endParaRPr lang="en-US">
              <a:sym typeface="Symbol" pitchFamily="18" charset="2"/>
            </a:endParaRPr>
          </a:p>
          <a:p>
            <a:pPr>
              <a:buFont typeface="Monotype Sorts" charset="0"/>
              <a:buNone/>
            </a:pPr>
            <a:r>
              <a:rPr lang="en-US" sz="2400" b="1">
                <a:solidFill>
                  <a:schemeClr val="tx2"/>
                </a:solidFill>
              </a:rPr>
              <a:t>L = </a:t>
            </a:r>
            <a:r>
              <a:rPr lang="en-US" sz="2400">
                <a:solidFill>
                  <a:schemeClr val="tx2"/>
                </a:solidFill>
                <a:sym typeface="Symbol" pitchFamily="18" charset="2"/>
              </a:rPr>
              <a:t>r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 p </a:t>
            </a:r>
            <a:r>
              <a:rPr lang="en-US" sz="2400">
                <a:solidFill>
                  <a:schemeClr val="tx2"/>
                </a:solidFill>
                <a:sym typeface="Symbol" pitchFamily="18" charset="2"/>
              </a:rPr>
              <a:t>= r  mv  =  r m v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q</a:t>
            </a:r>
            <a:r>
              <a:rPr lang="en-US" sz="2400">
                <a:solidFill>
                  <a:schemeClr val="tx2"/>
                </a:solidFill>
                <a:sym typeface="Symbol" pitchFamily="18" charset="2"/>
              </a:rPr>
              <a:t>  =  r m </a:t>
            </a:r>
            <a:r>
              <a:rPr lang="en-US" sz="24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sz="2400">
                <a:solidFill>
                  <a:schemeClr val="tx2"/>
                </a:solidFill>
                <a:sym typeface="Symbol" pitchFamily="18" charset="2"/>
              </a:rPr>
              <a:t>r  =  mr</a:t>
            </a:r>
            <a:r>
              <a:rPr lang="en-US" sz="2400" baseline="3000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sz="2400">
                <a:solidFill>
                  <a:schemeClr val="tx2"/>
                </a:solidFill>
                <a:sym typeface="Symbol" pitchFamily="18" charset="2"/>
              </a:rPr>
              <a:t>  =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I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b="1">
                <a:solidFill>
                  <a:schemeClr val="tx2"/>
                </a:solidFill>
                <a:sym typeface="Symbol" pitchFamily="18" charset="2"/>
              </a:rPr>
              <a:t> </a:t>
            </a:r>
            <a:endParaRPr lang="en-US">
              <a:solidFill>
                <a:schemeClr val="tx2"/>
              </a:solidFill>
              <a:sym typeface="Symbol" pitchFamily="18" charset="2"/>
            </a:endParaRPr>
          </a:p>
          <a:p>
            <a:pPr>
              <a:buFont typeface="Monotype Sorts" charset="0"/>
              <a:buNone/>
            </a:pPr>
            <a:endParaRPr lang="en-US">
              <a:solidFill>
                <a:schemeClr val="tx2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885825"/>
          </a:xfrm>
          <a:noFill/>
          <a:ln/>
        </p:spPr>
        <p:txBody>
          <a:bodyPr/>
          <a:lstStyle/>
          <a:p>
            <a:r>
              <a:rPr lang="en-US"/>
              <a:t>Contoh 2: Katrol dan Benda Jatuh</a:t>
            </a:r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5353050" cy="4114800"/>
          </a:xfrm>
          <a:noFill/>
          <a:ln/>
        </p:spPr>
        <p:txBody>
          <a:bodyPr/>
          <a:lstStyle/>
          <a:p>
            <a:r>
              <a:rPr lang="en-US"/>
              <a:t>Sebuah massa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yang dililitkan dengan tali pada sebuah katrol dengan jari-jari 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/>
              <a:t> yang menempel pada suatu roda yang berat.  Momen Inersia dari katrol + roda adalah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/>
              <a:t>. Tali tidak slip terhadap katrol.</a:t>
            </a:r>
            <a:br>
              <a:rPr lang="en-US"/>
            </a:br>
            <a:r>
              <a:rPr lang="en-US"/>
              <a:t>	</a:t>
            </a:r>
          </a:p>
          <a:p>
            <a:pPr lvl="1">
              <a:buFont typeface="Monotype Sorts" charset="0"/>
              <a:buNone/>
            </a:pPr>
            <a:r>
              <a:rPr lang="en-US"/>
              <a:t>Mulai dari saat diam, hitung berapa lama waktu yang diperlukan oleh massa untuk jatuh sejauh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/>
              <a:t>.</a:t>
            </a:r>
          </a:p>
        </p:txBody>
      </p:sp>
      <p:sp>
        <p:nvSpPr>
          <p:cNvPr id="99334" name="Oval 1030"/>
          <p:cNvSpPr>
            <a:spLocks noChangeArrowheads="1"/>
          </p:cNvSpPr>
          <p:nvPr/>
        </p:nvSpPr>
        <p:spPr bwMode="auto">
          <a:xfrm>
            <a:off x="6845300" y="1435100"/>
            <a:ext cx="1625600" cy="16256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Line 1031"/>
          <p:cNvSpPr>
            <a:spLocks noChangeShapeType="1"/>
          </p:cNvSpPr>
          <p:nvPr/>
        </p:nvSpPr>
        <p:spPr bwMode="auto">
          <a:xfrm>
            <a:off x="7137400" y="2247900"/>
            <a:ext cx="6350" cy="16033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Oval 1032"/>
          <p:cNvSpPr>
            <a:spLocks noChangeArrowheads="1"/>
          </p:cNvSpPr>
          <p:nvPr/>
        </p:nvSpPr>
        <p:spPr bwMode="auto">
          <a:xfrm>
            <a:off x="7131050" y="1720850"/>
            <a:ext cx="1054100" cy="1054100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Rectangle 1033"/>
          <p:cNvSpPr>
            <a:spLocks noChangeArrowheads="1"/>
          </p:cNvSpPr>
          <p:nvPr/>
        </p:nvSpPr>
        <p:spPr bwMode="auto">
          <a:xfrm>
            <a:off x="7319963" y="1860550"/>
            <a:ext cx="3286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99338" name="Rectangle 1034"/>
          <p:cNvSpPr>
            <a:spLocks noChangeArrowheads="1"/>
          </p:cNvSpPr>
          <p:nvPr/>
        </p:nvSpPr>
        <p:spPr bwMode="auto">
          <a:xfrm>
            <a:off x="6921500" y="3840163"/>
            <a:ext cx="444500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Rectangle 1035"/>
          <p:cNvSpPr>
            <a:spLocks noChangeArrowheads="1"/>
          </p:cNvSpPr>
          <p:nvPr/>
        </p:nvSpPr>
        <p:spPr bwMode="auto">
          <a:xfrm>
            <a:off x="6958013" y="3887788"/>
            <a:ext cx="3921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</a:p>
        </p:txBody>
      </p:sp>
      <p:sp>
        <p:nvSpPr>
          <p:cNvPr id="99340" name="Line 1036"/>
          <p:cNvSpPr>
            <a:spLocks noChangeShapeType="1"/>
          </p:cNvSpPr>
          <p:nvPr/>
        </p:nvSpPr>
        <p:spPr bwMode="auto">
          <a:xfrm>
            <a:off x="7156450" y="2265363"/>
            <a:ext cx="48736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037"/>
          <p:cNvSpPr>
            <a:spLocks noChangeArrowheads="1"/>
          </p:cNvSpPr>
          <p:nvPr/>
        </p:nvSpPr>
        <p:spPr bwMode="auto">
          <a:xfrm>
            <a:off x="7310438" y="2279650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99342" name="Rectangle 1038"/>
          <p:cNvSpPr>
            <a:spLocks noChangeArrowheads="1"/>
          </p:cNvSpPr>
          <p:nvPr/>
        </p:nvSpPr>
        <p:spPr bwMode="auto">
          <a:xfrm>
            <a:off x="7134225" y="3217863"/>
            <a:ext cx="406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T </a:t>
            </a:r>
          </a:p>
        </p:txBody>
      </p:sp>
      <p:sp>
        <p:nvSpPr>
          <p:cNvPr id="99343" name="Line 1039"/>
          <p:cNvSpPr>
            <a:spLocks noChangeShapeType="1"/>
          </p:cNvSpPr>
          <p:nvPr/>
        </p:nvSpPr>
        <p:spPr bwMode="auto">
          <a:xfrm>
            <a:off x="7138988" y="4318000"/>
            <a:ext cx="0" cy="660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Rectangle 1040"/>
          <p:cNvSpPr>
            <a:spLocks noChangeArrowheads="1"/>
          </p:cNvSpPr>
          <p:nvPr/>
        </p:nvSpPr>
        <p:spPr bwMode="auto">
          <a:xfrm flipH="1">
            <a:off x="7180263" y="4364038"/>
            <a:ext cx="533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mg</a:t>
            </a:r>
          </a:p>
        </p:txBody>
      </p:sp>
      <p:sp>
        <p:nvSpPr>
          <p:cNvPr id="99345" name="Arc 1041"/>
          <p:cNvSpPr>
            <a:spLocks/>
          </p:cNvSpPr>
          <p:nvPr/>
        </p:nvSpPr>
        <p:spPr bwMode="auto">
          <a:xfrm>
            <a:off x="6777038" y="1222375"/>
            <a:ext cx="896937" cy="679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2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5"/>
                  <a:pt x="9647" y="20"/>
                  <a:pt x="21562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5"/>
                  <a:pt x="9647" y="20"/>
                  <a:pt x="2156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FE9B03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Rectangle 1042"/>
          <p:cNvSpPr>
            <a:spLocks noChangeArrowheads="1"/>
          </p:cNvSpPr>
          <p:nvPr/>
        </p:nvSpPr>
        <p:spPr bwMode="auto">
          <a:xfrm>
            <a:off x="6553200" y="1884363"/>
            <a:ext cx="3413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rgbClr val="FE9B03"/>
                </a:solidFill>
                <a:latin typeface="Symbol" pitchFamily="18" charset="2"/>
              </a:rPr>
              <a:t></a:t>
            </a:r>
          </a:p>
        </p:txBody>
      </p:sp>
      <p:sp>
        <p:nvSpPr>
          <p:cNvPr id="99347" name="Oval 1043"/>
          <p:cNvSpPr>
            <a:spLocks noChangeArrowheads="1"/>
          </p:cNvSpPr>
          <p:nvPr/>
        </p:nvSpPr>
        <p:spPr bwMode="auto">
          <a:xfrm>
            <a:off x="7620000" y="2228850"/>
            <a:ext cx="63500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Line 1044"/>
          <p:cNvSpPr>
            <a:spLocks noChangeShapeType="1"/>
          </p:cNvSpPr>
          <p:nvPr/>
        </p:nvSpPr>
        <p:spPr bwMode="auto">
          <a:xfrm>
            <a:off x="6705600" y="3740150"/>
            <a:ext cx="0" cy="673100"/>
          </a:xfrm>
          <a:prstGeom prst="line">
            <a:avLst/>
          </a:prstGeom>
          <a:noFill/>
          <a:ln w="12700">
            <a:solidFill>
              <a:srgbClr val="FE9B0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Rectangle 1045"/>
          <p:cNvSpPr>
            <a:spLocks noChangeArrowheads="1"/>
          </p:cNvSpPr>
          <p:nvPr/>
        </p:nvSpPr>
        <p:spPr bwMode="auto">
          <a:xfrm>
            <a:off x="6538913" y="4397375"/>
            <a:ext cx="3222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rgbClr val="FE9B03"/>
                </a:solidFill>
                <a:latin typeface="Arial" charset="0"/>
              </a:rPr>
              <a:t>a</a:t>
            </a:r>
          </a:p>
        </p:txBody>
      </p:sp>
      <p:sp>
        <p:nvSpPr>
          <p:cNvPr id="99350" name="Line 1046"/>
          <p:cNvSpPr>
            <a:spLocks noChangeShapeType="1"/>
          </p:cNvSpPr>
          <p:nvPr/>
        </p:nvSpPr>
        <p:spPr bwMode="auto">
          <a:xfrm>
            <a:off x="8153400" y="4273550"/>
            <a:ext cx="0" cy="158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1" name="Line 1047"/>
          <p:cNvSpPr>
            <a:spLocks noChangeShapeType="1"/>
          </p:cNvSpPr>
          <p:nvPr/>
        </p:nvSpPr>
        <p:spPr bwMode="auto">
          <a:xfrm>
            <a:off x="7931150" y="4267200"/>
            <a:ext cx="4445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Line 1048"/>
          <p:cNvSpPr>
            <a:spLocks noChangeShapeType="1"/>
          </p:cNvSpPr>
          <p:nvPr/>
        </p:nvSpPr>
        <p:spPr bwMode="auto">
          <a:xfrm>
            <a:off x="7931150" y="5867400"/>
            <a:ext cx="4445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3" name="Rectangle 1049"/>
          <p:cNvSpPr>
            <a:spLocks noChangeArrowheads="1"/>
          </p:cNvSpPr>
          <p:nvPr/>
        </p:nvSpPr>
        <p:spPr bwMode="auto">
          <a:xfrm>
            <a:off x="8201025" y="4816475"/>
            <a:ext cx="3222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L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Katrol dan Benda Jatuh...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5353050" cy="4114800"/>
          </a:xfrm>
          <a:noFill/>
          <a:ln/>
        </p:spPr>
        <p:txBody>
          <a:bodyPr/>
          <a:lstStyle/>
          <a:p>
            <a:r>
              <a:rPr lang="en-US"/>
              <a:t>Untuk massa yang bergantung: </a:t>
            </a:r>
            <a:r>
              <a:rPr lang="en-US" i="1">
                <a:solidFill>
                  <a:schemeClr val="tx2"/>
                </a:solidFill>
              </a:rPr>
              <a:t>F = ma</a:t>
            </a:r>
            <a:endParaRPr lang="en-US"/>
          </a:p>
          <a:p>
            <a:pPr lvl="1">
              <a:buFont typeface="Monotype Sorts" charset="0"/>
              <a:buNone/>
            </a:pPr>
            <a:r>
              <a:rPr lang="en-US" i="1">
                <a:solidFill>
                  <a:schemeClr val="tx2"/>
                </a:solidFill>
              </a:rPr>
              <a:t> mg - T = ma</a:t>
            </a:r>
            <a:endParaRPr lang="en-US"/>
          </a:p>
          <a:p>
            <a:r>
              <a:rPr lang="en-US"/>
              <a:t>Untuk katrol  + roda: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</a:t>
            </a:r>
          </a:p>
          <a:p>
            <a:pPr lvl="1">
              <a:buFont typeface="Monotype Sorts" charset="0"/>
              <a:buNone/>
            </a:pP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 </a:t>
            </a:r>
            <a:r>
              <a:rPr lang="en-US" sz="2400" i="1">
                <a:solidFill>
                  <a:schemeClr val="tx2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 TR =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</a:t>
            </a:r>
          </a:p>
          <a:p>
            <a:r>
              <a:rPr lang="en-US"/>
              <a:t>Gunakan: </a:t>
            </a:r>
            <a:r>
              <a:rPr lang="en-US" i="1">
                <a:solidFill>
                  <a:schemeClr val="tx2"/>
                </a:solidFill>
              </a:rPr>
              <a:t>a =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i="1">
                <a:solidFill>
                  <a:schemeClr val="tx2"/>
                </a:solidFill>
              </a:rPr>
              <a:t>R</a:t>
            </a:r>
            <a:endParaRPr lang="en-US"/>
          </a:p>
          <a:p>
            <a:pPr lvl="1">
              <a:buFont typeface="Monotype Sorts" charset="0"/>
              <a:buNone/>
            </a:pPr>
            <a:endParaRPr lang="en-US"/>
          </a:p>
          <a:p>
            <a:r>
              <a:rPr lang="en-US"/>
              <a:t>Sekarang hitung </a:t>
            </a:r>
            <a:r>
              <a:rPr lang="en-US" i="1">
                <a:solidFill>
                  <a:schemeClr val="tx2"/>
                </a:solidFill>
              </a:rPr>
              <a:t>a</a:t>
            </a:r>
            <a:r>
              <a:rPr lang="en-US"/>
              <a:t> dari persamaan di atas:</a:t>
            </a:r>
          </a:p>
        </p:txBody>
      </p:sp>
      <p:sp>
        <p:nvSpPr>
          <p:cNvPr id="100358" name="Oval 1030"/>
          <p:cNvSpPr>
            <a:spLocks noChangeArrowheads="1"/>
          </p:cNvSpPr>
          <p:nvPr/>
        </p:nvSpPr>
        <p:spPr bwMode="auto">
          <a:xfrm>
            <a:off x="6845300" y="1435100"/>
            <a:ext cx="1625600" cy="16256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Line 1031"/>
          <p:cNvSpPr>
            <a:spLocks noChangeShapeType="1"/>
          </p:cNvSpPr>
          <p:nvPr/>
        </p:nvSpPr>
        <p:spPr bwMode="auto">
          <a:xfrm>
            <a:off x="7137400" y="2247900"/>
            <a:ext cx="6350" cy="16033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Oval 1032"/>
          <p:cNvSpPr>
            <a:spLocks noChangeArrowheads="1"/>
          </p:cNvSpPr>
          <p:nvPr/>
        </p:nvSpPr>
        <p:spPr bwMode="auto">
          <a:xfrm>
            <a:off x="7131050" y="1720850"/>
            <a:ext cx="1054100" cy="1054100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Rectangle 1033"/>
          <p:cNvSpPr>
            <a:spLocks noChangeArrowheads="1"/>
          </p:cNvSpPr>
          <p:nvPr/>
        </p:nvSpPr>
        <p:spPr bwMode="auto">
          <a:xfrm>
            <a:off x="7319963" y="1860550"/>
            <a:ext cx="3286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100362" name="Rectangle 1034"/>
          <p:cNvSpPr>
            <a:spLocks noChangeArrowheads="1"/>
          </p:cNvSpPr>
          <p:nvPr/>
        </p:nvSpPr>
        <p:spPr bwMode="auto">
          <a:xfrm>
            <a:off x="6921500" y="3840163"/>
            <a:ext cx="444500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Rectangle 1035"/>
          <p:cNvSpPr>
            <a:spLocks noChangeArrowheads="1"/>
          </p:cNvSpPr>
          <p:nvPr/>
        </p:nvSpPr>
        <p:spPr bwMode="auto">
          <a:xfrm>
            <a:off x="6958013" y="3887788"/>
            <a:ext cx="3921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</a:p>
        </p:txBody>
      </p:sp>
      <p:sp>
        <p:nvSpPr>
          <p:cNvPr id="100364" name="Line 1036"/>
          <p:cNvSpPr>
            <a:spLocks noChangeShapeType="1"/>
          </p:cNvSpPr>
          <p:nvPr/>
        </p:nvSpPr>
        <p:spPr bwMode="auto">
          <a:xfrm>
            <a:off x="7156450" y="2265363"/>
            <a:ext cx="48736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037"/>
          <p:cNvSpPr>
            <a:spLocks noChangeArrowheads="1"/>
          </p:cNvSpPr>
          <p:nvPr/>
        </p:nvSpPr>
        <p:spPr bwMode="auto">
          <a:xfrm>
            <a:off x="7310438" y="2279650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00366" name="Rectangle 1038"/>
          <p:cNvSpPr>
            <a:spLocks noChangeArrowheads="1"/>
          </p:cNvSpPr>
          <p:nvPr/>
        </p:nvSpPr>
        <p:spPr bwMode="auto">
          <a:xfrm>
            <a:off x="7134225" y="3217863"/>
            <a:ext cx="406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T </a:t>
            </a:r>
          </a:p>
        </p:txBody>
      </p:sp>
      <p:sp>
        <p:nvSpPr>
          <p:cNvPr id="100367" name="Line 1039"/>
          <p:cNvSpPr>
            <a:spLocks noChangeShapeType="1"/>
          </p:cNvSpPr>
          <p:nvPr/>
        </p:nvSpPr>
        <p:spPr bwMode="auto">
          <a:xfrm>
            <a:off x="7138988" y="4318000"/>
            <a:ext cx="0" cy="660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Rectangle 1040"/>
          <p:cNvSpPr>
            <a:spLocks noChangeArrowheads="1"/>
          </p:cNvSpPr>
          <p:nvPr/>
        </p:nvSpPr>
        <p:spPr bwMode="auto">
          <a:xfrm flipH="1">
            <a:off x="7180263" y="4364038"/>
            <a:ext cx="533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mg</a:t>
            </a:r>
          </a:p>
        </p:txBody>
      </p:sp>
      <p:sp>
        <p:nvSpPr>
          <p:cNvPr id="100369" name="Arc 1041"/>
          <p:cNvSpPr>
            <a:spLocks/>
          </p:cNvSpPr>
          <p:nvPr/>
        </p:nvSpPr>
        <p:spPr bwMode="auto">
          <a:xfrm>
            <a:off x="6777038" y="1222375"/>
            <a:ext cx="896937" cy="679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2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5"/>
                  <a:pt x="9647" y="20"/>
                  <a:pt x="21562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5"/>
                  <a:pt x="9647" y="20"/>
                  <a:pt x="2156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FE9B03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Rectangle 1042"/>
          <p:cNvSpPr>
            <a:spLocks noChangeArrowheads="1"/>
          </p:cNvSpPr>
          <p:nvPr/>
        </p:nvSpPr>
        <p:spPr bwMode="auto">
          <a:xfrm>
            <a:off x="6553200" y="1884363"/>
            <a:ext cx="3413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rgbClr val="FE9B03"/>
                </a:solidFill>
                <a:latin typeface="Symbol" pitchFamily="18" charset="2"/>
              </a:rPr>
              <a:t></a:t>
            </a:r>
          </a:p>
        </p:txBody>
      </p:sp>
      <p:sp>
        <p:nvSpPr>
          <p:cNvPr id="100371" name="Oval 1043"/>
          <p:cNvSpPr>
            <a:spLocks noChangeArrowheads="1"/>
          </p:cNvSpPr>
          <p:nvPr/>
        </p:nvSpPr>
        <p:spPr bwMode="auto">
          <a:xfrm>
            <a:off x="7620000" y="2228850"/>
            <a:ext cx="63500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Line 1044"/>
          <p:cNvSpPr>
            <a:spLocks noChangeShapeType="1"/>
          </p:cNvSpPr>
          <p:nvPr/>
        </p:nvSpPr>
        <p:spPr bwMode="auto">
          <a:xfrm>
            <a:off x="6705600" y="3740150"/>
            <a:ext cx="0" cy="673100"/>
          </a:xfrm>
          <a:prstGeom prst="line">
            <a:avLst/>
          </a:prstGeom>
          <a:noFill/>
          <a:ln w="12700">
            <a:solidFill>
              <a:srgbClr val="FE9B0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Rectangle 1045"/>
          <p:cNvSpPr>
            <a:spLocks noChangeArrowheads="1"/>
          </p:cNvSpPr>
          <p:nvPr/>
        </p:nvSpPr>
        <p:spPr bwMode="auto">
          <a:xfrm>
            <a:off x="6538913" y="4397375"/>
            <a:ext cx="3222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rgbClr val="FE9B03"/>
                </a:solidFill>
                <a:latin typeface="Arial" charset="0"/>
              </a:rPr>
              <a:t>a</a:t>
            </a:r>
          </a:p>
        </p:txBody>
      </p:sp>
      <p:sp>
        <p:nvSpPr>
          <p:cNvPr id="100374" name="Line 1046"/>
          <p:cNvSpPr>
            <a:spLocks noChangeShapeType="1"/>
          </p:cNvSpPr>
          <p:nvPr/>
        </p:nvSpPr>
        <p:spPr bwMode="auto">
          <a:xfrm>
            <a:off x="8153400" y="4273550"/>
            <a:ext cx="0" cy="158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5" name="Line 1047"/>
          <p:cNvSpPr>
            <a:spLocks noChangeShapeType="1"/>
          </p:cNvSpPr>
          <p:nvPr/>
        </p:nvSpPr>
        <p:spPr bwMode="auto">
          <a:xfrm>
            <a:off x="7931150" y="4267200"/>
            <a:ext cx="4445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6" name="Line 1048"/>
          <p:cNvSpPr>
            <a:spLocks noChangeShapeType="1"/>
          </p:cNvSpPr>
          <p:nvPr/>
        </p:nvSpPr>
        <p:spPr bwMode="auto">
          <a:xfrm>
            <a:off x="7931150" y="5867400"/>
            <a:ext cx="4445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7" name="Rectangle 1049"/>
          <p:cNvSpPr>
            <a:spLocks noChangeArrowheads="1"/>
          </p:cNvSpPr>
          <p:nvPr/>
        </p:nvSpPr>
        <p:spPr bwMode="auto">
          <a:xfrm>
            <a:off x="8201025" y="4816475"/>
            <a:ext cx="3222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L</a:t>
            </a:r>
          </a:p>
        </p:txBody>
      </p:sp>
      <p:graphicFrame>
        <p:nvGraphicFramePr>
          <p:cNvPr id="100378" name="Object 1050"/>
          <p:cNvGraphicFramePr>
            <a:graphicFrameLocks/>
          </p:cNvGraphicFramePr>
          <p:nvPr/>
        </p:nvGraphicFramePr>
        <p:xfrm>
          <a:off x="2695575" y="5019675"/>
          <a:ext cx="2263775" cy="1025525"/>
        </p:xfrm>
        <a:graphic>
          <a:graphicData uri="http://schemas.openxmlformats.org/presentationml/2006/ole">
            <p:oleObj spid="_x0000_s100378" name="Equation" r:id="rId3" imgW="2271600" imgH="1033200" progId="Equation.3">
              <p:embed/>
            </p:oleObj>
          </a:graphicData>
        </a:graphic>
      </p:graphicFrame>
      <p:sp>
        <p:nvSpPr>
          <p:cNvPr id="100379" name="AutoShape 1051"/>
          <p:cNvSpPr>
            <a:spLocks noChangeArrowheads="1"/>
          </p:cNvSpPr>
          <p:nvPr/>
        </p:nvSpPr>
        <p:spPr bwMode="auto">
          <a:xfrm>
            <a:off x="2527300" y="4813300"/>
            <a:ext cx="2184400" cy="12700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0380" name="Object 1052"/>
          <p:cNvGraphicFramePr>
            <a:graphicFrameLocks/>
          </p:cNvGraphicFramePr>
          <p:nvPr/>
        </p:nvGraphicFramePr>
        <p:xfrm>
          <a:off x="4448175" y="3190875"/>
          <a:ext cx="1282700" cy="598488"/>
        </p:xfrm>
        <a:graphic>
          <a:graphicData uri="http://schemas.openxmlformats.org/presentationml/2006/ole">
            <p:oleObj spid="_x0000_s100380" name="Equation" r:id="rId4" imgW="1290600" imgH="606240" progId="Equation.3">
              <p:embed/>
            </p:oleObj>
          </a:graphicData>
        </a:graphic>
      </p:graphicFrame>
      <p:sp>
        <p:nvSpPr>
          <p:cNvPr id="100381" name="AutoShape 1053"/>
          <p:cNvSpPr>
            <a:spLocks noChangeArrowheads="1"/>
          </p:cNvSpPr>
          <p:nvPr/>
        </p:nvSpPr>
        <p:spPr bwMode="auto">
          <a:xfrm>
            <a:off x="3816350" y="3359150"/>
            <a:ext cx="368300" cy="215900"/>
          </a:xfrm>
          <a:prstGeom prst="rightArrow">
            <a:avLst>
              <a:gd name="adj1" fmla="val 50000"/>
              <a:gd name="adj2" fmla="val 85302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Katrol dan Benda Jatuh...</a:t>
            </a:r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4876800" cy="4114800"/>
          </a:xfrm>
          <a:noFill/>
          <a:ln/>
        </p:spPr>
        <p:txBody>
          <a:bodyPr/>
          <a:lstStyle/>
          <a:p>
            <a:r>
              <a:rPr lang="en-US"/>
              <a:t>Gunakan kinematika1-D , kita dapat menghitung  waktu yang diperlukan oleh massa untuk jatuh sejauh 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/>
              <a:t>: </a:t>
            </a:r>
          </a:p>
        </p:txBody>
      </p:sp>
      <p:sp>
        <p:nvSpPr>
          <p:cNvPr id="101382" name="Oval 1030"/>
          <p:cNvSpPr>
            <a:spLocks noChangeArrowheads="1"/>
          </p:cNvSpPr>
          <p:nvPr/>
        </p:nvSpPr>
        <p:spPr bwMode="auto">
          <a:xfrm>
            <a:off x="6819900" y="1855788"/>
            <a:ext cx="1625600" cy="16256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Line 1031"/>
          <p:cNvSpPr>
            <a:spLocks noChangeShapeType="1"/>
          </p:cNvSpPr>
          <p:nvPr/>
        </p:nvSpPr>
        <p:spPr bwMode="auto">
          <a:xfrm>
            <a:off x="7112000" y="2668588"/>
            <a:ext cx="6350" cy="16033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Oval 1032"/>
          <p:cNvSpPr>
            <a:spLocks noChangeArrowheads="1"/>
          </p:cNvSpPr>
          <p:nvPr/>
        </p:nvSpPr>
        <p:spPr bwMode="auto">
          <a:xfrm>
            <a:off x="7105650" y="2141538"/>
            <a:ext cx="1054100" cy="1054100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Rectangle 1033"/>
          <p:cNvSpPr>
            <a:spLocks noChangeArrowheads="1"/>
          </p:cNvSpPr>
          <p:nvPr/>
        </p:nvSpPr>
        <p:spPr bwMode="auto">
          <a:xfrm>
            <a:off x="7294563" y="2281238"/>
            <a:ext cx="3286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101386" name="Rectangle 1034"/>
          <p:cNvSpPr>
            <a:spLocks noChangeArrowheads="1"/>
          </p:cNvSpPr>
          <p:nvPr/>
        </p:nvSpPr>
        <p:spPr bwMode="auto">
          <a:xfrm>
            <a:off x="6896100" y="4260850"/>
            <a:ext cx="444500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Rectangle 1035"/>
          <p:cNvSpPr>
            <a:spLocks noChangeArrowheads="1"/>
          </p:cNvSpPr>
          <p:nvPr/>
        </p:nvSpPr>
        <p:spPr bwMode="auto">
          <a:xfrm>
            <a:off x="6932613" y="4308475"/>
            <a:ext cx="3921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</a:p>
        </p:txBody>
      </p:sp>
      <p:sp>
        <p:nvSpPr>
          <p:cNvPr id="101388" name="Line 1036"/>
          <p:cNvSpPr>
            <a:spLocks noChangeShapeType="1"/>
          </p:cNvSpPr>
          <p:nvPr/>
        </p:nvSpPr>
        <p:spPr bwMode="auto">
          <a:xfrm>
            <a:off x="7131050" y="2686050"/>
            <a:ext cx="48736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037"/>
          <p:cNvSpPr>
            <a:spLocks noChangeArrowheads="1"/>
          </p:cNvSpPr>
          <p:nvPr/>
        </p:nvSpPr>
        <p:spPr bwMode="auto">
          <a:xfrm>
            <a:off x="7285038" y="2700338"/>
            <a:ext cx="365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01390" name="Rectangle 1038"/>
          <p:cNvSpPr>
            <a:spLocks noChangeArrowheads="1"/>
          </p:cNvSpPr>
          <p:nvPr/>
        </p:nvSpPr>
        <p:spPr bwMode="auto">
          <a:xfrm>
            <a:off x="7108825" y="3638550"/>
            <a:ext cx="406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T </a:t>
            </a:r>
          </a:p>
        </p:txBody>
      </p:sp>
      <p:sp>
        <p:nvSpPr>
          <p:cNvPr id="101391" name="Line 1039"/>
          <p:cNvSpPr>
            <a:spLocks noChangeShapeType="1"/>
          </p:cNvSpPr>
          <p:nvPr/>
        </p:nvSpPr>
        <p:spPr bwMode="auto">
          <a:xfrm>
            <a:off x="7113588" y="4738688"/>
            <a:ext cx="0" cy="660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2" name="Rectangle 1040"/>
          <p:cNvSpPr>
            <a:spLocks noChangeArrowheads="1"/>
          </p:cNvSpPr>
          <p:nvPr/>
        </p:nvSpPr>
        <p:spPr bwMode="auto">
          <a:xfrm flipH="1">
            <a:off x="7154863" y="4784725"/>
            <a:ext cx="533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mg</a:t>
            </a:r>
          </a:p>
        </p:txBody>
      </p:sp>
      <p:sp>
        <p:nvSpPr>
          <p:cNvPr id="101393" name="Arc 1041"/>
          <p:cNvSpPr>
            <a:spLocks/>
          </p:cNvSpPr>
          <p:nvPr/>
        </p:nvSpPr>
        <p:spPr bwMode="auto">
          <a:xfrm>
            <a:off x="6751638" y="1643063"/>
            <a:ext cx="896937" cy="679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2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5"/>
                  <a:pt x="9647" y="20"/>
                  <a:pt x="21562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5"/>
                  <a:pt x="9647" y="20"/>
                  <a:pt x="2156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FE9B03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4" name="Rectangle 1042"/>
          <p:cNvSpPr>
            <a:spLocks noChangeArrowheads="1"/>
          </p:cNvSpPr>
          <p:nvPr/>
        </p:nvSpPr>
        <p:spPr bwMode="auto">
          <a:xfrm>
            <a:off x="6527800" y="2305050"/>
            <a:ext cx="3413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rgbClr val="FE9B03"/>
                </a:solidFill>
                <a:latin typeface="Symbol" pitchFamily="18" charset="2"/>
              </a:rPr>
              <a:t></a:t>
            </a:r>
          </a:p>
        </p:txBody>
      </p:sp>
      <p:sp>
        <p:nvSpPr>
          <p:cNvPr id="101395" name="Oval 1043"/>
          <p:cNvSpPr>
            <a:spLocks noChangeArrowheads="1"/>
          </p:cNvSpPr>
          <p:nvPr/>
        </p:nvSpPr>
        <p:spPr bwMode="auto">
          <a:xfrm>
            <a:off x="7594600" y="2649538"/>
            <a:ext cx="63500" cy="63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Line 1044"/>
          <p:cNvSpPr>
            <a:spLocks noChangeShapeType="1"/>
          </p:cNvSpPr>
          <p:nvPr/>
        </p:nvSpPr>
        <p:spPr bwMode="auto">
          <a:xfrm>
            <a:off x="6680200" y="4160838"/>
            <a:ext cx="0" cy="673100"/>
          </a:xfrm>
          <a:prstGeom prst="line">
            <a:avLst/>
          </a:prstGeom>
          <a:noFill/>
          <a:ln w="12700">
            <a:solidFill>
              <a:srgbClr val="FE9B0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7" name="Rectangle 1045"/>
          <p:cNvSpPr>
            <a:spLocks noChangeArrowheads="1"/>
          </p:cNvSpPr>
          <p:nvPr/>
        </p:nvSpPr>
        <p:spPr bwMode="auto">
          <a:xfrm>
            <a:off x="6513513" y="4818063"/>
            <a:ext cx="3222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rgbClr val="FE9B03"/>
                </a:solidFill>
                <a:latin typeface="Arial" charset="0"/>
              </a:rPr>
              <a:t>a</a:t>
            </a:r>
          </a:p>
        </p:txBody>
      </p:sp>
      <p:sp>
        <p:nvSpPr>
          <p:cNvPr id="101398" name="Line 1046"/>
          <p:cNvSpPr>
            <a:spLocks noChangeShapeType="1"/>
          </p:cNvSpPr>
          <p:nvPr/>
        </p:nvSpPr>
        <p:spPr bwMode="auto">
          <a:xfrm>
            <a:off x="8128000" y="4694238"/>
            <a:ext cx="0" cy="158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9" name="Line 1047"/>
          <p:cNvSpPr>
            <a:spLocks noChangeShapeType="1"/>
          </p:cNvSpPr>
          <p:nvPr/>
        </p:nvSpPr>
        <p:spPr bwMode="auto">
          <a:xfrm>
            <a:off x="7905750" y="4687888"/>
            <a:ext cx="4445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0" name="Line 1048"/>
          <p:cNvSpPr>
            <a:spLocks noChangeShapeType="1"/>
          </p:cNvSpPr>
          <p:nvPr/>
        </p:nvSpPr>
        <p:spPr bwMode="auto">
          <a:xfrm>
            <a:off x="7905750" y="6288088"/>
            <a:ext cx="4445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1" name="Rectangle 1049"/>
          <p:cNvSpPr>
            <a:spLocks noChangeArrowheads="1"/>
          </p:cNvSpPr>
          <p:nvPr/>
        </p:nvSpPr>
        <p:spPr bwMode="auto">
          <a:xfrm>
            <a:off x="8175625" y="5237163"/>
            <a:ext cx="3222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L</a:t>
            </a:r>
          </a:p>
        </p:txBody>
      </p:sp>
      <p:graphicFrame>
        <p:nvGraphicFramePr>
          <p:cNvPr id="101402" name="Object 1050"/>
          <p:cNvGraphicFramePr>
            <a:graphicFrameLocks/>
          </p:cNvGraphicFramePr>
          <p:nvPr/>
        </p:nvGraphicFramePr>
        <p:xfrm>
          <a:off x="3000375" y="4333875"/>
          <a:ext cx="2263775" cy="1025525"/>
        </p:xfrm>
        <a:graphic>
          <a:graphicData uri="http://schemas.openxmlformats.org/presentationml/2006/ole">
            <p:oleObj spid="_x0000_s101402" name="Equation" r:id="rId3" imgW="2271600" imgH="1033200" progId="Equation.3">
              <p:embed/>
            </p:oleObj>
          </a:graphicData>
        </a:graphic>
      </p:graphicFrame>
      <p:graphicFrame>
        <p:nvGraphicFramePr>
          <p:cNvPr id="101403" name="Object 1051"/>
          <p:cNvGraphicFramePr>
            <a:graphicFrameLocks/>
          </p:cNvGraphicFramePr>
          <p:nvPr/>
        </p:nvGraphicFramePr>
        <p:xfrm>
          <a:off x="1404938" y="3195638"/>
          <a:ext cx="1649412" cy="598487"/>
        </p:xfrm>
        <a:graphic>
          <a:graphicData uri="http://schemas.openxmlformats.org/presentationml/2006/ole">
            <p:oleObj spid="_x0000_s101403" name="Equation" r:id="rId4" imgW="1657080" imgH="606240" progId="Equation.3">
              <p:embed/>
            </p:oleObj>
          </a:graphicData>
        </a:graphic>
      </p:graphicFrame>
      <p:graphicFrame>
        <p:nvGraphicFramePr>
          <p:cNvPr id="101404" name="Object 1052"/>
          <p:cNvGraphicFramePr>
            <a:graphicFrameLocks/>
          </p:cNvGraphicFramePr>
          <p:nvPr/>
        </p:nvGraphicFramePr>
        <p:xfrm>
          <a:off x="3614738" y="3195638"/>
          <a:ext cx="1187450" cy="822325"/>
        </p:xfrm>
        <a:graphic>
          <a:graphicData uri="http://schemas.openxmlformats.org/presentationml/2006/ole">
            <p:oleObj spid="_x0000_s101404" name="Equation" r:id="rId5" imgW="1195200" imgH="830160" progId="Equation.3">
              <p:embed/>
            </p:oleObj>
          </a:graphicData>
        </a:graphic>
      </p:graphicFrame>
      <p:sp>
        <p:nvSpPr>
          <p:cNvPr id="101405" name="AutoShape 1053"/>
          <p:cNvSpPr>
            <a:spLocks noChangeArrowheads="1"/>
          </p:cNvSpPr>
          <p:nvPr/>
        </p:nvSpPr>
        <p:spPr bwMode="auto">
          <a:xfrm>
            <a:off x="2749550" y="3435350"/>
            <a:ext cx="444500" cy="215900"/>
          </a:xfrm>
          <a:prstGeom prst="rightArrow">
            <a:avLst>
              <a:gd name="adj1" fmla="val 50000"/>
              <a:gd name="adj2" fmla="val 10295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Rectangle 1054"/>
          <p:cNvSpPr>
            <a:spLocks noChangeArrowheads="1"/>
          </p:cNvSpPr>
          <p:nvPr/>
        </p:nvSpPr>
        <p:spPr bwMode="auto">
          <a:xfrm>
            <a:off x="1892300" y="4549775"/>
            <a:ext cx="10144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latin typeface="Arial" charset="0"/>
              </a:rPr>
              <a:t>dimana</a:t>
            </a:r>
          </a:p>
        </p:txBody>
      </p:sp>
      <p:graphicFrame>
        <p:nvGraphicFramePr>
          <p:cNvPr id="101407" name="Object 1055"/>
          <p:cNvGraphicFramePr>
            <a:graphicFrameLocks/>
          </p:cNvGraphicFramePr>
          <p:nvPr/>
        </p:nvGraphicFramePr>
        <p:xfrm>
          <a:off x="7959725" y="671513"/>
          <a:ext cx="498475" cy="685800"/>
        </p:xfrm>
        <a:graphic>
          <a:graphicData uri="http://schemas.openxmlformats.org/presentationml/2006/ole">
            <p:oleObj spid="_x0000_s101407" name="Clip" r:id="rId6" imgW="2306520" imgH="3173400" progId="">
              <p:embed/>
            </p:oleObj>
          </a:graphicData>
        </a:graphic>
      </p:graphicFrame>
      <p:sp>
        <p:nvSpPr>
          <p:cNvPr id="101409" name="Rectangle 1057"/>
          <p:cNvSpPr>
            <a:spLocks noChangeArrowheads="1"/>
          </p:cNvSpPr>
          <p:nvPr/>
        </p:nvSpPr>
        <p:spPr bwMode="auto">
          <a:xfrm>
            <a:off x="-101600" y="2947988"/>
            <a:ext cx="2032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Topik Hari Ini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162800" cy="381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Kinematika Rotasi v.s. Linier (translasi) </a:t>
            </a:r>
            <a:br>
              <a:rPr lang="en-US" sz="1800"/>
            </a:b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Dinamika Rotasi dan torka (torque)</a:t>
            </a:r>
            <a:br>
              <a:rPr lang="en-US" sz="1800"/>
            </a:b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Usaha dan energi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Momentum Angular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Menggelinding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Rotasi di sekitar sumbu yang bergerak</a:t>
            </a:r>
          </a:p>
        </p:txBody>
      </p:sp>
      <p:sp>
        <p:nvSpPr>
          <p:cNvPr id="10240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47738" y="1738313"/>
            <a:ext cx="7162800" cy="2047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Tali dililitkan pada suatu piringan dengan massa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dan jari-jari 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/>
              <a:t>.  Piringan mula-mula diam pada permukaan horisontal yang licin.  Tali ditarik dengan  gaya  </a:t>
            </a:r>
            <a:r>
              <a:rPr lang="en-US" i="1">
                <a:solidFill>
                  <a:schemeClr val="tx2"/>
                </a:solidFill>
              </a:rPr>
              <a:t>F</a:t>
            </a:r>
            <a:r>
              <a:rPr lang="en-US"/>
              <a:t> dan tidak slip. 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Tentukan panjang tali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/>
              <a:t> yang terlepas setelah bergerak sejauh  </a:t>
            </a:r>
            <a:r>
              <a:rPr lang="en-US" i="1">
                <a:solidFill>
                  <a:schemeClr val="tx2"/>
                </a:solidFill>
              </a:rPr>
              <a:t>D</a:t>
            </a:r>
            <a:r>
              <a:rPr lang="en-US"/>
              <a:t>?</a:t>
            </a:r>
          </a:p>
        </p:txBody>
      </p:sp>
      <p:sp>
        <p:nvSpPr>
          <p:cNvPr id="102406" name="Oval 1030"/>
          <p:cNvSpPr>
            <a:spLocks noChangeArrowheads="1"/>
          </p:cNvSpPr>
          <p:nvPr/>
        </p:nvSpPr>
        <p:spPr bwMode="auto">
          <a:xfrm>
            <a:off x="3282950" y="4502150"/>
            <a:ext cx="1054100" cy="10541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Line 1031"/>
          <p:cNvSpPr>
            <a:spLocks noChangeShapeType="1"/>
          </p:cNvSpPr>
          <p:nvPr/>
        </p:nvSpPr>
        <p:spPr bwMode="auto">
          <a:xfrm>
            <a:off x="3816350" y="5562600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1032"/>
          <p:cNvSpPr>
            <a:spLocks noChangeArrowheads="1"/>
          </p:cNvSpPr>
          <p:nvPr/>
        </p:nvSpPr>
        <p:spPr bwMode="auto">
          <a:xfrm>
            <a:off x="5548313" y="538797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102409" name="Line 1033"/>
          <p:cNvSpPr>
            <a:spLocks noChangeShapeType="1"/>
          </p:cNvSpPr>
          <p:nvPr/>
        </p:nvSpPr>
        <p:spPr bwMode="auto">
          <a:xfrm>
            <a:off x="3810000" y="5035550"/>
            <a:ext cx="0" cy="520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34"/>
          <p:cNvSpPr>
            <a:spLocks noChangeArrowheads="1"/>
          </p:cNvSpPr>
          <p:nvPr/>
        </p:nvSpPr>
        <p:spPr bwMode="auto">
          <a:xfrm>
            <a:off x="3492500" y="5006975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02411" name="Rectangle 1035"/>
          <p:cNvSpPr>
            <a:spLocks noChangeArrowheads="1"/>
          </p:cNvSpPr>
          <p:nvPr/>
        </p:nvSpPr>
        <p:spPr bwMode="auto">
          <a:xfrm>
            <a:off x="3797300" y="4702175"/>
            <a:ext cx="4619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 </a:t>
            </a:r>
          </a:p>
        </p:txBody>
      </p:sp>
      <p:sp>
        <p:nvSpPr>
          <p:cNvPr id="102412" name="Rectangle 1036"/>
          <p:cNvSpPr>
            <a:spLocks noChangeArrowheads="1"/>
          </p:cNvSpPr>
          <p:nvPr/>
        </p:nvSpPr>
        <p:spPr bwMode="auto">
          <a:xfrm>
            <a:off x="3602038" y="5907088"/>
            <a:ext cx="11985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1"/>
                </a:solidFill>
                <a:latin typeface="Arial" charset="0"/>
              </a:rPr>
              <a:t>Top view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Rotasi di sekitar sumbu yang bergerak...</a:t>
            </a:r>
          </a:p>
        </p:txBody>
      </p:sp>
      <p:sp>
        <p:nvSpPr>
          <p:cNvPr id="10342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47738" y="1738313"/>
            <a:ext cx="7162800" cy="2047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/>
              <a:t>Pusat massa bergerak mengikuti</a:t>
            </a:r>
            <a:r>
              <a:rPr lang="en-US" sz="1800"/>
              <a:t>  </a:t>
            </a:r>
            <a:r>
              <a:rPr lang="en-US" sz="1800" i="1">
                <a:solidFill>
                  <a:schemeClr val="tx2"/>
                </a:solidFill>
              </a:rPr>
              <a:t>F</a:t>
            </a:r>
            <a:r>
              <a:rPr lang="en-US" sz="1800" i="1" baseline="-25000">
                <a:solidFill>
                  <a:schemeClr val="tx2"/>
                </a:solidFill>
              </a:rPr>
              <a:t> </a:t>
            </a:r>
            <a:r>
              <a:rPr lang="en-US" sz="1800" i="1">
                <a:solidFill>
                  <a:schemeClr val="tx2"/>
                </a:solidFill>
              </a:rPr>
              <a:t>= MA</a:t>
            </a:r>
          </a:p>
        </p:txBody>
      </p:sp>
      <p:sp>
        <p:nvSpPr>
          <p:cNvPr id="103430" name="Oval 1030"/>
          <p:cNvSpPr>
            <a:spLocks noChangeArrowheads="1"/>
          </p:cNvSpPr>
          <p:nvPr/>
        </p:nvSpPr>
        <p:spPr bwMode="auto">
          <a:xfrm>
            <a:off x="3282950" y="5187950"/>
            <a:ext cx="1054100" cy="10541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Line 1031"/>
          <p:cNvSpPr>
            <a:spLocks noChangeShapeType="1"/>
          </p:cNvSpPr>
          <p:nvPr/>
        </p:nvSpPr>
        <p:spPr bwMode="auto">
          <a:xfrm>
            <a:off x="3816350" y="6248400"/>
            <a:ext cx="1739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1032"/>
          <p:cNvSpPr>
            <a:spLocks noChangeArrowheads="1"/>
          </p:cNvSpPr>
          <p:nvPr/>
        </p:nvSpPr>
        <p:spPr bwMode="auto">
          <a:xfrm>
            <a:off x="5548313" y="607377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103433" name="Rectangle 1033"/>
          <p:cNvSpPr>
            <a:spLocks noChangeArrowheads="1"/>
          </p:cNvSpPr>
          <p:nvPr/>
        </p:nvSpPr>
        <p:spPr bwMode="auto">
          <a:xfrm>
            <a:off x="3721100" y="5311775"/>
            <a:ext cx="4619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 </a:t>
            </a:r>
          </a:p>
        </p:txBody>
      </p:sp>
      <p:sp>
        <p:nvSpPr>
          <p:cNvPr id="103434" name="Line 1034"/>
          <p:cNvSpPr>
            <a:spLocks noChangeShapeType="1"/>
          </p:cNvSpPr>
          <p:nvPr/>
        </p:nvSpPr>
        <p:spPr bwMode="auto">
          <a:xfrm>
            <a:off x="4730750" y="5715000"/>
            <a:ext cx="749300" cy="0"/>
          </a:xfrm>
          <a:prstGeom prst="line">
            <a:avLst/>
          </a:prstGeom>
          <a:noFill/>
          <a:ln w="12700">
            <a:solidFill>
              <a:srgbClr val="F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Rectangle 1035"/>
          <p:cNvSpPr>
            <a:spLocks noChangeArrowheads="1"/>
          </p:cNvSpPr>
          <p:nvPr/>
        </p:nvSpPr>
        <p:spPr bwMode="auto">
          <a:xfrm>
            <a:off x="4938713" y="5311775"/>
            <a:ext cx="3508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rgbClr val="FC0000"/>
                </a:solidFill>
                <a:latin typeface="Arial" charset="0"/>
              </a:rPr>
              <a:t>A</a:t>
            </a:r>
          </a:p>
        </p:txBody>
      </p:sp>
      <p:sp>
        <p:nvSpPr>
          <p:cNvPr id="103436" name="AutoShape 1036"/>
          <p:cNvSpPr>
            <a:spLocks noChangeArrowheads="1"/>
          </p:cNvSpPr>
          <p:nvPr/>
        </p:nvSpPr>
        <p:spPr bwMode="auto">
          <a:xfrm>
            <a:off x="5721350" y="1835150"/>
            <a:ext cx="444500" cy="139700"/>
          </a:xfrm>
          <a:prstGeom prst="rightArrow">
            <a:avLst>
              <a:gd name="adj1" fmla="val 50000"/>
              <a:gd name="adj2" fmla="val 15910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437" name="Object 1037"/>
          <p:cNvGraphicFramePr>
            <a:graphicFrameLocks/>
          </p:cNvGraphicFramePr>
          <p:nvPr/>
        </p:nvGraphicFramePr>
        <p:xfrm>
          <a:off x="6419850" y="1614488"/>
          <a:ext cx="1112838" cy="822325"/>
        </p:xfrm>
        <a:graphic>
          <a:graphicData uri="http://schemas.openxmlformats.org/presentationml/2006/ole">
            <p:oleObj spid="_x0000_s103437" name="Equation" r:id="rId3" imgW="1120680" imgH="830160" progId="Equation.3">
              <p:embed/>
            </p:oleObj>
          </a:graphicData>
        </a:graphic>
      </p:graphicFrame>
      <p:grpSp>
        <p:nvGrpSpPr>
          <p:cNvPr id="103438" name="Group 1038"/>
          <p:cNvGrpSpPr>
            <a:grpSpLocks/>
          </p:cNvGrpSpPr>
          <p:nvPr/>
        </p:nvGrpSpPr>
        <p:grpSpPr bwMode="auto">
          <a:xfrm>
            <a:off x="976313" y="2343150"/>
            <a:ext cx="7626350" cy="819150"/>
            <a:chOff x="615" y="1476"/>
            <a:chExt cx="4804" cy="516"/>
          </a:xfrm>
        </p:grpSpPr>
        <p:graphicFrame>
          <p:nvGraphicFramePr>
            <p:cNvPr id="103439" name="Object 103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645" y="1476"/>
            <a:ext cx="1774" cy="516"/>
          </p:xfrm>
          <a:graphic>
            <a:graphicData uri="http://schemas.openxmlformats.org/presentationml/2006/ole">
              <p:oleObj spid="_x0000_s103439" name="Equation" r:id="rId4" imgW="2823840" imgH="826920" progId="Equation.3">
                <p:embed/>
              </p:oleObj>
            </a:graphicData>
          </a:graphic>
        </p:graphicFrame>
        <p:sp>
          <p:nvSpPr>
            <p:cNvPr id="103440" name="Rectangle 1040"/>
            <p:cNvSpPr>
              <a:spLocks noChangeArrowheads="1"/>
            </p:cNvSpPr>
            <p:nvPr/>
          </p:nvSpPr>
          <p:spPr bwMode="auto">
            <a:xfrm>
              <a:off x="615" y="1570"/>
              <a:ext cx="26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  <a:buClr>
                  <a:schemeClr val="accent1"/>
                </a:buClr>
                <a:buSzPct val="75000"/>
                <a:buFont typeface="Monotype Sorts" charset="0"/>
                <a:buChar char="l"/>
              </a:pPr>
              <a:r>
                <a:rPr lang="en-US" sz="2000">
                  <a:latin typeface="Arial" charset="0"/>
                </a:rPr>
                <a:t>Jarak yg ditempuh pusat massa :</a:t>
              </a:r>
            </a:p>
          </p:txBody>
        </p:sp>
      </p:grpSp>
      <p:sp>
        <p:nvSpPr>
          <p:cNvPr id="103441" name="Rectangle 1041"/>
          <p:cNvSpPr>
            <a:spLocks noChangeArrowheads="1"/>
          </p:cNvSpPr>
          <p:nvPr/>
        </p:nvSpPr>
        <p:spPr bwMode="auto">
          <a:xfrm>
            <a:off x="2897188" y="5540375"/>
            <a:ext cx="3413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rgbClr val="FC0000"/>
                </a:solidFill>
                <a:latin typeface="Symbol" pitchFamily="18" charset="2"/>
              </a:rPr>
              <a:t></a:t>
            </a:r>
          </a:p>
        </p:txBody>
      </p:sp>
      <p:sp>
        <p:nvSpPr>
          <p:cNvPr id="103442" name="Line 1042"/>
          <p:cNvSpPr>
            <a:spLocks noChangeShapeType="1"/>
          </p:cNvSpPr>
          <p:nvPr/>
        </p:nvSpPr>
        <p:spPr bwMode="auto">
          <a:xfrm>
            <a:off x="3810000" y="5721350"/>
            <a:ext cx="0" cy="520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Rectangle 1043"/>
          <p:cNvSpPr>
            <a:spLocks noChangeArrowheads="1"/>
          </p:cNvSpPr>
          <p:nvPr/>
        </p:nvSpPr>
        <p:spPr bwMode="auto">
          <a:xfrm>
            <a:off x="3492500" y="5692775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03444" name="Arc 1044"/>
          <p:cNvSpPr>
            <a:spLocks/>
          </p:cNvSpPr>
          <p:nvPr/>
        </p:nvSpPr>
        <p:spPr bwMode="auto">
          <a:xfrm>
            <a:off x="3119438" y="4975225"/>
            <a:ext cx="792162" cy="584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F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445" name="Object 1045"/>
          <p:cNvGraphicFramePr>
            <a:graphicFrameLocks/>
          </p:cNvGraphicFramePr>
          <p:nvPr/>
        </p:nvGraphicFramePr>
        <p:xfrm>
          <a:off x="1466850" y="5646738"/>
          <a:ext cx="1798638" cy="822325"/>
        </p:xfrm>
        <a:graphic>
          <a:graphicData uri="http://schemas.openxmlformats.org/presentationml/2006/ole">
            <p:oleObj spid="_x0000_s103445" name="Equation" r:id="rId5" imgW="1806480" imgH="830160" progId="Equation.3">
              <p:embed/>
            </p:oleObj>
          </a:graphicData>
        </a:graphic>
      </p:graphicFrame>
      <p:graphicFrame>
        <p:nvGraphicFramePr>
          <p:cNvPr id="103446" name="Object 1046"/>
          <p:cNvGraphicFramePr>
            <a:graphicFrameLocks/>
          </p:cNvGraphicFramePr>
          <p:nvPr/>
        </p:nvGraphicFramePr>
        <p:xfrm>
          <a:off x="5334000" y="3195638"/>
          <a:ext cx="2355850" cy="919162"/>
        </p:xfrm>
        <a:graphic>
          <a:graphicData uri="http://schemas.openxmlformats.org/presentationml/2006/ole">
            <p:oleObj spid="_x0000_s103446" name="Equation" r:id="rId6" imgW="2361960" imgH="927000" progId="Equation.3">
              <p:embed/>
            </p:oleObj>
          </a:graphicData>
        </a:graphic>
      </p:graphicFrame>
      <p:sp>
        <p:nvSpPr>
          <p:cNvPr id="103447" name="AutoShape 1047"/>
          <p:cNvSpPr>
            <a:spLocks noChangeArrowheads="1"/>
          </p:cNvSpPr>
          <p:nvPr/>
        </p:nvSpPr>
        <p:spPr bwMode="auto">
          <a:xfrm>
            <a:off x="4502150" y="3441700"/>
            <a:ext cx="444500" cy="139700"/>
          </a:xfrm>
          <a:prstGeom prst="rightArrow">
            <a:avLst>
              <a:gd name="adj1" fmla="val 50000"/>
              <a:gd name="adj2" fmla="val 15910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" name="Rectangle 1048"/>
          <p:cNvSpPr>
            <a:spLocks noChangeArrowheads="1"/>
          </p:cNvSpPr>
          <p:nvPr/>
        </p:nvSpPr>
        <p:spPr bwMode="auto">
          <a:xfrm>
            <a:off x="976313" y="3330575"/>
            <a:ext cx="380365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Piringan akan berputar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terhadap CM mengikuti </a:t>
            </a: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sz="2000" i="1">
                <a:solidFill>
                  <a:srgbClr val="FC0000"/>
                </a:solidFill>
                <a:latin typeface="Arial" charset="0"/>
              </a:rPr>
              <a:t>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2000" i="1">
                <a:solidFill>
                  <a:srgbClr val="FC0000"/>
                </a:solidFill>
                <a:latin typeface="Arial" charset="0"/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I</a:t>
            </a: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</a:t>
            </a:r>
          </a:p>
        </p:txBody>
      </p:sp>
      <p:grpSp>
        <p:nvGrpSpPr>
          <p:cNvPr id="103449" name="Group 1049"/>
          <p:cNvGrpSpPr>
            <a:grpSpLocks/>
          </p:cNvGrpSpPr>
          <p:nvPr/>
        </p:nvGrpSpPr>
        <p:grpSpPr bwMode="auto">
          <a:xfrm>
            <a:off x="977900" y="4287838"/>
            <a:ext cx="6759575" cy="817562"/>
            <a:chOff x="616" y="2655"/>
            <a:chExt cx="4258" cy="515"/>
          </a:xfrm>
        </p:grpSpPr>
        <p:graphicFrame>
          <p:nvGraphicFramePr>
            <p:cNvPr id="103450" name="Object 105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135" y="2655"/>
            <a:ext cx="1739" cy="515"/>
          </p:xfrm>
          <a:graphic>
            <a:graphicData uri="http://schemas.openxmlformats.org/presentationml/2006/ole">
              <p:oleObj spid="_x0000_s103450" name="Equation" r:id="rId7" imgW="2768400" imgH="825480" progId="Equation.3">
                <p:embed/>
              </p:oleObj>
            </a:graphicData>
          </a:graphic>
        </p:graphicFrame>
        <p:sp>
          <p:nvSpPr>
            <p:cNvPr id="103451" name="Rectangle 1051"/>
            <p:cNvSpPr>
              <a:spLocks noChangeArrowheads="1"/>
            </p:cNvSpPr>
            <p:nvPr/>
          </p:nvSpPr>
          <p:spPr bwMode="auto">
            <a:xfrm>
              <a:off x="616" y="2734"/>
              <a:ext cx="252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Clr>
                  <a:schemeClr val="accent1"/>
                </a:buClr>
                <a:buSzPct val="75000"/>
                <a:buFont typeface="Monotype Sorts" charset="0"/>
                <a:buChar char="l"/>
              </a:pPr>
              <a:r>
                <a:rPr lang="en-US" sz="2000">
                  <a:latin typeface="Arial" charset="0"/>
                </a:rPr>
                <a:t>Sehingga perpindahan angular:</a:t>
              </a:r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Rotasi di sekitar sumbu yang bergerak...</a:t>
            </a:r>
          </a:p>
        </p:txBody>
      </p:sp>
      <p:sp>
        <p:nvSpPr>
          <p:cNvPr id="10445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47738" y="1738313"/>
            <a:ext cx="7162800" cy="2047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/>
              <a:t>Kita tahu jarak yang ditempuh  CM dan sudut rotasi terhadap  CM sebagai fungsi waktu</a:t>
            </a:r>
            <a:r>
              <a:rPr lang="en-US" sz="1800"/>
              <a:t>:</a:t>
            </a:r>
            <a:endParaRPr lang="en-US" sz="1800" b="1">
              <a:solidFill>
                <a:schemeClr val="tx2"/>
              </a:solidFill>
              <a:latin typeface="Symbol" pitchFamily="18" charset="2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sz="1800" b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04454" name="Line 1030"/>
          <p:cNvSpPr>
            <a:spLocks noChangeShapeType="1"/>
          </p:cNvSpPr>
          <p:nvPr/>
        </p:nvSpPr>
        <p:spPr bwMode="auto">
          <a:xfrm>
            <a:off x="2597150" y="5943600"/>
            <a:ext cx="15875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5" name="Rectangle 1031"/>
          <p:cNvSpPr>
            <a:spLocks noChangeArrowheads="1"/>
          </p:cNvSpPr>
          <p:nvPr/>
        </p:nvSpPr>
        <p:spPr bwMode="auto">
          <a:xfrm>
            <a:off x="3187700" y="5921375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104456" name="Oval 1032"/>
          <p:cNvSpPr>
            <a:spLocks noChangeArrowheads="1"/>
          </p:cNvSpPr>
          <p:nvPr/>
        </p:nvSpPr>
        <p:spPr bwMode="auto">
          <a:xfrm>
            <a:off x="2063750" y="4578350"/>
            <a:ext cx="1054100" cy="10541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Line 1033"/>
          <p:cNvSpPr>
            <a:spLocks noChangeShapeType="1"/>
          </p:cNvSpPr>
          <p:nvPr/>
        </p:nvSpPr>
        <p:spPr bwMode="auto">
          <a:xfrm>
            <a:off x="2597150" y="5638800"/>
            <a:ext cx="520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34"/>
          <p:cNvSpPr>
            <a:spLocks noChangeArrowheads="1"/>
          </p:cNvSpPr>
          <p:nvPr/>
        </p:nvSpPr>
        <p:spPr bwMode="auto">
          <a:xfrm>
            <a:off x="3111500" y="546417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104459" name="Line 1035"/>
          <p:cNvSpPr>
            <a:spLocks noChangeShapeType="1"/>
          </p:cNvSpPr>
          <p:nvPr/>
        </p:nvSpPr>
        <p:spPr bwMode="auto">
          <a:xfrm>
            <a:off x="2590800" y="5111750"/>
            <a:ext cx="0" cy="5207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60" name="Object 1036"/>
          <p:cNvGraphicFramePr>
            <a:graphicFrameLocks/>
          </p:cNvGraphicFramePr>
          <p:nvPr/>
        </p:nvGraphicFramePr>
        <p:xfrm>
          <a:off x="1971675" y="2495550"/>
          <a:ext cx="1892300" cy="822325"/>
        </p:xfrm>
        <a:graphic>
          <a:graphicData uri="http://schemas.openxmlformats.org/presentationml/2006/ole">
            <p:oleObj spid="_x0000_s104460" name="Equation" r:id="rId3" imgW="1900080" imgH="830160" progId="Equation.3">
              <p:embed/>
            </p:oleObj>
          </a:graphicData>
        </a:graphic>
      </p:graphicFrame>
      <p:graphicFrame>
        <p:nvGraphicFramePr>
          <p:cNvPr id="104461" name="Object 1037"/>
          <p:cNvGraphicFramePr>
            <a:graphicFrameLocks/>
          </p:cNvGraphicFramePr>
          <p:nvPr/>
        </p:nvGraphicFramePr>
        <p:xfrm>
          <a:off x="4443413" y="2538413"/>
          <a:ext cx="1846262" cy="822325"/>
        </p:xfrm>
        <a:graphic>
          <a:graphicData uri="http://schemas.openxmlformats.org/presentationml/2006/ole">
            <p:oleObj spid="_x0000_s104461" name="Equation" r:id="rId4" imgW="1854000" imgH="830160" progId="Equation.3">
              <p:embed/>
            </p:oleObj>
          </a:graphicData>
        </a:graphic>
      </p:graphicFrame>
      <p:sp>
        <p:nvSpPr>
          <p:cNvPr id="104462" name="Oval 1038"/>
          <p:cNvSpPr>
            <a:spLocks noChangeArrowheads="1"/>
          </p:cNvSpPr>
          <p:nvPr/>
        </p:nvSpPr>
        <p:spPr bwMode="auto">
          <a:xfrm>
            <a:off x="3663950" y="4578350"/>
            <a:ext cx="1054100" cy="10541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Line 1039"/>
          <p:cNvSpPr>
            <a:spLocks noChangeShapeType="1"/>
          </p:cNvSpPr>
          <p:nvPr/>
        </p:nvSpPr>
        <p:spPr bwMode="auto">
          <a:xfrm>
            <a:off x="4197350" y="5638800"/>
            <a:ext cx="31877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4" name="Rectangle 1040"/>
          <p:cNvSpPr>
            <a:spLocks noChangeArrowheads="1"/>
          </p:cNvSpPr>
          <p:nvPr/>
        </p:nvSpPr>
        <p:spPr bwMode="auto">
          <a:xfrm>
            <a:off x="7377113" y="538797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F</a:t>
            </a:r>
          </a:p>
        </p:txBody>
      </p:sp>
      <p:sp>
        <p:nvSpPr>
          <p:cNvPr id="104465" name="Line 1041"/>
          <p:cNvSpPr>
            <a:spLocks noChangeShapeType="1"/>
          </p:cNvSpPr>
          <p:nvPr/>
        </p:nvSpPr>
        <p:spPr bwMode="auto">
          <a:xfrm>
            <a:off x="4191000" y="5111750"/>
            <a:ext cx="0" cy="5207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Rectangle 1042"/>
          <p:cNvSpPr>
            <a:spLocks noChangeArrowheads="1"/>
          </p:cNvSpPr>
          <p:nvPr/>
        </p:nvSpPr>
        <p:spPr bwMode="auto">
          <a:xfrm>
            <a:off x="4344988" y="4778375"/>
            <a:ext cx="3127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  <p:sp>
        <p:nvSpPr>
          <p:cNvPr id="104467" name="Line 1043"/>
          <p:cNvSpPr>
            <a:spLocks noChangeShapeType="1"/>
          </p:cNvSpPr>
          <p:nvPr/>
        </p:nvSpPr>
        <p:spPr bwMode="auto">
          <a:xfrm>
            <a:off x="2590800" y="5797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Line 1044"/>
          <p:cNvSpPr>
            <a:spLocks noChangeShapeType="1"/>
          </p:cNvSpPr>
          <p:nvPr/>
        </p:nvSpPr>
        <p:spPr bwMode="auto">
          <a:xfrm>
            <a:off x="4191000" y="5797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9" name="Line 1045"/>
          <p:cNvSpPr>
            <a:spLocks noChangeShapeType="1"/>
          </p:cNvSpPr>
          <p:nvPr/>
        </p:nvSpPr>
        <p:spPr bwMode="auto">
          <a:xfrm flipH="1">
            <a:off x="3651250" y="5105400"/>
            <a:ext cx="5461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70" name="Group 1046"/>
          <p:cNvGrpSpPr>
            <a:grpSpLocks/>
          </p:cNvGrpSpPr>
          <p:nvPr/>
        </p:nvGrpSpPr>
        <p:grpSpPr bwMode="auto">
          <a:xfrm>
            <a:off x="3970338" y="4884738"/>
            <a:ext cx="442912" cy="442912"/>
            <a:chOff x="2501" y="3077"/>
            <a:chExt cx="279" cy="279"/>
          </a:xfrm>
        </p:grpSpPr>
        <p:sp>
          <p:nvSpPr>
            <p:cNvPr id="104471" name="Arc 1047"/>
            <p:cNvSpPr>
              <a:spLocks/>
            </p:cNvSpPr>
            <p:nvPr/>
          </p:nvSpPr>
          <p:spPr bwMode="auto">
            <a:xfrm>
              <a:off x="2640" y="3077"/>
              <a:ext cx="140" cy="1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2" name="Arc 1048"/>
            <p:cNvSpPr>
              <a:spLocks/>
            </p:cNvSpPr>
            <p:nvPr/>
          </p:nvSpPr>
          <p:spPr bwMode="auto">
            <a:xfrm>
              <a:off x="2640" y="3216"/>
              <a:ext cx="140" cy="14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3" name="Arc 1049"/>
            <p:cNvSpPr>
              <a:spLocks/>
            </p:cNvSpPr>
            <p:nvPr/>
          </p:nvSpPr>
          <p:spPr bwMode="auto">
            <a:xfrm>
              <a:off x="2501" y="3077"/>
              <a:ext cx="140" cy="140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4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74" name="Rectangle 1050"/>
          <p:cNvSpPr>
            <a:spLocks noChangeArrowheads="1"/>
          </p:cNvSpPr>
          <p:nvPr/>
        </p:nvSpPr>
        <p:spPr bwMode="auto">
          <a:xfrm>
            <a:off x="815975" y="3406775"/>
            <a:ext cx="24368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latin typeface="Arial" charset="0"/>
              </a:rPr>
              <a:t>Bagi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(b) </a:t>
            </a:r>
            <a:r>
              <a:rPr lang="en-US" sz="2000">
                <a:latin typeface="Arial" charset="0"/>
              </a:rPr>
              <a:t>dengan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 (a)</a:t>
            </a:r>
            <a:r>
              <a:rPr lang="en-US" sz="2000">
                <a:latin typeface="Arial" charset="0"/>
              </a:rPr>
              <a:t>:</a:t>
            </a:r>
          </a:p>
        </p:txBody>
      </p:sp>
      <p:sp>
        <p:nvSpPr>
          <p:cNvPr id="104475" name="Rectangle 1051"/>
          <p:cNvSpPr>
            <a:spLocks noChangeArrowheads="1"/>
          </p:cNvSpPr>
          <p:nvPr/>
        </p:nvSpPr>
        <p:spPr bwMode="auto">
          <a:xfrm>
            <a:off x="3263900" y="2646363"/>
            <a:ext cx="49053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(a)</a:t>
            </a:r>
          </a:p>
        </p:txBody>
      </p:sp>
      <p:sp>
        <p:nvSpPr>
          <p:cNvPr id="104476" name="Rectangle 1052"/>
          <p:cNvSpPr>
            <a:spLocks noChangeArrowheads="1"/>
          </p:cNvSpPr>
          <p:nvPr/>
        </p:nvSpPr>
        <p:spPr bwMode="auto">
          <a:xfrm>
            <a:off x="5700713" y="2646363"/>
            <a:ext cx="4905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(b)</a:t>
            </a:r>
          </a:p>
        </p:txBody>
      </p:sp>
      <p:graphicFrame>
        <p:nvGraphicFramePr>
          <p:cNvPr id="104477" name="Object 1053"/>
          <p:cNvGraphicFramePr>
            <a:graphicFrameLocks/>
          </p:cNvGraphicFramePr>
          <p:nvPr/>
        </p:nvGraphicFramePr>
        <p:xfrm>
          <a:off x="3186113" y="3333750"/>
          <a:ext cx="1309687" cy="822325"/>
        </p:xfrm>
        <a:graphic>
          <a:graphicData uri="http://schemas.openxmlformats.org/presentationml/2006/ole">
            <p:oleObj spid="_x0000_s104477" name="Equation" r:id="rId5" imgW="1317600" imgH="830160" progId="Equation.3">
              <p:embed/>
            </p:oleObj>
          </a:graphicData>
        </a:graphic>
      </p:graphicFrame>
      <p:graphicFrame>
        <p:nvGraphicFramePr>
          <p:cNvPr id="104478" name="Object 1054"/>
          <p:cNvGraphicFramePr>
            <a:graphicFrameLocks/>
          </p:cNvGraphicFramePr>
          <p:nvPr/>
        </p:nvGraphicFramePr>
        <p:xfrm>
          <a:off x="4548188" y="3500438"/>
          <a:ext cx="1339850" cy="234950"/>
        </p:xfrm>
        <a:graphic>
          <a:graphicData uri="http://schemas.openxmlformats.org/presentationml/2006/ole">
            <p:oleObj spid="_x0000_s104478" name="Equation" r:id="rId6" imgW="1347480" imgH="242640" progId="Equation.3">
              <p:embed/>
            </p:oleObj>
          </a:graphicData>
        </a:graphic>
      </p:graphicFrame>
      <p:sp>
        <p:nvSpPr>
          <p:cNvPr id="104479" name="Line 1055"/>
          <p:cNvSpPr>
            <a:spLocks noChangeShapeType="1"/>
          </p:cNvSpPr>
          <p:nvPr/>
        </p:nvSpPr>
        <p:spPr bwMode="auto">
          <a:xfrm>
            <a:off x="4730750" y="5943600"/>
            <a:ext cx="2654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0" name="Rectangle 1056"/>
          <p:cNvSpPr>
            <a:spLocks noChangeArrowheads="1"/>
          </p:cNvSpPr>
          <p:nvPr/>
        </p:nvSpPr>
        <p:spPr bwMode="auto">
          <a:xfrm>
            <a:off x="5776913" y="5921375"/>
            <a:ext cx="3222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L</a:t>
            </a:r>
          </a:p>
        </p:txBody>
      </p:sp>
      <p:sp>
        <p:nvSpPr>
          <p:cNvPr id="104481" name="Line 1057"/>
          <p:cNvSpPr>
            <a:spLocks noChangeShapeType="1"/>
          </p:cNvSpPr>
          <p:nvPr/>
        </p:nvSpPr>
        <p:spPr bwMode="auto">
          <a:xfrm>
            <a:off x="4724400" y="5797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2" name="Line 1058"/>
          <p:cNvSpPr>
            <a:spLocks noChangeShapeType="1"/>
          </p:cNvSpPr>
          <p:nvPr/>
        </p:nvSpPr>
        <p:spPr bwMode="auto">
          <a:xfrm>
            <a:off x="7391400" y="5797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3" name="AutoShape 1059"/>
          <p:cNvSpPr>
            <a:spLocks noChangeArrowheads="1"/>
          </p:cNvSpPr>
          <p:nvPr/>
        </p:nvSpPr>
        <p:spPr bwMode="auto">
          <a:xfrm>
            <a:off x="4121150" y="3511550"/>
            <a:ext cx="215900" cy="2159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4" name="Rectangle 1060"/>
          <p:cNvSpPr>
            <a:spLocks noChangeArrowheads="1"/>
          </p:cNvSpPr>
          <p:nvPr/>
        </p:nvSpPr>
        <p:spPr bwMode="auto">
          <a:xfrm>
            <a:off x="5915025" y="3263900"/>
            <a:ext cx="257810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latin typeface="Arial" charset="0"/>
              </a:rPr>
              <a:t>Panjang tali yg telah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latin typeface="Arial" charset="0"/>
              </a:rPr>
              <a:t>ditarik adalah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L = R</a:t>
            </a: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 sz="2000">
                <a:latin typeface="Arial" charset="0"/>
              </a:rPr>
              <a:t>:</a:t>
            </a:r>
          </a:p>
        </p:txBody>
      </p:sp>
      <p:graphicFrame>
        <p:nvGraphicFramePr>
          <p:cNvPr id="104485" name="Object 1061"/>
          <p:cNvGraphicFramePr>
            <a:graphicFrameLocks/>
          </p:cNvGraphicFramePr>
          <p:nvPr/>
        </p:nvGraphicFramePr>
        <p:xfrm>
          <a:off x="7210425" y="4414838"/>
          <a:ext cx="1485900" cy="431800"/>
        </p:xfrm>
        <a:graphic>
          <a:graphicData uri="http://schemas.openxmlformats.org/presentationml/2006/ole">
            <p:oleObj spid="_x0000_s104485" name="Equation" r:id="rId7" imgW="1493640" imgH="439560" progId="Equation.3">
              <p:embed/>
            </p:oleObj>
          </a:graphicData>
        </a:graphic>
      </p:graphicFrame>
      <p:sp>
        <p:nvSpPr>
          <p:cNvPr id="104486" name="AutoShape 1062"/>
          <p:cNvSpPr>
            <a:spLocks noChangeArrowheads="1"/>
          </p:cNvSpPr>
          <p:nvPr/>
        </p:nvSpPr>
        <p:spPr bwMode="auto">
          <a:xfrm>
            <a:off x="7023100" y="4279900"/>
            <a:ext cx="1117600" cy="5080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7" name="AutoShape 1063"/>
          <p:cNvSpPr>
            <a:spLocks noChangeArrowheads="1"/>
          </p:cNvSpPr>
          <p:nvPr/>
        </p:nvSpPr>
        <p:spPr bwMode="auto">
          <a:xfrm>
            <a:off x="6178550" y="4425950"/>
            <a:ext cx="520700" cy="292100"/>
          </a:xfrm>
          <a:prstGeom prst="rightArrow">
            <a:avLst>
              <a:gd name="adj1" fmla="val 50000"/>
              <a:gd name="adj2" fmla="val 8913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Comments on CM acceleration:</a:t>
            </a:r>
          </a:p>
        </p:txBody>
      </p:sp>
      <p:sp>
        <p:nvSpPr>
          <p:cNvPr id="10547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467600" cy="381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/>
              <a:t>We just used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/>
              <a:t> for rotation about an axis through the CM even though the CM was accelerating! 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/>
              <a:t>    The CM is not an inertial reference frame!  </a:t>
            </a:r>
            <a:r>
              <a:rPr lang="en-US">
                <a:solidFill>
                  <a:schemeClr val="accent1"/>
                </a:solidFill>
              </a:rPr>
              <a:t>Is this OK</a:t>
            </a:r>
            <a:r>
              <a:rPr lang="en-US"/>
              <a:t>??</a:t>
            </a:r>
            <a:br>
              <a:rPr lang="en-US"/>
            </a:br>
            <a:r>
              <a:rPr lang="en-US"/>
              <a:t>(After all, we can only use </a:t>
            </a:r>
            <a:r>
              <a:rPr lang="en-US" i="1">
                <a:solidFill>
                  <a:schemeClr val="tx2"/>
                </a:solidFill>
              </a:rPr>
              <a:t>F = ma </a:t>
            </a:r>
            <a:r>
              <a:rPr lang="en-US"/>
              <a:t>in an inertial reference frame).</a:t>
            </a:r>
            <a:br>
              <a:rPr lang="en-US"/>
            </a:br>
            <a:endParaRPr lang="en-US"/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YES! </a:t>
            </a:r>
            <a:r>
              <a:rPr lang="en-US"/>
              <a:t>We can always write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for an axis through the CM</a:t>
            </a:r>
            <a:r>
              <a:rPr lang="en-US"/>
              <a:t>.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/>
              <a:t>This is true even if the CM is accelerating.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/>
              <a:t>We will prove this when we discuss angular momentum! </a:t>
            </a:r>
          </a:p>
        </p:txBody>
      </p:sp>
      <p:grpSp>
        <p:nvGrpSpPr>
          <p:cNvPr id="105478" name="Group 1030"/>
          <p:cNvGrpSpPr>
            <a:grpSpLocks/>
          </p:cNvGrpSpPr>
          <p:nvPr/>
        </p:nvGrpSpPr>
        <p:grpSpPr bwMode="auto">
          <a:xfrm>
            <a:off x="2897188" y="4975225"/>
            <a:ext cx="2987675" cy="1462088"/>
            <a:chOff x="1825" y="3134"/>
            <a:chExt cx="1882" cy="921"/>
          </a:xfrm>
        </p:grpSpPr>
        <p:sp>
          <p:nvSpPr>
            <p:cNvPr id="105479" name="Oval 1031"/>
            <p:cNvSpPr>
              <a:spLocks noChangeArrowheads="1"/>
            </p:cNvSpPr>
            <p:nvPr/>
          </p:nvSpPr>
          <p:spPr bwMode="auto">
            <a:xfrm>
              <a:off x="2068" y="3268"/>
              <a:ext cx="664" cy="66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0" name="Line 1032"/>
            <p:cNvSpPr>
              <a:spLocks noChangeShapeType="1"/>
            </p:cNvSpPr>
            <p:nvPr/>
          </p:nvSpPr>
          <p:spPr bwMode="auto">
            <a:xfrm>
              <a:off x="2404" y="3936"/>
              <a:ext cx="10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1" name="Rectangle 1033"/>
            <p:cNvSpPr>
              <a:spLocks noChangeArrowheads="1"/>
            </p:cNvSpPr>
            <p:nvPr/>
          </p:nvSpPr>
          <p:spPr bwMode="auto">
            <a:xfrm>
              <a:off x="3495" y="3826"/>
              <a:ext cx="21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105482" name="Line 1034"/>
            <p:cNvSpPr>
              <a:spLocks noChangeShapeType="1"/>
            </p:cNvSpPr>
            <p:nvPr/>
          </p:nvSpPr>
          <p:spPr bwMode="auto">
            <a:xfrm>
              <a:off x="2400" y="3604"/>
              <a:ext cx="0" cy="32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3" name="Rectangle 1035"/>
            <p:cNvSpPr>
              <a:spLocks noChangeArrowheads="1"/>
            </p:cNvSpPr>
            <p:nvPr/>
          </p:nvSpPr>
          <p:spPr bwMode="auto">
            <a:xfrm>
              <a:off x="2200" y="3586"/>
              <a:ext cx="2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05484" name="Rectangle 1036"/>
            <p:cNvSpPr>
              <a:spLocks noChangeArrowheads="1"/>
            </p:cNvSpPr>
            <p:nvPr/>
          </p:nvSpPr>
          <p:spPr bwMode="auto">
            <a:xfrm>
              <a:off x="2344" y="3346"/>
              <a:ext cx="29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M </a:t>
              </a:r>
            </a:p>
          </p:txBody>
        </p:sp>
        <p:sp>
          <p:nvSpPr>
            <p:cNvPr id="105485" name="Line 1037"/>
            <p:cNvSpPr>
              <a:spLocks noChangeShapeType="1"/>
            </p:cNvSpPr>
            <p:nvPr/>
          </p:nvSpPr>
          <p:spPr bwMode="auto">
            <a:xfrm>
              <a:off x="2980" y="3600"/>
              <a:ext cx="472" cy="0"/>
            </a:xfrm>
            <a:prstGeom prst="line">
              <a:avLst/>
            </a:prstGeom>
            <a:noFill/>
            <a:ln w="12700">
              <a:solidFill>
                <a:srgbClr val="F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6" name="Rectangle 1038"/>
            <p:cNvSpPr>
              <a:spLocks noChangeArrowheads="1"/>
            </p:cNvSpPr>
            <p:nvPr/>
          </p:nvSpPr>
          <p:spPr bwMode="auto">
            <a:xfrm>
              <a:off x="3111" y="3346"/>
              <a:ext cx="22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rgbClr val="FC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05487" name="Arc 1039"/>
            <p:cNvSpPr>
              <a:spLocks/>
            </p:cNvSpPr>
            <p:nvPr/>
          </p:nvSpPr>
          <p:spPr bwMode="auto">
            <a:xfrm>
              <a:off x="1965" y="3134"/>
              <a:ext cx="499" cy="36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57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7"/>
                    <a:pt x="9644" y="23"/>
                    <a:pt x="21557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7"/>
                    <a:pt x="9644" y="23"/>
                    <a:pt x="21557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FC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8" name="Rectangle 1040"/>
            <p:cNvSpPr>
              <a:spLocks noChangeArrowheads="1"/>
            </p:cNvSpPr>
            <p:nvPr/>
          </p:nvSpPr>
          <p:spPr bwMode="auto">
            <a:xfrm>
              <a:off x="1825" y="3490"/>
              <a:ext cx="21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rgbClr val="FC0000"/>
                  </a:solidFill>
                  <a:latin typeface="Symbol" pitchFamily="18" charset="2"/>
                </a:rPr>
                <a:t></a:t>
              </a:r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Menggelinding (Rolling)</a:t>
            </a:r>
          </a:p>
        </p:txBody>
      </p:sp>
      <p:sp>
        <p:nvSpPr>
          <p:cNvPr id="106501" name="Rectangle 102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Suatu benda dengan massa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, jari-jari 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/>
              <a:t>, dan momen inersia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/>
              <a:t> berputar ke bawah tanpa slip pada bidang miring dengan kemiringan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/>
              <a:t> terhadap bidang datar. Hitung percepatannya?</a:t>
            </a:r>
          </a:p>
          <a:p>
            <a:pPr lvl="1">
              <a:buFont typeface="Monotype Sorts" charset="0"/>
              <a:buNone/>
            </a:pPr>
            <a:endParaRPr lang="en-US"/>
          </a:p>
          <a:p>
            <a:r>
              <a:rPr lang="en-US" i="1">
                <a:solidFill>
                  <a:schemeClr val="tx2"/>
                </a:solidFill>
              </a:rPr>
              <a:t>SARAN: Tinjau gerak pusat massa  dan rotasi terhadap pusat masaa secara terpisah ketika menyelesaikan persoalan ini </a:t>
            </a:r>
            <a:br>
              <a:rPr lang="en-US" i="1">
                <a:solidFill>
                  <a:schemeClr val="tx2"/>
                </a:solidFill>
              </a:rPr>
            </a:b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106502" name="AutoShape 1030"/>
          <p:cNvSpPr>
            <a:spLocks noChangeArrowheads="1"/>
          </p:cNvSpPr>
          <p:nvPr/>
        </p:nvSpPr>
        <p:spPr bwMode="auto">
          <a:xfrm rot="16200000">
            <a:off x="6305550" y="3740150"/>
            <a:ext cx="1104900" cy="33401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Oval 1031"/>
          <p:cNvSpPr>
            <a:spLocks noChangeArrowheads="1"/>
          </p:cNvSpPr>
          <p:nvPr/>
        </p:nvSpPr>
        <p:spPr bwMode="auto">
          <a:xfrm>
            <a:off x="7088188" y="4019550"/>
            <a:ext cx="1104900" cy="11049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4" name="Line 1032"/>
          <p:cNvSpPr>
            <a:spLocks noChangeShapeType="1"/>
          </p:cNvSpPr>
          <p:nvPr/>
        </p:nvSpPr>
        <p:spPr bwMode="auto">
          <a:xfrm>
            <a:off x="7646988" y="4572000"/>
            <a:ext cx="54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Rectangle 1033"/>
          <p:cNvSpPr>
            <a:spLocks noChangeArrowheads="1"/>
          </p:cNvSpPr>
          <p:nvPr/>
        </p:nvSpPr>
        <p:spPr bwMode="auto">
          <a:xfrm>
            <a:off x="6213475" y="5584825"/>
            <a:ext cx="3127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  <p:sp>
        <p:nvSpPr>
          <p:cNvPr id="106506" name="Rectangle 1034"/>
          <p:cNvSpPr>
            <a:spLocks noChangeArrowheads="1"/>
          </p:cNvSpPr>
          <p:nvPr/>
        </p:nvSpPr>
        <p:spPr bwMode="auto">
          <a:xfrm>
            <a:off x="7773988" y="4598988"/>
            <a:ext cx="365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06507" name="Rectangle 1035"/>
          <p:cNvSpPr>
            <a:spLocks noChangeArrowheads="1"/>
          </p:cNvSpPr>
          <p:nvPr/>
        </p:nvSpPr>
        <p:spPr bwMode="auto">
          <a:xfrm>
            <a:off x="7423150" y="4132263"/>
            <a:ext cx="328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106508" name="Rectangle 1036"/>
          <p:cNvSpPr>
            <a:spLocks noChangeArrowheads="1"/>
          </p:cNvSpPr>
          <p:nvPr/>
        </p:nvSpPr>
        <p:spPr bwMode="auto">
          <a:xfrm>
            <a:off x="7240588" y="4598988"/>
            <a:ext cx="3921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Menggelinding…</a:t>
            </a:r>
            <a:endParaRPr lang="en-US" i="1"/>
          </a:p>
        </p:txBody>
      </p:sp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sz="2400"/>
              <a:t>Gesekan static </a:t>
            </a:r>
            <a:r>
              <a:rPr lang="en-US" sz="2400" i="1">
                <a:solidFill>
                  <a:schemeClr val="tx2"/>
                </a:solidFill>
              </a:rPr>
              <a:t>f</a:t>
            </a:r>
            <a:r>
              <a:rPr lang="en-US" sz="2400"/>
              <a:t> menyebabkan menggelinding</a:t>
            </a:r>
          </a:p>
          <a:p>
            <a:pPr>
              <a:buFont typeface="Monotype Sorts" charset="0"/>
              <a:buNone/>
            </a:pPr>
            <a:r>
              <a:rPr lang="en-US" sz="2400"/>
              <a:t>Ada dua kasus menggelinding: </a:t>
            </a:r>
          </a:p>
          <a:p>
            <a:pPr>
              <a:buFont typeface="Monotype Sorts" charset="0"/>
              <a:buNone/>
            </a:pPr>
            <a:endParaRPr lang="en-US" sz="2400"/>
          </a:p>
          <a:p>
            <a:pPr>
              <a:buFont typeface="Monotype Sorts" charset="0"/>
              <a:buNone/>
            </a:pPr>
            <a:r>
              <a:rPr lang="en-US" sz="2400"/>
              <a:t>1. Menggelinding tanpa tergelincir (menggelinding murni)</a:t>
            </a:r>
          </a:p>
          <a:p>
            <a:endParaRPr lang="en-US" sz="2400"/>
          </a:p>
          <a:p>
            <a:r>
              <a:rPr lang="en-US" sz="2400"/>
              <a:t>2. Menggelinding dan tergelincir secara serempak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Menggelinding...</a:t>
            </a:r>
          </a:p>
        </p:txBody>
      </p:sp>
      <p:sp>
        <p:nvSpPr>
          <p:cNvPr id="10752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32924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Gesekan static </a:t>
            </a:r>
            <a:r>
              <a:rPr lang="en-US" sz="1800" i="1">
                <a:solidFill>
                  <a:schemeClr val="tx2"/>
                </a:solidFill>
              </a:rPr>
              <a:t>f</a:t>
            </a:r>
            <a:r>
              <a:rPr lang="en-US" sz="1800"/>
              <a:t> menyebabkan menggelinding.  Besaran ini tidak diketahui, harus diselesaikan.</a:t>
            </a:r>
          </a:p>
          <a:p>
            <a:pPr>
              <a:lnSpc>
                <a:spcPct val="80000"/>
              </a:lnSpc>
            </a:pPr>
            <a:r>
              <a:rPr lang="en-US" sz="1800"/>
              <a:t>Pertama-tama tinjau dulu diagram benda bebas dari benda dan gunakan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sz="1800"/>
              <a:t>		 </a:t>
            </a:r>
            <a:r>
              <a:rPr lang="en-US" sz="1800" i="1">
                <a:solidFill>
                  <a:schemeClr val="tx2"/>
                </a:solidFill>
              </a:rPr>
              <a:t>F</a:t>
            </a:r>
            <a:r>
              <a:rPr lang="en-US" sz="1800" i="1" baseline="-25000">
                <a:solidFill>
                  <a:schemeClr val="tx2"/>
                </a:solidFill>
              </a:rPr>
              <a:t>NET</a:t>
            </a:r>
            <a:r>
              <a:rPr lang="en-US" sz="1800" i="1">
                <a:solidFill>
                  <a:schemeClr val="tx2"/>
                </a:solidFill>
              </a:rPr>
              <a:t> = Ma</a:t>
            </a:r>
            <a:r>
              <a:rPr lang="en-US" sz="1800" i="1" baseline="-25000">
                <a:solidFill>
                  <a:schemeClr val="tx2"/>
                </a:solidFill>
              </a:rPr>
              <a:t>CM </a:t>
            </a:r>
            <a:r>
              <a:rPr lang="en-US" sz="1800"/>
              <a:t>: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sz="1800"/>
              <a:t> 		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sz="1800"/>
              <a:t>    Dalam arah </a:t>
            </a:r>
            <a:r>
              <a:rPr lang="en-US" sz="1800" i="1">
                <a:solidFill>
                  <a:schemeClr val="accent2"/>
                </a:solidFill>
              </a:rPr>
              <a:t>x</a:t>
            </a:r>
            <a:r>
              <a:rPr lang="en-US" sz="1800"/>
              <a:t> :   </a:t>
            </a:r>
            <a:r>
              <a:rPr lang="en-US" sz="1800" i="1">
                <a:solidFill>
                  <a:schemeClr val="accent1"/>
                </a:solidFill>
              </a:rPr>
              <a:t>Mg </a:t>
            </a:r>
            <a:r>
              <a:rPr lang="en-US" sz="1800" i="1">
                <a:solidFill>
                  <a:schemeClr val="tx2"/>
                </a:solidFill>
              </a:rPr>
              <a:t>sin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 i="1">
                <a:solidFill>
                  <a:schemeClr val="tx2"/>
                </a:solidFill>
              </a:rPr>
              <a:t>- </a:t>
            </a:r>
            <a:r>
              <a:rPr lang="en-US" sz="1800" i="1">
                <a:solidFill>
                  <a:schemeClr val="accent1"/>
                </a:solidFill>
              </a:rPr>
              <a:t>f</a:t>
            </a:r>
            <a:r>
              <a:rPr lang="en-US" sz="1800" i="1">
                <a:solidFill>
                  <a:schemeClr val="tx2"/>
                </a:solidFill>
              </a:rPr>
              <a:t> = Ma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Sekarang tinjau rotasi terhadap pusat </a:t>
            </a:r>
            <a:br>
              <a:rPr lang="en-US" sz="1800"/>
            </a:br>
            <a:r>
              <a:rPr lang="en-US" sz="1800"/>
              <a:t> massa CM dan gunakan </a:t>
            </a:r>
            <a:r>
              <a:rPr lang="en-US" sz="1800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sz="1800" i="1">
                <a:solidFill>
                  <a:srgbClr val="FC0000"/>
                </a:solidFill>
              </a:rPr>
              <a:t> </a:t>
            </a:r>
            <a:r>
              <a:rPr lang="en-US" sz="1800" i="1">
                <a:solidFill>
                  <a:schemeClr val="tx2"/>
                </a:solidFill>
              </a:rPr>
              <a:t>=</a:t>
            </a:r>
            <a:r>
              <a:rPr lang="en-US" sz="1800" i="1">
                <a:solidFill>
                  <a:srgbClr val="FC0000"/>
                </a:solidFill>
              </a:rPr>
              <a:t> </a:t>
            </a:r>
            <a:r>
              <a:rPr lang="en-US" sz="1800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sz="1800" b="1">
                <a:solidFill>
                  <a:schemeClr val="tx2"/>
                </a:solidFill>
                <a:latin typeface="Symbol" pitchFamily="18" charset="2"/>
              </a:rPr>
              <a:t></a:t>
            </a:r>
            <a:endParaRPr lang="en-US" sz="1800"/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sz="1800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sz="1800" i="1">
                <a:solidFill>
                  <a:srgbClr val="FC0000"/>
                </a:solidFill>
              </a:rPr>
              <a:t> </a:t>
            </a:r>
            <a:r>
              <a:rPr lang="en-US" sz="1800" i="1">
                <a:solidFill>
                  <a:schemeClr val="tx2"/>
                </a:solidFill>
              </a:rPr>
              <a:t>= R</a:t>
            </a:r>
            <a:r>
              <a:rPr lang="en-US" sz="1800" i="1">
                <a:solidFill>
                  <a:schemeClr val="accent1"/>
                </a:solidFill>
              </a:rPr>
              <a:t>f   </a:t>
            </a:r>
            <a:r>
              <a:rPr lang="en-US" sz="1800" i="1"/>
              <a:t>d</a:t>
            </a:r>
            <a:r>
              <a:rPr lang="en-US" sz="1800"/>
              <a:t>an</a:t>
            </a:r>
            <a:r>
              <a:rPr lang="en-US" sz="1800" i="1">
                <a:solidFill>
                  <a:schemeClr val="accent1"/>
                </a:solidFill>
              </a:rPr>
              <a:t>  </a:t>
            </a:r>
            <a:r>
              <a:rPr lang="en-US" sz="1800" i="1">
                <a:solidFill>
                  <a:schemeClr val="tx2"/>
                </a:solidFill>
              </a:rPr>
              <a:t>a = </a:t>
            </a:r>
            <a:r>
              <a:rPr lang="en-US" sz="1800" b="1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sz="1800" i="1">
                <a:solidFill>
                  <a:schemeClr val="tx2"/>
                </a:solidFill>
              </a:rPr>
              <a:t>R</a:t>
            </a:r>
            <a:endParaRPr lang="en-US" sz="1800" b="1">
              <a:solidFill>
                <a:schemeClr val="tx2"/>
              </a:solidFill>
              <a:latin typeface="Symbol" pitchFamily="18" charset="2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sz="1800"/>
              <a:t/>
            </a:r>
            <a:br>
              <a:rPr lang="en-US" sz="1800"/>
            </a:br>
            <a:endParaRPr lang="en-US" sz="1800"/>
          </a:p>
        </p:txBody>
      </p:sp>
      <p:sp>
        <p:nvSpPr>
          <p:cNvPr id="107526" name="Oval 1030"/>
          <p:cNvSpPr>
            <a:spLocks noChangeArrowheads="1"/>
          </p:cNvSpPr>
          <p:nvPr/>
        </p:nvSpPr>
        <p:spPr bwMode="auto">
          <a:xfrm>
            <a:off x="6573838" y="3376613"/>
            <a:ext cx="1104900" cy="11049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Line 1031"/>
          <p:cNvSpPr>
            <a:spLocks noChangeShapeType="1"/>
          </p:cNvSpPr>
          <p:nvPr/>
        </p:nvSpPr>
        <p:spPr bwMode="auto">
          <a:xfrm>
            <a:off x="7132638" y="3929063"/>
            <a:ext cx="54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8" name="Rectangle 1032"/>
          <p:cNvSpPr>
            <a:spLocks noChangeArrowheads="1"/>
          </p:cNvSpPr>
          <p:nvPr/>
        </p:nvSpPr>
        <p:spPr bwMode="auto">
          <a:xfrm>
            <a:off x="7208838" y="3943350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07529" name="Rectangle 1033"/>
          <p:cNvSpPr>
            <a:spLocks noChangeArrowheads="1"/>
          </p:cNvSpPr>
          <p:nvPr/>
        </p:nvSpPr>
        <p:spPr bwMode="auto">
          <a:xfrm>
            <a:off x="6802438" y="3498850"/>
            <a:ext cx="4619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 </a:t>
            </a:r>
          </a:p>
        </p:txBody>
      </p:sp>
      <p:sp>
        <p:nvSpPr>
          <p:cNvPr id="107530" name="Rectangle 1034"/>
          <p:cNvSpPr>
            <a:spLocks noChangeArrowheads="1"/>
          </p:cNvSpPr>
          <p:nvPr/>
        </p:nvSpPr>
        <p:spPr bwMode="auto">
          <a:xfrm>
            <a:off x="6384925" y="4727575"/>
            <a:ext cx="3127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  <p:sp>
        <p:nvSpPr>
          <p:cNvPr id="107531" name="Line 1035"/>
          <p:cNvSpPr>
            <a:spLocks noChangeShapeType="1"/>
          </p:cNvSpPr>
          <p:nvPr/>
        </p:nvSpPr>
        <p:spPr bwMode="auto">
          <a:xfrm flipV="1">
            <a:off x="5335588" y="4221163"/>
            <a:ext cx="2665412" cy="8858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Line 1036"/>
          <p:cNvSpPr>
            <a:spLocks noChangeShapeType="1"/>
          </p:cNvSpPr>
          <p:nvPr/>
        </p:nvSpPr>
        <p:spPr bwMode="auto">
          <a:xfrm>
            <a:off x="5324475" y="5105400"/>
            <a:ext cx="20955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3" name="Line 1037"/>
          <p:cNvSpPr>
            <a:spLocks noChangeShapeType="1"/>
          </p:cNvSpPr>
          <p:nvPr/>
        </p:nvSpPr>
        <p:spPr bwMode="auto">
          <a:xfrm flipV="1">
            <a:off x="7327900" y="4273550"/>
            <a:ext cx="503238" cy="1841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4" name="Rectangle 1038"/>
          <p:cNvSpPr>
            <a:spLocks noChangeArrowheads="1"/>
          </p:cNvSpPr>
          <p:nvPr/>
        </p:nvSpPr>
        <p:spPr bwMode="auto">
          <a:xfrm>
            <a:off x="7923213" y="3832225"/>
            <a:ext cx="250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f</a:t>
            </a:r>
          </a:p>
        </p:txBody>
      </p:sp>
      <p:sp>
        <p:nvSpPr>
          <p:cNvPr id="107535" name="Line 1039"/>
          <p:cNvSpPr>
            <a:spLocks noChangeShapeType="1"/>
          </p:cNvSpPr>
          <p:nvPr/>
        </p:nvSpPr>
        <p:spPr bwMode="auto">
          <a:xfrm flipH="1">
            <a:off x="7112000" y="3943350"/>
            <a:ext cx="12700" cy="20732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6" name="Rectangle 1040"/>
          <p:cNvSpPr>
            <a:spLocks noChangeArrowheads="1"/>
          </p:cNvSpPr>
          <p:nvPr/>
        </p:nvSpPr>
        <p:spPr bwMode="auto">
          <a:xfrm>
            <a:off x="7129463" y="4625975"/>
            <a:ext cx="5334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Mg</a:t>
            </a:r>
          </a:p>
        </p:txBody>
      </p:sp>
      <p:sp>
        <p:nvSpPr>
          <p:cNvPr id="107537" name="Line 1041"/>
          <p:cNvSpPr>
            <a:spLocks noChangeShapeType="1"/>
          </p:cNvSpPr>
          <p:nvPr/>
        </p:nvSpPr>
        <p:spPr bwMode="auto">
          <a:xfrm flipH="1">
            <a:off x="6480175" y="3943350"/>
            <a:ext cx="631825" cy="20796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Line 1042"/>
          <p:cNvSpPr>
            <a:spLocks noChangeShapeType="1"/>
          </p:cNvSpPr>
          <p:nvPr/>
        </p:nvSpPr>
        <p:spPr bwMode="auto">
          <a:xfrm>
            <a:off x="6492875" y="4149725"/>
            <a:ext cx="612775" cy="1868488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539" name="Group 1043"/>
          <p:cNvGrpSpPr>
            <a:grpSpLocks/>
          </p:cNvGrpSpPr>
          <p:nvPr/>
        </p:nvGrpSpPr>
        <p:grpSpPr bwMode="auto">
          <a:xfrm>
            <a:off x="5653088" y="3725863"/>
            <a:ext cx="600075" cy="1020762"/>
            <a:chOff x="3561" y="2347"/>
            <a:chExt cx="378" cy="643"/>
          </a:xfrm>
        </p:grpSpPr>
        <p:sp>
          <p:nvSpPr>
            <p:cNvPr id="107540" name="Line 1044"/>
            <p:cNvSpPr>
              <a:spLocks noChangeShapeType="1"/>
            </p:cNvSpPr>
            <p:nvPr/>
          </p:nvSpPr>
          <p:spPr bwMode="auto">
            <a:xfrm flipH="1" flipV="1">
              <a:off x="3849" y="2541"/>
              <a:ext cx="90" cy="23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1" name="Line 1045"/>
            <p:cNvSpPr>
              <a:spLocks noChangeShapeType="1"/>
            </p:cNvSpPr>
            <p:nvPr/>
          </p:nvSpPr>
          <p:spPr bwMode="auto">
            <a:xfrm flipH="1">
              <a:off x="3705" y="2774"/>
              <a:ext cx="234" cy="7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2" name="Rectangle 1046"/>
            <p:cNvSpPr>
              <a:spLocks noChangeArrowheads="1"/>
            </p:cNvSpPr>
            <p:nvPr/>
          </p:nvSpPr>
          <p:spPr bwMode="auto">
            <a:xfrm rot="20400000">
              <a:off x="3717" y="2347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07543" name="Rectangle 1047"/>
            <p:cNvSpPr>
              <a:spLocks noChangeArrowheads="1"/>
            </p:cNvSpPr>
            <p:nvPr/>
          </p:nvSpPr>
          <p:spPr bwMode="auto">
            <a:xfrm rot="20400000">
              <a:off x="3561" y="2761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x</a:t>
              </a:r>
            </a:p>
          </p:txBody>
        </p:sp>
      </p:grpSp>
      <p:graphicFrame>
        <p:nvGraphicFramePr>
          <p:cNvPr id="107544" name="Object 1048"/>
          <p:cNvGraphicFramePr>
            <a:graphicFrameLocks/>
          </p:cNvGraphicFramePr>
          <p:nvPr/>
        </p:nvGraphicFramePr>
        <p:xfrm>
          <a:off x="1208088" y="4935538"/>
          <a:ext cx="1125537" cy="760412"/>
        </p:xfrm>
        <a:graphic>
          <a:graphicData uri="http://schemas.openxmlformats.org/presentationml/2006/ole">
            <p:oleObj spid="_x0000_s107544" name="Equation" r:id="rId3" imgW="571320" imgH="393480" progId="Equation.3">
              <p:embed/>
            </p:oleObj>
          </a:graphicData>
        </a:graphic>
      </p:graphicFrame>
      <p:grpSp>
        <p:nvGrpSpPr>
          <p:cNvPr id="107545" name="Group 1049"/>
          <p:cNvGrpSpPr>
            <a:grpSpLocks/>
          </p:cNvGrpSpPr>
          <p:nvPr/>
        </p:nvGrpSpPr>
        <p:grpSpPr bwMode="auto">
          <a:xfrm>
            <a:off x="2368550" y="5002213"/>
            <a:ext cx="1825625" cy="788987"/>
            <a:chOff x="1492" y="2704"/>
            <a:chExt cx="1150" cy="497"/>
          </a:xfrm>
        </p:grpSpPr>
        <p:graphicFrame>
          <p:nvGraphicFramePr>
            <p:cNvPr id="107546" name="Object 105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792" y="2704"/>
            <a:ext cx="850" cy="497"/>
          </p:xfrm>
          <a:graphic>
            <a:graphicData uri="http://schemas.openxmlformats.org/presentationml/2006/ole">
              <p:oleObj spid="_x0000_s107546" name="Equation" r:id="rId4" imgW="1357200" imgH="796680" progId="Equation.3">
                <p:embed/>
              </p:oleObj>
            </a:graphicData>
          </a:graphic>
        </p:graphicFrame>
        <p:sp>
          <p:nvSpPr>
            <p:cNvPr id="107547" name="AutoShape 1051"/>
            <p:cNvSpPr>
              <a:spLocks noChangeArrowheads="1"/>
            </p:cNvSpPr>
            <p:nvPr/>
          </p:nvSpPr>
          <p:spPr bwMode="auto">
            <a:xfrm>
              <a:off x="1492" y="2836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48" name="Rectangle 1052"/>
          <p:cNvSpPr>
            <a:spLocks noChangeArrowheads="1"/>
          </p:cNvSpPr>
          <p:nvPr/>
        </p:nvSpPr>
        <p:spPr bwMode="auto">
          <a:xfrm>
            <a:off x="506413" y="6453188"/>
            <a:ext cx="45831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Menggelinding...</a:t>
            </a:r>
          </a:p>
        </p:txBody>
      </p:sp>
      <p:sp>
        <p:nvSpPr>
          <p:cNvPr id="10854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162800" cy="30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Kita punya dua persamaan: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/>
              <a:t>Eliminasi untuk</a:t>
            </a:r>
            <a:r>
              <a:rPr lang="en-US" sz="1800"/>
              <a:t>  </a:t>
            </a:r>
            <a:r>
              <a:rPr lang="en-US" sz="1800" i="1">
                <a:solidFill>
                  <a:schemeClr val="tx2"/>
                </a:solidFill>
              </a:rPr>
              <a:t>f</a:t>
            </a:r>
            <a:r>
              <a:rPr lang="en-US" sz="1800"/>
              <a:t>:</a:t>
            </a:r>
          </a:p>
        </p:txBody>
      </p:sp>
      <p:graphicFrame>
        <p:nvGraphicFramePr>
          <p:cNvPr id="108550" name="Object 1030"/>
          <p:cNvGraphicFramePr>
            <a:graphicFrameLocks/>
          </p:cNvGraphicFramePr>
          <p:nvPr/>
        </p:nvGraphicFramePr>
        <p:xfrm>
          <a:off x="6735763" y="1704975"/>
          <a:ext cx="1081087" cy="869950"/>
        </p:xfrm>
        <a:graphic>
          <a:graphicData uri="http://schemas.openxmlformats.org/presentationml/2006/ole">
            <p:oleObj spid="_x0000_s108550" name="Equation" r:id="rId3" imgW="545760" imgH="393480" progId="Equation.3">
              <p:embed/>
            </p:oleObj>
          </a:graphicData>
        </a:graphic>
      </p:graphicFrame>
      <p:graphicFrame>
        <p:nvGraphicFramePr>
          <p:cNvPr id="108551" name="Object 1031"/>
          <p:cNvGraphicFramePr>
            <a:graphicFrameLocks/>
          </p:cNvGraphicFramePr>
          <p:nvPr/>
        </p:nvGraphicFramePr>
        <p:xfrm>
          <a:off x="2587625" y="3397250"/>
          <a:ext cx="2149475" cy="882650"/>
        </p:xfrm>
        <a:graphic>
          <a:graphicData uri="http://schemas.openxmlformats.org/presentationml/2006/ole">
            <p:oleObj spid="_x0000_s108551" name="Equation" r:id="rId4" imgW="1130040" imgH="482400" progId="Equation.3">
              <p:embed/>
            </p:oleObj>
          </a:graphicData>
        </a:graphic>
      </p:graphicFrame>
      <p:sp>
        <p:nvSpPr>
          <p:cNvPr id="108552" name="AutoShape 1032"/>
          <p:cNvSpPr>
            <a:spLocks noChangeArrowheads="1"/>
          </p:cNvSpPr>
          <p:nvPr/>
        </p:nvSpPr>
        <p:spPr bwMode="auto">
          <a:xfrm rot="16200000">
            <a:off x="6305550" y="3740150"/>
            <a:ext cx="1104900" cy="33401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Oval 1033"/>
          <p:cNvSpPr>
            <a:spLocks noChangeArrowheads="1"/>
          </p:cNvSpPr>
          <p:nvPr/>
        </p:nvSpPr>
        <p:spPr bwMode="auto">
          <a:xfrm>
            <a:off x="7088188" y="4019550"/>
            <a:ext cx="1104900" cy="11049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Line 1034"/>
          <p:cNvSpPr>
            <a:spLocks noChangeShapeType="1"/>
          </p:cNvSpPr>
          <p:nvPr/>
        </p:nvSpPr>
        <p:spPr bwMode="auto">
          <a:xfrm>
            <a:off x="7646988" y="4572000"/>
            <a:ext cx="546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5" name="Rectangle 1035"/>
          <p:cNvSpPr>
            <a:spLocks noChangeArrowheads="1"/>
          </p:cNvSpPr>
          <p:nvPr/>
        </p:nvSpPr>
        <p:spPr bwMode="auto">
          <a:xfrm>
            <a:off x="6213475" y="5584825"/>
            <a:ext cx="3127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  <p:sp>
        <p:nvSpPr>
          <p:cNvPr id="108556" name="Line 1036"/>
          <p:cNvSpPr>
            <a:spLocks noChangeShapeType="1"/>
          </p:cNvSpPr>
          <p:nvPr/>
        </p:nvSpPr>
        <p:spPr bwMode="auto">
          <a:xfrm flipH="1">
            <a:off x="6318250" y="4883150"/>
            <a:ext cx="698500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7" name="Rectangle 1037"/>
          <p:cNvSpPr>
            <a:spLocks noChangeArrowheads="1"/>
          </p:cNvSpPr>
          <p:nvPr/>
        </p:nvSpPr>
        <p:spPr bwMode="auto">
          <a:xfrm>
            <a:off x="6386513" y="4549775"/>
            <a:ext cx="3508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108558" name="Rectangle 1038"/>
          <p:cNvSpPr>
            <a:spLocks noChangeArrowheads="1"/>
          </p:cNvSpPr>
          <p:nvPr/>
        </p:nvSpPr>
        <p:spPr bwMode="auto">
          <a:xfrm>
            <a:off x="7773988" y="4598988"/>
            <a:ext cx="365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08559" name="Rectangle 1039"/>
          <p:cNvSpPr>
            <a:spLocks noChangeArrowheads="1"/>
          </p:cNvSpPr>
          <p:nvPr/>
        </p:nvSpPr>
        <p:spPr bwMode="auto">
          <a:xfrm>
            <a:off x="7423150" y="4132263"/>
            <a:ext cx="328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I </a:t>
            </a:r>
          </a:p>
        </p:txBody>
      </p:sp>
      <p:sp>
        <p:nvSpPr>
          <p:cNvPr id="108560" name="Rectangle 1040"/>
          <p:cNvSpPr>
            <a:spLocks noChangeArrowheads="1"/>
          </p:cNvSpPr>
          <p:nvPr/>
        </p:nvSpPr>
        <p:spPr bwMode="auto">
          <a:xfrm>
            <a:off x="7240588" y="4598988"/>
            <a:ext cx="3921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</a:p>
        </p:txBody>
      </p:sp>
      <p:graphicFrame>
        <p:nvGraphicFramePr>
          <p:cNvPr id="108561" name="Object 1041"/>
          <p:cNvGraphicFramePr>
            <a:graphicFrameLocks/>
          </p:cNvGraphicFramePr>
          <p:nvPr/>
        </p:nvGraphicFramePr>
        <p:xfrm>
          <a:off x="1152525" y="4903788"/>
          <a:ext cx="3992563" cy="1452562"/>
        </p:xfrm>
        <a:graphic>
          <a:graphicData uri="http://schemas.openxmlformats.org/presentationml/2006/ole">
            <p:oleObj spid="_x0000_s108561" name="Equation" r:id="rId5" imgW="2070000" imgH="787320" progId="Equation.3">
              <p:embed/>
            </p:oleObj>
          </a:graphicData>
        </a:graphic>
      </p:graphicFrame>
      <p:sp>
        <p:nvSpPr>
          <p:cNvPr id="108562" name="Rectangle 1042"/>
          <p:cNvSpPr>
            <a:spLocks noChangeArrowheads="1"/>
          </p:cNvSpPr>
          <p:nvPr/>
        </p:nvSpPr>
        <p:spPr bwMode="auto">
          <a:xfrm>
            <a:off x="1114425" y="4606925"/>
            <a:ext cx="14652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Untuk bola:</a:t>
            </a:r>
          </a:p>
        </p:txBody>
      </p:sp>
      <p:graphicFrame>
        <p:nvGraphicFramePr>
          <p:cNvPr id="108563" name="Object 1043"/>
          <p:cNvGraphicFramePr>
            <a:graphicFrameLocks noChangeAspect="1"/>
          </p:cNvGraphicFramePr>
          <p:nvPr/>
        </p:nvGraphicFramePr>
        <p:xfrm>
          <a:off x="4597400" y="1973263"/>
          <a:ext cx="1841500" cy="303212"/>
        </p:xfrm>
        <a:graphic>
          <a:graphicData uri="http://schemas.openxmlformats.org/presentationml/2006/ole">
            <p:oleObj spid="_x0000_s108563" name="Equation" r:id="rId6" imgW="1841400" imgH="304560" progId="Equation.3">
              <p:embed/>
            </p:oleObj>
          </a:graphicData>
        </a:graphic>
      </p:graphicFrame>
      <p:sp>
        <p:nvSpPr>
          <p:cNvPr id="108564" name="AutoShape 1044"/>
          <p:cNvSpPr>
            <a:spLocks noChangeArrowheads="1"/>
          </p:cNvSpPr>
          <p:nvPr/>
        </p:nvSpPr>
        <p:spPr bwMode="auto">
          <a:xfrm>
            <a:off x="2439988" y="3414713"/>
            <a:ext cx="2611437" cy="90328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Contoh 3</a:t>
            </a:r>
            <a:r>
              <a:rPr lang="en-US" sz="2800" i="1"/>
              <a:t>:  Dua silinder menggelinding</a:t>
            </a:r>
            <a:endParaRPr lang="en-US" sz="2800" b="0" i="1"/>
          </a:p>
        </p:txBody>
      </p:sp>
      <p:sp>
        <p:nvSpPr>
          <p:cNvPr id="1095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45400" cy="30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/>
              <a:t>Dua bua silinder homogen terbuat dari aluminium.  Silinder yang satu memiliki jari-jari dua kali yang lainnya.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/>
              <a:t>Jika keduanya diletakkan pada puncak bidang miring yang sama dan dilepaskan, mana yang paling cepat sampai di bawah</a:t>
            </a:r>
            <a:r>
              <a:rPr lang="en-US" sz="1800"/>
              <a:t>?</a:t>
            </a:r>
          </a:p>
        </p:txBody>
      </p:sp>
      <p:sp>
        <p:nvSpPr>
          <p:cNvPr id="109572" name="AutoShape 1028"/>
          <p:cNvSpPr>
            <a:spLocks noChangeArrowheads="1"/>
          </p:cNvSpPr>
          <p:nvPr/>
        </p:nvSpPr>
        <p:spPr bwMode="auto">
          <a:xfrm>
            <a:off x="4000500" y="4333875"/>
            <a:ext cx="2257425" cy="1190625"/>
          </a:xfrm>
          <a:prstGeom prst="rtTriangle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Freeform 1029"/>
          <p:cNvSpPr>
            <a:spLocks/>
          </p:cNvSpPr>
          <p:nvPr/>
        </p:nvSpPr>
        <p:spPr bwMode="auto">
          <a:xfrm>
            <a:off x="4000500" y="3670300"/>
            <a:ext cx="3570288" cy="1855788"/>
          </a:xfrm>
          <a:custGeom>
            <a:avLst/>
            <a:gdLst/>
            <a:ahLst/>
            <a:cxnLst>
              <a:cxn ang="0">
                <a:pos x="0" y="413"/>
              </a:cxn>
              <a:cxn ang="0">
                <a:pos x="845" y="0"/>
              </a:cxn>
              <a:cxn ang="0">
                <a:pos x="2248" y="778"/>
              </a:cxn>
              <a:cxn ang="0">
                <a:pos x="1419" y="1168"/>
              </a:cxn>
              <a:cxn ang="0">
                <a:pos x="0" y="413"/>
              </a:cxn>
            </a:cxnLst>
            <a:rect l="0" t="0" r="r" b="b"/>
            <a:pathLst>
              <a:path w="2249" h="1169">
                <a:moveTo>
                  <a:pt x="0" y="413"/>
                </a:moveTo>
                <a:lnTo>
                  <a:pt x="845" y="0"/>
                </a:lnTo>
                <a:lnTo>
                  <a:pt x="2248" y="778"/>
                </a:lnTo>
                <a:lnTo>
                  <a:pt x="1419" y="1168"/>
                </a:lnTo>
                <a:lnTo>
                  <a:pt x="0" y="413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9574" name="Group 1030"/>
          <p:cNvGrpSpPr>
            <a:grpSpLocks/>
          </p:cNvGrpSpPr>
          <p:nvPr/>
        </p:nvGrpSpPr>
        <p:grpSpPr bwMode="auto">
          <a:xfrm>
            <a:off x="4895850" y="3625850"/>
            <a:ext cx="711200" cy="571500"/>
            <a:chOff x="3084" y="2284"/>
            <a:chExt cx="448" cy="360"/>
          </a:xfrm>
        </p:grpSpPr>
        <p:sp>
          <p:nvSpPr>
            <p:cNvPr id="109575" name="Oval 1031"/>
            <p:cNvSpPr>
              <a:spLocks noChangeArrowheads="1"/>
            </p:cNvSpPr>
            <p:nvPr/>
          </p:nvSpPr>
          <p:spPr bwMode="auto">
            <a:xfrm>
              <a:off x="3252" y="2284"/>
              <a:ext cx="280" cy="280"/>
            </a:xfrm>
            <a:prstGeom prst="ellipse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6" name="Freeform 1032"/>
            <p:cNvSpPr>
              <a:spLocks/>
            </p:cNvSpPr>
            <p:nvPr/>
          </p:nvSpPr>
          <p:spPr bwMode="auto">
            <a:xfrm>
              <a:off x="3186" y="2288"/>
              <a:ext cx="291" cy="341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164" y="0"/>
                </a:cxn>
                <a:cxn ang="0">
                  <a:pos x="290" y="248"/>
                </a:cxn>
                <a:cxn ang="0">
                  <a:pos x="106" y="340"/>
                </a:cxn>
                <a:cxn ang="0">
                  <a:pos x="0" y="80"/>
                </a:cxn>
              </a:cxnLst>
              <a:rect l="0" t="0" r="r" b="b"/>
              <a:pathLst>
                <a:path w="291" h="341">
                  <a:moveTo>
                    <a:pt x="0" y="80"/>
                  </a:moveTo>
                  <a:lnTo>
                    <a:pt x="164" y="0"/>
                  </a:lnTo>
                  <a:lnTo>
                    <a:pt x="290" y="248"/>
                  </a:lnTo>
                  <a:lnTo>
                    <a:pt x="106" y="340"/>
                  </a:lnTo>
                  <a:lnTo>
                    <a:pt x="0" y="80"/>
                  </a:lnTo>
                </a:path>
              </a:pathLst>
            </a:custGeom>
            <a:solidFill>
              <a:srgbClr val="B2B2B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7" name="Oval 1033"/>
            <p:cNvSpPr>
              <a:spLocks noChangeArrowheads="1"/>
            </p:cNvSpPr>
            <p:nvPr/>
          </p:nvSpPr>
          <p:spPr bwMode="auto">
            <a:xfrm>
              <a:off x="3084" y="2364"/>
              <a:ext cx="280" cy="280"/>
            </a:xfrm>
            <a:prstGeom prst="ellipse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8" name="Line 1034"/>
            <p:cNvSpPr>
              <a:spLocks noChangeShapeType="1"/>
            </p:cNvSpPr>
            <p:nvPr/>
          </p:nvSpPr>
          <p:spPr bwMode="auto">
            <a:xfrm flipV="1">
              <a:off x="3174" y="2290"/>
              <a:ext cx="17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9" name="Line 1035"/>
            <p:cNvSpPr>
              <a:spLocks noChangeShapeType="1"/>
            </p:cNvSpPr>
            <p:nvPr/>
          </p:nvSpPr>
          <p:spPr bwMode="auto">
            <a:xfrm flipV="1">
              <a:off x="3292" y="2546"/>
              <a:ext cx="17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580" name="Group 1036"/>
          <p:cNvGrpSpPr>
            <a:grpSpLocks/>
          </p:cNvGrpSpPr>
          <p:nvPr/>
        </p:nvGrpSpPr>
        <p:grpSpPr bwMode="auto">
          <a:xfrm>
            <a:off x="4408488" y="4108450"/>
            <a:ext cx="365125" cy="292100"/>
            <a:chOff x="2777" y="2588"/>
            <a:chExt cx="230" cy="184"/>
          </a:xfrm>
        </p:grpSpPr>
        <p:sp>
          <p:nvSpPr>
            <p:cNvPr id="109581" name="Oval 1037"/>
            <p:cNvSpPr>
              <a:spLocks noChangeArrowheads="1"/>
            </p:cNvSpPr>
            <p:nvPr/>
          </p:nvSpPr>
          <p:spPr bwMode="auto">
            <a:xfrm>
              <a:off x="2865" y="2588"/>
              <a:ext cx="142" cy="142"/>
            </a:xfrm>
            <a:prstGeom prst="ellipse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2" name="Freeform 1038"/>
            <p:cNvSpPr>
              <a:spLocks/>
            </p:cNvSpPr>
            <p:nvPr/>
          </p:nvSpPr>
          <p:spPr bwMode="auto">
            <a:xfrm>
              <a:off x="2828" y="2588"/>
              <a:ext cx="153" cy="179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85" y="0"/>
                </a:cxn>
                <a:cxn ang="0">
                  <a:pos x="152" y="129"/>
                </a:cxn>
                <a:cxn ang="0">
                  <a:pos x="55" y="178"/>
                </a:cxn>
                <a:cxn ang="0">
                  <a:pos x="0" y="41"/>
                </a:cxn>
              </a:cxnLst>
              <a:rect l="0" t="0" r="r" b="b"/>
              <a:pathLst>
                <a:path w="153" h="179">
                  <a:moveTo>
                    <a:pt x="0" y="41"/>
                  </a:moveTo>
                  <a:lnTo>
                    <a:pt x="85" y="0"/>
                  </a:lnTo>
                  <a:lnTo>
                    <a:pt x="152" y="129"/>
                  </a:lnTo>
                  <a:lnTo>
                    <a:pt x="55" y="178"/>
                  </a:lnTo>
                  <a:lnTo>
                    <a:pt x="0" y="41"/>
                  </a:lnTo>
                </a:path>
              </a:pathLst>
            </a:custGeom>
            <a:solidFill>
              <a:srgbClr val="B2B2B2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83" name="Oval 1039"/>
            <p:cNvSpPr>
              <a:spLocks noChangeArrowheads="1"/>
            </p:cNvSpPr>
            <p:nvPr/>
          </p:nvSpPr>
          <p:spPr bwMode="auto">
            <a:xfrm>
              <a:off x="2777" y="2630"/>
              <a:ext cx="142" cy="142"/>
            </a:xfrm>
            <a:prstGeom prst="ellipse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4" name="Line 1040"/>
            <p:cNvSpPr>
              <a:spLocks noChangeShapeType="1"/>
            </p:cNvSpPr>
            <p:nvPr/>
          </p:nvSpPr>
          <p:spPr bwMode="auto">
            <a:xfrm flipV="1">
              <a:off x="2822" y="2589"/>
              <a:ext cx="92" cy="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5" name="Line 1041"/>
            <p:cNvSpPr>
              <a:spLocks noChangeShapeType="1"/>
            </p:cNvSpPr>
            <p:nvPr/>
          </p:nvSpPr>
          <p:spPr bwMode="auto">
            <a:xfrm flipV="1">
              <a:off x="2884" y="2723"/>
              <a:ext cx="92" cy="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86" name="Rectangle 1042"/>
          <p:cNvSpPr>
            <a:spLocks noChangeArrowheads="1"/>
          </p:cNvSpPr>
          <p:nvPr/>
        </p:nvSpPr>
        <p:spPr bwMode="auto">
          <a:xfrm>
            <a:off x="941388" y="3421063"/>
            <a:ext cx="20558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(a)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 Yang besar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(b)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 Yang kecil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(c) 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sama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   </a:t>
            </a:r>
            <a:r>
              <a:rPr lang="en-US" sz="2000" b="1" i="1" baseline="-25000">
                <a:solidFill>
                  <a:schemeClr val="accent2"/>
                </a:solidFill>
                <a:latin typeface="Arial" charset="0"/>
              </a:rPr>
              <a:t>    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Contoh 3</a:t>
            </a:r>
            <a:r>
              <a:rPr lang="en-US" sz="2800" i="1"/>
              <a:t>:  Dua silinder menggelinding ..</a:t>
            </a:r>
            <a:br>
              <a:rPr lang="en-US" sz="2800" i="1"/>
            </a:br>
            <a:endParaRPr lang="en-US" sz="2800" i="1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15200" cy="30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/>
              <a:t>Tinjau salah satu.  Katakan jejari 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/>
              <a:t>, massa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dan jatuh dari ketinggian </a:t>
            </a:r>
            <a:r>
              <a:rPr lang="en-US" i="1">
                <a:solidFill>
                  <a:schemeClr val="tx2"/>
                </a:solidFill>
              </a:rPr>
              <a:t>H</a:t>
            </a:r>
            <a:r>
              <a:rPr lang="en-US" sz="1800"/>
              <a:t>.</a:t>
            </a:r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1689100" y="4943475"/>
            <a:ext cx="2257425" cy="1190625"/>
          </a:xfrm>
          <a:prstGeom prst="rtTriangle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1822450" y="4667250"/>
            <a:ext cx="444500" cy="4445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1143000" y="5105400"/>
            <a:ext cx="0" cy="1066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746125" y="5538788"/>
            <a:ext cx="368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H</a:t>
            </a:r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1076325" y="2554288"/>
            <a:ext cx="3754438" cy="379412"/>
            <a:chOff x="678" y="1609"/>
            <a:chExt cx="2365" cy="239"/>
          </a:xfrm>
        </p:grpSpPr>
        <p:sp>
          <p:nvSpPr>
            <p:cNvPr id="110601" name="Rectangle 9"/>
            <p:cNvSpPr>
              <a:spLocks noChangeArrowheads="1"/>
            </p:cNvSpPr>
            <p:nvPr/>
          </p:nvSpPr>
          <p:spPr bwMode="auto">
            <a:xfrm>
              <a:off x="678" y="1617"/>
              <a:ext cx="14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Konservasi energi:</a:t>
              </a:r>
            </a:p>
          </p:txBody>
        </p:sp>
        <p:sp>
          <p:nvSpPr>
            <p:cNvPr id="110602" name="Rectangle 10"/>
            <p:cNvSpPr>
              <a:spLocks noChangeArrowheads="1"/>
            </p:cNvSpPr>
            <p:nvPr/>
          </p:nvSpPr>
          <p:spPr bwMode="auto">
            <a:xfrm>
              <a:off x="2230" y="1609"/>
              <a:ext cx="8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- </a:t>
              </a:r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D</a:t>
              </a: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U</a:t>
              </a:r>
              <a:r>
                <a:rPr lang="en-US" sz="2000">
                  <a:solidFill>
                    <a:schemeClr val="tx2"/>
                  </a:solidFill>
                  <a:latin typeface="Arial" charset="0"/>
                </a:rPr>
                <a:t> = </a:t>
              </a:r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D</a:t>
              </a: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K</a:t>
              </a:r>
            </a:p>
          </p:txBody>
        </p:sp>
      </p:grpSp>
      <p:grpSp>
        <p:nvGrpSpPr>
          <p:cNvPr id="110603" name="Group 11"/>
          <p:cNvGrpSpPr>
            <a:grpSpLocks/>
          </p:cNvGrpSpPr>
          <p:nvPr/>
        </p:nvGrpSpPr>
        <p:grpSpPr bwMode="auto">
          <a:xfrm>
            <a:off x="5035550" y="2463800"/>
            <a:ext cx="3097213" cy="585788"/>
            <a:chOff x="3172" y="1552"/>
            <a:chExt cx="1951" cy="369"/>
          </a:xfrm>
        </p:grpSpPr>
        <p:graphicFrame>
          <p:nvGraphicFramePr>
            <p:cNvPr id="110604" name="Object 12"/>
            <p:cNvGraphicFramePr>
              <a:graphicFrameLocks/>
            </p:cNvGraphicFramePr>
            <p:nvPr/>
          </p:nvGraphicFramePr>
          <p:xfrm>
            <a:off x="3589" y="1552"/>
            <a:ext cx="1534" cy="369"/>
          </p:xfrm>
          <a:graphic>
            <a:graphicData uri="http://schemas.openxmlformats.org/presentationml/2006/ole">
              <p:oleObj spid="_x0000_s110604" name="Equation" r:id="rId4" imgW="2463480" imgH="609480" progId="Equation.2">
                <p:embed/>
              </p:oleObj>
            </a:graphicData>
          </a:graphic>
        </p:graphicFrame>
        <p:sp>
          <p:nvSpPr>
            <p:cNvPr id="110605" name="AutoShape 13"/>
            <p:cNvSpPr>
              <a:spLocks noChangeArrowheads="1"/>
            </p:cNvSpPr>
            <p:nvPr/>
          </p:nvSpPr>
          <p:spPr bwMode="auto">
            <a:xfrm>
              <a:off x="3172" y="1636"/>
              <a:ext cx="232" cy="184"/>
            </a:xfrm>
            <a:prstGeom prst="rightArrow">
              <a:avLst>
                <a:gd name="adj1" fmla="val 50000"/>
                <a:gd name="adj2" fmla="val 63049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06" name="Group 14"/>
          <p:cNvGrpSpPr>
            <a:grpSpLocks/>
          </p:cNvGrpSpPr>
          <p:nvPr/>
        </p:nvGrpSpPr>
        <p:grpSpPr bwMode="auto">
          <a:xfrm>
            <a:off x="1812925" y="3302000"/>
            <a:ext cx="3683000" cy="585788"/>
            <a:chOff x="1142" y="2080"/>
            <a:chExt cx="2320" cy="369"/>
          </a:xfrm>
        </p:grpSpPr>
        <p:graphicFrame>
          <p:nvGraphicFramePr>
            <p:cNvPr id="110607" name="Object 15"/>
            <p:cNvGraphicFramePr>
              <a:graphicFrameLocks/>
            </p:cNvGraphicFramePr>
            <p:nvPr/>
          </p:nvGraphicFramePr>
          <p:xfrm>
            <a:off x="1653" y="2080"/>
            <a:ext cx="701" cy="369"/>
          </p:xfrm>
          <a:graphic>
            <a:graphicData uri="http://schemas.openxmlformats.org/presentationml/2006/ole">
              <p:oleObj spid="_x0000_s110607" name="Equation" r:id="rId5" imgW="1130040" imgH="609480" progId="Equation.2">
                <p:embed/>
              </p:oleObj>
            </a:graphicData>
          </a:graphic>
        </p:graphicFrame>
        <p:graphicFrame>
          <p:nvGraphicFramePr>
            <p:cNvPr id="110608" name="Object 16"/>
            <p:cNvGraphicFramePr>
              <a:graphicFrameLocks/>
            </p:cNvGraphicFramePr>
            <p:nvPr/>
          </p:nvGraphicFramePr>
          <p:xfrm>
            <a:off x="3040" y="2080"/>
            <a:ext cx="422" cy="369"/>
          </p:xfrm>
          <a:graphic>
            <a:graphicData uri="http://schemas.openxmlformats.org/presentationml/2006/ole">
              <p:oleObj spid="_x0000_s110608" name="Equation" r:id="rId6" imgW="685800" imgH="609480" progId="Equation.2">
                <p:embed/>
              </p:oleObj>
            </a:graphicData>
          </a:graphic>
        </p:graphicFrame>
        <p:sp>
          <p:nvSpPr>
            <p:cNvPr id="110609" name="Rectangle 17"/>
            <p:cNvSpPr>
              <a:spLocks noChangeArrowheads="1"/>
            </p:cNvSpPr>
            <p:nvPr/>
          </p:nvSpPr>
          <p:spPr bwMode="auto">
            <a:xfrm>
              <a:off x="1142" y="2145"/>
              <a:ext cx="5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tetapi</a:t>
              </a:r>
            </a:p>
          </p:txBody>
        </p:sp>
        <p:sp>
          <p:nvSpPr>
            <p:cNvPr id="110610" name="Rectangle 18"/>
            <p:cNvSpPr>
              <a:spLocks noChangeArrowheads="1"/>
            </p:cNvSpPr>
            <p:nvPr/>
          </p:nvSpPr>
          <p:spPr bwMode="auto">
            <a:xfrm>
              <a:off x="2486" y="2145"/>
              <a:ext cx="3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dan</a:t>
              </a:r>
            </a:p>
          </p:txBody>
        </p:sp>
      </p:grpSp>
      <p:grpSp>
        <p:nvGrpSpPr>
          <p:cNvPr id="110611" name="Group 19"/>
          <p:cNvGrpSpPr>
            <a:grpSpLocks/>
          </p:cNvGrpSpPr>
          <p:nvPr/>
        </p:nvGrpSpPr>
        <p:grpSpPr bwMode="auto">
          <a:xfrm>
            <a:off x="3663950" y="4092575"/>
            <a:ext cx="4116388" cy="673100"/>
            <a:chOff x="2308" y="2578"/>
            <a:chExt cx="2593" cy="424"/>
          </a:xfrm>
        </p:grpSpPr>
        <p:graphicFrame>
          <p:nvGraphicFramePr>
            <p:cNvPr id="110612" name="Object 20"/>
            <p:cNvGraphicFramePr>
              <a:graphicFrameLocks/>
            </p:cNvGraphicFramePr>
            <p:nvPr/>
          </p:nvGraphicFramePr>
          <p:xfrm>
            <a:off x="2749" y="2578"/>
            <a:ext cx="2152" cy="424"/>
          </p:xfrm>
          <a:graphic>
            <a:graphicData uri="http://schemas.openxmlformats.org/presentationml/2006/ole">
              <p:oleObj spid="_x0000_s110612" name="Equation" r:id="rId7" imgW="3466800" imgH="711000" progId="Equation.2">
                <p:embed/>
              </p:oleObj>
            </a:graphicData>
          </a:graphic>
        </p:graphicFrame>
        <p:sp>
          <p:nvSpPr>
            <p:cNvPr id="110613" name="AutoShape 21"/>
            <p:cNvSpPr>
              <a:spLocks noChangeArrowheads="1"/>
            </p:cNvSpPr>
            <p:nvPr/>
          </p:nvSpPr>
          <p:spPr bwMode="auto">
            <a:xfrm>
              <a:off x="2308" y="2692"/>
              <a:ext cx="280" cy="232"/>
            </a:xfrm>
            <a:prstGeom prst="rightArrow">
              <a:avLst>
                <a:gd name="adj1" fmla="val 50000"/>
                <a:gd name="adj2" fmla="val 60350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3511550" y="5054600"/>
            <a:ext cx="4354513" cy="557213"/>
            <a:chOff x="2212" y="3184"/>
            <a:chExt cx="2743" cy="351"/>
          </a:xfrm>
        </p:grpSpPr>
        <p:graphicFrame>
          <p:nvGraphicFramePr>
            <p:cNvPr id="110615" name="Object 23"/>
            <p:cNvGraphicFramePr>
              <a:graphicFrameLocks/>
            </p:cNvGraphicFramePr>
            <p:nvPr/>
          </p:nvGraphicFramePr>
          <p:xfrm>
            <a:off x="2779" y="3184"/>
            <a:ext cx="2176" cy="351"/>
          </p:xfrm>
          <a:graphic>
            <a:graphicData uri="http://schemas.openxmlformats.org/presentationml/2006/ole">
              <p:oleObj spid="_x0000_s110615" name="Equation" r:id="rId8" imgW="3530520" imgH="609480" progId="Equation.2">
                <p:embed/>
              </p:oleObj>
            </a:graphicData>
          </a:graphic>
        </p:graphicFrame>
        <p:sp>
          <p:nvSpPr>
            <p:cNvPr id="110616" name="AutoShape 24"/>
            <p:cNvSpPr>
              <a:spLocks noChangeArrowheads="1"/>
            </p:cNvSpPr>
            <p:nvPr/>
          </p:nvSpPr>
          <p:spPr bwMode="auto">
            <a:xfrm>
              <a:off x="2212" y="3268"/>
              <a:ext cx="472" cy="184"/>
            </a:xfrm>
            <a:prstGeom prst="rightArrow">
              <a:avLst>
                <a:gd name="adj1" fmla="val 50000"/>
                <a:gd name="adj2" fmla="val 128273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Rotational v.s. Linear Kinematics </a:t>
            </a:r>
            <a:br>
              <a:rPr lang="en-US"/>
            </a:b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19213" y="1714500"/>
            <a:ext cx="7162800" cy="381000"/>
          </a:xfrm>
          <a:noFill/>
          <a:ln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b="1">
                <a:solidFill>
                  <a:schemeClr val="accent1"/>
                </a:solidFill>
              </a:rPr>
              <a:t>          Angular				Linear</a:t>
            </a:r>
          </a:p>
        </p:txBody>
      </p:sp>
      <p:graphicFrame>
        <p:nvGraphicFramePr>
          <p:cNvPr id="6150" name="Object 6"/>
          <p:cNvGraphicFramePr>
            <a:graphicFrameLocks/>
          </p:cNvGraphicFramePr>
          <p:nvPr/>
        </p:nvGraphicFramePr>
        <p:xfrm>
          <a:off x="1660525" y="2398713"/>
          <a:ext cx="1565275" cy="268287"/>
        </p:xfrm>
        <a:graphic>
          <a:graphicData uri="http://schemas.openxmlformats.org/presentationml/2006/ole">
            <p:oleObj spid="_x0000_s6150" name="Equation" r:id="rId3" imgW="1460160" imgH="25380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/>
          </p:cNvGraphicFramePr>
          <p:nvPr/>
        </p:nvGraphicFramePr>
        <p:xfrm>
          <a:off x="1674813" y="2995613"/>
          <a:ext cx="1397000" cy="369887"/>
        </p:xfrm>
        <a:graphic>
          <a:graphicData uri="http://schemas.openxmlformats.org/presentationml/2006/ole">
            <p:oleObj spid="_x0000_s6151" name="Equation" r:id="rId4" imgW="1269720" imgH="33012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/>
          </p:cNvGraphicFramePr>
          <p:nvPr/>
        </p:nvGraphicFramePr>
        <p:xfrm>
          <a:off x="1709738" y="3576638"/>
          <a:ext cx="2081212" cy="590550"/>
        </p:xfrm>
        <a:graphic>
          <a:graphicData uri="http://schemas.openxmlformats.org/presentationml/2006/ole">
            <p:oleObj spid="_x0000_s6152" name="Equation" r:id="rId5" imgW="2120760" imgH="60948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/>
          </p:cNvGraphicFramePr>
          <p:nvPr/>
        </p:nvGraphicFramePr>
        <p:xfrm>
          <a:off x="5715000" y="2368550"/>
          <a:ext cx="1481138" cy="298450"/>
        </p:xfrm>
        <a:graphic>
          <a:graphicData uri="http://schemas.openxmlformats.org/presentationml/2006/ole">
            <p:oleObj spid="_x0000_s6153" name="Equation" r:id="rId6" imgW="1485720" imgH="30456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/>
          </p:cNvGraphicFramePr>
          <p:nvPr/>
        </p:nvGraphicFramePr>
        <p:xfrm>
          <a:off x="5778500" y="3006725"/>
          <a:ext cx="1176338" cy="325438"/>
        </p:xfrm>
        <a:graphic>
          <a:graphicData uri="http://schemas.openxmlformats.org/presentationml/2006/ole">
            <p:oleObj spid="_x0000_s6154" name="Equation" r:id="rId7" imgW="1180800" imgH="33012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/>
          </p:cNvGraphicFramePr>
          <p:nvPr/>
        </p:nvGraphicFramePr>
        <p:xfrm>
          <a:off x="5764213" y="3557588"/>
          <a:ext cx="2076450" cy="604837"/>
        </p:xfrm>
        <a:graphic>
          <a:graphicData uri="http://schemas.openxmlformats.org/presentationml/2006/ole">
            <p:oleObj spid="_x0000_s6155" name="Equation" r:id="rId8" imgW="2082600" imgH="609480" progId="Equation.3">
              <p:embed/>
            </p:oleObj>
          </a:graphicData>
        </a:graphic>
      </p:graphicFrame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114550" y="4473575"/>
            <a:ext cx="56515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 algn="r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latin typeface="Arial" charset="0"/>
              </a:rPr>
              <a:t>Untuk suatu titik pada jarak 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  <a:r>
              <a:rPr lang="en-US" sz="2000">
                <a:latin typeface="Arial" charset="0"/>
              </a:rPr>
              <a:t> dari sumbu rotasi: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425700" y="5006975"/>
            <a:ext cx="42481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x = 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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v = 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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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a = 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768350" y="1682750"/>
            <a:ext cx="7683500" cy="25781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572000" y="1682750"/>
            <a:ext cx="0" cy="2578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768350" y="2133600"/>
            <a:ext cx="76835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68350" y="2819400"/>
            <a:ext cx="76835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768350" y="3505200"/>
            <a:ext cx="76835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768350" y="4273550"/>
            <a:ext cx="7683500" cy="14351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Contoh 3</a:t>
            </a:r>
            <a:r>
              <a:rPr lang="en-US" sz="2800" i="1"/>
              <a:t>:  Dua silinder menggelinding…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112643" name="AutoShape 3"/>
          <p:cNvSpPr>
            <a:spLocks noChangeArrowheads="1"/>
          </p:cNvSpPr>
          <p:nvPr/>
        </p:nvSpPr>
        <p:spPr bwMode="auto">
          <a:xfrm>
            <a:off x="1689100" y="4943475"/>
            <a:ext cx="2257425" cy="1190625"/>
          </a:xfrm>
          <a:prstGeom prst="rtTriangle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1822450" y="4667250"/>
            <a:ext cx="444500" cy="444500"/>
          </a:xfrm>
          <a:prstGeom prst="ellipse">
            <a:avLst/>
          </a:prstGeom>
          <a:solidFill>
            <a:srgbClr val="B2B2B2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1143000" y="5105400"/>
            <a:ext cx="0" cy="1066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746125" y="5538788"/>
            <a:ext cx="368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H</a:t>
            </a:r>
          </a:p>
        </p:txBody>
      </p:sp>
      <p:graphicFrame>
        <p:nvGraphicFramePr>
          <p:cNvPr id="112647" name="Object 7"/>
          <p:cNvGraphicFramePr>
            <a:graphicFrameLocks/>
          </p:cNvGraphicFramePr>
          <p:nvPr/>
        </p:nvGraphicFramePr>
        <p:xfrm>
          <a:off x="1944688" y="1930400"/>
          <a:ext cx="1519237" cy="547688"/>
        </p:xfrm>
        <a:graphic>
          <a:graphicData uri="http://schemas.openxmlformats.org/presentationml/2006/ole">
            <p:oleObj spid="_x0000_s112647" name="Equation" r:id="rId4" imgW="1562040" imgH="609480" progId="Equation.2">
              <p:embed/>
            </p:oleObj>
          </a:graphicData>
        </a:graphic>
      </p:graphicFrame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612775" y="1962150"/>
            <a:ext cx="1328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Sehingga:</a:t>
            </a:r>
          </a:p>
        </p:txBody>
      </p:sp>
      <p:grpSp>
        <p:nvGrpSpPr>
          <p:cNvPr id="112649" name="Group 9"/>
          <p:cNvGrpSpPr>
            <a:grpSpLocks/>
          </p:cNvGrpSpPr>
          <p:nvPr/>
        </p:nvGrpSpPr>
        <p:grpSpPr bwMode="auto">
          <a:xfrm>
            <a:off x="2057400" y="1905000"/>
            <a:ext cx="3848100" cy="609600"/>
            <a:chOff x="1296" y="1200"/>
            <a:chExt cx="2424" cy="384"/>
          </a:xfrm>
        </p:grpSpPr>
        <p:grpSp>
          <p:nvGrpSpPr>
            <p:cNvPr id="112650" name="Group 10"/>
            <p:cNvGrpSpPr>
              <a:grpSpLocks/>
            </p:cNvGrpSpPr>
            <p:nvPr/>
          </p:nvGrpSpPr>
          <p:grpSpPr bwMode="auto">
            <a:xfrm>
              <a:off x="2404" y="1216"/>
              <a:ext cx="1316" cy="339"/>
              <a:chOff x="2404" y="1216"/>
              <a:chExt cx="1316" cy="339"/>
            </a:xfrm>
          </p:grpSpPr>
          <p:graphicFrame>
            <p:nvGraphicFramePr>
              <p:cNvPr id="112651" name="Object 11"/>
              <p:cNvGraphicFramePr>
                <a:graphicFrameLocks/>
              </p:cNvGraphicFramePr>
              <p:nvPr/>
            </p:nvGraphicFramePr>
            <p:xfrm>
              <a:off x="3041" y="1216"/>
              <a:ext cx="679" cy="339"/>
            </p:xfrm>
            <a:graphic>
              <a:graphicData uri="http://schemas.openxmlformats.org/presentationml/2006/ole">
                <p:oleObj spid="_x0000_s112651" name="Equation" r:id="rId5" imgW="1117440" imgH="609480" progId="Equation.2">
                  <p:embed/>
                </p:oleObj>
              </a:graphicData>
            </a:graphic>
          </p:graphicFrame>
          <p:sp>
            <p:nvSpPr>
              <p:cNvPr id="112652" name="AutoShape 12"/>
              <p:cNvSpPr>
                <a:spLocks noChangeArrowheads="1"/>
              </p:cNvSpPr>
              <p:nvPr/>
            </p:nvSpPr>
            <p:spPr bwMode="auto">
              <a:xfrm>
                <a:off x="2404" y="1300"/>
                <a:ext cx="232" cy="184"/>
              </a:xfrm>
              <a:prstGeom prst="rightArrow">
                <a:avLst>
                  <a:gd name="adj1" fmla="val 50000"/>
                  <a:gd name="adj2" fmla="val 63049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53" name="Line 13"/>
            <p:cNvSpPr>
              <a:spLocks noChangeShapeType="1"/>
            </p:cNvSpPr>
            <p:nvPr/>
          </p:nvSpPr>
          <p:spPr bwMode="auto">
            <a:xfrm>
              <a:off x="1296" y="1200"/>
              <a:ext cx="48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4" name="Line 14"/>
            <p:cNvSpPr>
              <a:spLocks noChangeShapeType="1"/>
            </p:cNvSpPr>
            <p:nvPr/>
          </p:nvSpPr>
          <p:spPr bwMode="auto">
            <a:xfrm>
              <a:off x="1872" y="1200"/>
              <a:ext cx="48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55" name="Group 15"/>
          <p:cNvGrpSpPr>
            <a:grpSpLocks/>
          </p:cNvGrpSpPr>
          <p:nvPr/>
        </p:nvGrpSpPr>
        <p:grpSpPr bwMode="auto">
          <a:xfrm>
            <a:off x="3816350" y="2676525"/>
            <a:ext cx="2116138" cy="561975"/>
            <a:chOff x="2404" y="1686"/>
            <a:chExt cx="1333" cy="354"/>
          </a:xfrm>
        </p:grpSpPr>
        <p:graphicFrame>
          <p:nvGraphicFramePr>
            <p:cNvPr id="112656" name="Object 16"/>
            <p:cNvGraphicFramePr>
              <a:graphicFrameLocks/>
            </p:cNvGraphicFramePr>
            <p:nvPr/>
          </p:nvGraphicFramePr>
          <p:xfrm>
            <a:off x="3018" y="1686"/>
            <a:ext cx="719" cy="354"/>
          </p:xfrm>
          <a:graphic>
            <a:graphicData uri="http://schemas.openxmlformats.org/presentationml/2006/ole">
              <p:oleObj spid="_x0000_s112656" name="Equation" r:id="rId6" imgW="1193760" imgH="647640" progId="Equation.2">
                <p:embed/>
              </p:oleObj>
            </a:graphicData>
          </a:graphic>
        </p:graphicFrame>
        <p:sp>
          <p:nvSpPr>
            <p:cNvPr id="112657" name="AutoShape 17"/>
            <p:cNvSpPr>
              <a:spLocks noChangeArrowheads="1"/>
            </p:cNvSpPr>
            <p:nvPr/>
          </p:nvSpPr>
          <p:spPr bwMode="auto">
            <a:xfrm>
              <a:off x="2404" y="1780"/>
              <a:ext cx="232" cy="184"/>
            </a:xfrm>
            <a:prstGeom prst="rightArrow">
              <a:avLst>
                <a:gd name="adj1" fmla="val 50000"/>
                <a:gd name="adj2" fmla="val 63049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3565525" y="3862388"/>
            <a:ext cx="493553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Jawab, (c) tidak bergantung pada ukuran,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Selama bentuknya sama!!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942975"/>
          </a:xfrm>
          <a:noFill/>
          <a:ln/>
        </p:spPr>
        <p:txBody>
          <a:bodyPr/>
          <a:lstStyle/>
          <a:p>
            <a:r>
              <a:rPr lang="en-US"/>
              <a:t>Menggelincir untuk menggelinding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mtClean="0"/>
              <a:t>	Sebuah </a:t>
            </a:r>
            <a:r>
              <a:rPr lang="en-US"/>
              <a:t>bola bowling bermassa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dan jejari 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/>
              <a:t> dipukul dengan kecepatan awal </a:t>
            </a:r>
            <a:r>
              <a:rPr lang="en-US" i="1">
                <a:solidFill>
                  <a:schemeClr val="tx2"/>
                </a:solidFill>
              </a:rPr>
              <a:t>v</a:t>
            </a:r>
            <a:r>
              <a:rPr lang="en-US" i="1" baseline="-25000">
                <a:solidFill>
                  <a:schemeClr val="tx2"/>
                </a:solidFill>
              </a:rPr>
              <a:t>0</a:t>
            </a:r>
            <a:r>
              <a:rPr lang="en-US"/>
              <a:t>.  Mula-mula tidak berputar.  Setelah menggelincir dengan gesekan kinetik sejauh jarak </a:t>
            </a:r>
            <a:r>
              <a:rPr lang="en-US" i="1">
                <a:solidFill>
                  <a:schemeClr val="tx2"/>
                </a:solidFill>
              </a:rPr>
              <a:t>D</a:t>
            </a:r>
            <a:r>
              <a:rPr lang="en-US"/>
              <a:t>, bola akhirnya berputar tanpa slip dan mempunyai kecepatan baru </a:t>
            </a:r>
            <a:r>
              <a:rPr lang="en-US" i="1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/>
              <a:t>. Koefisien gesekan kinetik antara bola dan bidang adalah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</a:t>
            </a:r>
            <a:r>
              <a:rPr lang="en-US"/>
              <a:t>. </a:t>
            </a:r>
          </a:p>
          <a:p>
            <a:pPr lvl="1">
              <a:buFont typeface="Monotype Sorts" charset="0"/>
              <a:buNone/>
            </a:pPr>
            <a:r>
              <a:rPr lang="en-US"/>
              <a:t>Hitung kecepatan akhir, </a:t>
            </a:r>
            <a:r>
              <a:rPr lang="en-US" i="1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/>
              <a:t>, dari bola!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5873750" y="5264150"/>
            <a:ext cx="444500" cy="4445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3740150" y="5264150"/>
            <a:ext cx="444500" cy="4445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1987550" y="5715000"/>
            <a:ext cx="471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5340350" y="5486400"/>
            <a:ext cx="5207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3359150" y="5486400"/>
            <a:ext cx="368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2500313" y="5311775"/>
            <a:ext cx="930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v</a:t>
            </a:r>
            <a:r>
              <a:rPr lang="en-US" sz="2000" baseline="-25000">
                <a:solidFill>
                  <a:schemeClr val="accent2"/>
                </a:solidFill>
                <a:latin typeface="Arial" charset="0"/>
              </a:rPr>
              <a:t>f</a:t>
            </a:r>
            <a:r>
              <a:rPr lang="en-US" sz="2000" i="1">
                <a:solidFill>
                  <a:schemeClr val="accent2"/>
                </a:solidFill>
                <a:latin typeface="Arial" charset="0"/>
              </a:rPr>
              <a:t>= </a:t>
            </a:r>
            <a:r>
              <a:rPr lang="en-US" sz="2000">
                <a:solidFill>
                  <a:schemeClr val="accent2"/>
                </a:solidFill>
                <a:latin typeface="Symbol" pitchFamily="18" charset="2"/>
              </a:rPr>
              <a:t></a:t>
            </a:r>
            <a:r>
              <a:rPr lang="en-US" sz="2000" i="1">
                <a:solidFill>
                  <a:schemeClr val="accent2"/>
                </a:solidFill>
                <a:latin typeface="Arial" charset="0"/>
              </a:rPr>
              <a:t>R</a:t>
            </a:r>
            <a:endParaRPr lang="en-US" sz="2000" i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14700" name="Arc 12"/>
          <p:cNvSpPr>
            <a:spLocks/>
          </p:cNvSpPr>
          <p:nvPr/>
        </p:nvSpPr>
        <p:spPr bwMode="auto">
          <a:xfrm>
            <a:off x="4114800" y="5189538"/>
            <a:ext cx="222250" cy="298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4254500" y="5006975"/>
            <a:ext cx="355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2"/>
                </a:solidFill>
                <a:latin typeface="Symbol" pitchFamily="18" charset="2"/>
              </a:rPr>
              <a:t></a:t>
            </a:r>
            <a:endParaRPr lang="en-US" sz="2000">
              <a:solidFill>
                <a:srgbClr val="FE9B03"/>
              </a:solidFill>
              <a:latin typeface="Symbol" pitchFamily="18" charset="2"/>
            </a:endParaRPr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>
            <a:off x="6108700" y="5715000"/>
            <a:ext cx="508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6767513" y="5540375"/>
            <a:ext cx="10366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f = </a:t>
            </a:r>
            <a:r>
              <a:rPr lang="en-US" sz="2000">
                <a:solidFill>
                  <a:schemeClr val="accent1"/>
                </a:solidFill>
                <a:latin typeface="Symbol" pitchFamily="18" charset="2"/>
              </a:rPr>
              <a:t>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Mg</a:t>
            </a:r>
          </a:p>
        </p:txBody>
      </p:sp>
      <p:sp>
        <p:nvSpPr>
          <p:cNvPr id="114704" name="Rectangle 16"/>
          <p:cNvSpPr>
            <a:spLocks noChangeArrowheads="1"/>
          </p:cNvSpPr>
          <p:nvPr/>
        </p:nvSpPr>
        <p:spPr bwMode="auto">
          <a:xfrm>
            <a:off x="4938713" y="5311775"/>
            <a:ext cx="4000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v</a:t>
            </a:r>
            <a:r>
              <a:rPr lang="en-US" sz="2000" i="1" baseline="-25000">
                <a:solidFill>
                  <a:schemeClr val="accent2"/>
                </a:solidFill>
                <a:latin typeface="Arial" charset="0"/>
              </a:rPr>
              <a:t>0</a:t>
            </a:r>
            <a:endParaRPr lang="en-US" sz="2000" i="1" baseline="-25000">
              <a:solidFill>
                <a:srgbClr val="B56C01"/>
              </a:solidFill>
              <a:latin typeface="Arial" charset="0"/>
            </a:endParaRPr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3968750" y="6019800"/>
            <a:ext cx="2120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4862513" y="6073775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graphicFrame>
        <p:nvGraphicFramePr>
          <p:cNvPr id="114707" name="Object 19"/>
          <p:cNvGraphicFramePr>
            <a:graphicFrameLocks/>
          </p:cNvGraphicFramePr>
          <p:nvPr/>
        </p:nvGraphicFramePr>
        <p:xfrm>
          <a:off x="7959725" y="671513"/>
          <a:ext cx="498475" cy="685800"/>
        </p:xfrm>
        <a:graphic>
          <a:graphicData uri="http://schemas.openxmlformats.org/presentationml/2006/ole">
            <p:oleObj spid="_x0000_s114707" name="Clip" r:id="rId3" imgW="2306520" imgH="31734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Menggelincir untuk menggelinding...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334250" cy="2468563"/>
          </a:xfrm>
          <a:noFill/>
          <a:ln/>
        </p:spPr>
        <p:txBody>
          <a:bodyPr/>
          <a:lstStyle/>
          <a:p>
            <a:r>
              <a:rPr lang="en-US"/>
              <a:t>Selama tergelincir, gaya gesekan akan mempercepat bola dalam arah (</a:t>
            </a:r>
            <a:r>
              <a:rPr lang="en-US" i="1">
                <a:solidFill>
                  <a:schemeClr val="accent2"/>
                </a:solidFill>
              </a:rPr>
              <a:t>-x) </a:t>
            </a:r>
            <a:r>
              <a:rPr lang="en-US"/>
              <a:t>:</a:t>
            </a:r>
            <a:r>
              <a:rPr lang="en-US" i="1">
                <a:solidFill>
                  <a:schemeClr val="tx2"/>
                </a:solidFill>
              </a:rPr>
              <a:t>  F = -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</a:t>
            </a:r>
            <a:r>
              <a:rPr lang="en-US" i="1">
                <a:solidFill>
                  <a:schemeClr val="tx2"/>
                </a:solidFill>
              </a:rPr>
              <a:t>Mg = Ma    </a:t>
            </a:r>
            <a:r>
              <a:rPr lang="en-US"/>
              <a:t>sehingga   </a:t>
            </a:r>
            <a:r>
              <a:rPr lang="en-US" i="1">
                <a:solidFill>
                  <a:schemeClr val="tx2"/>
                </a:solidFill>
              </a:rPr>
              <a:t>a = -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</a:t>
            </a:r>
            <a:r>
              <a:rPr lang="en-US" i="1">
                <a:solidFill>
                  <a:schemeClr val="tx2"/>
                </a:solidFill>
              </a:rPr>
              <a:t>g</a:t>
            </a:r>
          </a:p>
          <a:p>
            <a:r>
              <a:rPr lang="en-US"/>
              <a:t>Laju bola menjadi </a:t>
            </a:r>
            <a:r>
              <a:rPr lang="en-US" i="1">
                <a:solidFill>
                  <a:schemeClr val="tx2"/>
                </a:solidFill>
              </a:rPr>
              <a:t>v = v</a:t>
            </a:r>
            <a:r>
              <a:rPr lang="en-US" i="1" baseline="-25000">
                <a:solidFill>
                  <a:schemeClr val="tx2"/>
                </a:solidFill>
              </a:rPr>
              <a:t>0</a:t>
            </a:r>
            <a:r>
              <a:rPr lang="en-US" i="1">
                <a:solidFill>
                  <a:schemeClr val="tx2"/>
                </a:solidFill>
              </a:rPr>
              <a:t> -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</a:t>
            </a:r>
            <a:r>
              <a:rPr lang="en-US" i="1">
                <a:solidFill>
                  <a:schemeClr val="tx2"/>
                </a:solidFill>
              </a:rPr>
              <a:t>gt                                 </a:t>
            </a:r>
            <a:r>
              <a:rPr lang="en-US" sz="1800">
                <a:solidFill>
                  <a:schemeClr val="accent2"/>
                </a:solidFill>
              </a:rPr>
              <a:t>(a)</a:t>
            </a:r>
            <a:r>
              <a:rPr lang="en-US" i="1">
                <a:solidFill>
                  <a:schemeClr val="tx2"/>
                </a:solidFill>
              </a:rPr>
              <a:t> </a:t>
            </a:r>
          </a:p>
          <a:p>
            <a:r>
              <a:rPr lang="en-US"/>
              <a:t>Gesekan juga memberikan torka terhadap pusat massa bola.</a:t>
            </a:r>
            <a:br>
              <a:rPr lang="en-US"/>
            </a:br>
            <a:r>
              <a:rPr lang="en-US"/>
              <a:t>Gunakan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/>
              <a:t> dan ingat bahwa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i="1">
                <a:solidFill>
                  <a:schemeClr val="tx2"/>
                </a:solidFill>
              </a:rPr>
              <a:t> = </a:t>
            </a:r>
            <a:r>
              <a:rPr lang="en-US" i="1" baseline="30000">
                <a:solidFill>
                  <a:schemeClr val="tx2"/>
                </a:solidFill>
              </a:rPr>
              <a:t>2</a:t>
            </a:r>
            <a:r>
              <a:rPr lang="en-US" i="1">
                <a:solidFill>
                  <a:schemeClr val="tx2"/>
                </a:solidFill>
              </a:rPr>
              <a:t>/</a:t>
            </a:r>
            <a:r>
              <a:rPr lang="en-US" i="1" baseline="-25000">
                <a:solidFill>
                  <a:schemeClr val="tx2"/>
                </a:solidFill>
              </a:rPr>
              <a:t>5</a:t>
            </a:r>
            <a:r>
              <a:rPr lang="en-US" i="1">
                <a:solidFill>
                  <a:schemeClr val="tx2"/>
                </a:solidFill>
              </a:rPr>
              <a:t>MR</a:t>
            </a:r>
            <a:r>
              <a:rPr lang="en-US" i="1" baseline="30000">
                <a:solidFill>
                  <a:schemeClr val="tx2"/>
                </a:solidFill>
              </a:rPr>
              <a:t>2</a:t>
            </a:r>
            <a:r>
              <a:rPr lang="en-US" i="1">
                <a:solidFill>
                  <a:schemeClr val="tx2"/>
                </a:solidFill>
              </a:rPr>
              <a:t> </a:t>
            </a:r>
            <a:r>
              <a:rPr lang="en-US"/>
              <a:t>untuk bola pejal terhadap sumbu yang melalui pusat massa:</a:t>
            </a:r>
          </a:p>
        </p:txBody>
      </p:sp>
      <p:sp>
        <p:nvSpPr>
          <p:cNvPr id="115718" name="Oval 6"/>
          <p:cNvSpPr>
            <a:spLocks noChangeArrowheads="1"/>
          </p:cNvSpPr>
          <p:nvPr/>
        </p:nvSpPr>
        <p:spPr bwMode="auto">
          <a:xfrm>
            <a:off x="5873750" y="5264150"/>
            <a:ext cx="444500" cy="4445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Oval 7"/>
          <p:cNvSpPr>
            <a:spLocks noChangeArrowheads="1"/>
          </p:cNvSpPr>
          <p:nvPr/>
        </p:nvSpPr>
        <p:spPr bwMode="auto">
          <a:xfrm>
            <a:off x="3740150" y="5264150"/>
            <a:ext cx="444500" cy="4445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1987550" y="5715000"/>
            <a:ext cx="471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3968750" y="6019800"/>
            <a:ext cx="2120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862513" y="6073775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6108700" y="5715000"/>
            <a:ext cx="508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 flipH="1">
            <a:off x="831850" y="5257800"/>
            <a:ext cx="9271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5" name="Rectangle 13"/>
          <p:cNvSpPr>
            <a:spLocks noChangeArrowheads="1"/>
          </p:cNvSpPr>
          <p:nvPr/>
        </p:nvSpPr>
        <p:spPr bwMode="auto">
          <a:xfrm>
            <a:off x="673100" y="53117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x</a:t>
            </a:r>
          </a:p>
        </p:txBody>
      </p:sp>
      <p:graphicFrame>
        <p:nvGraphicFramePr>
          <p:cNvPr id="115726" name="Object 14"/>
          <p:cNvGraphicFramePr>
            <a:graphicFrameLocks/>
          </p:cNvGraphicFramePr>
          <p:nvPr/>
        </p:nvGraphicFramePr>
        <p:xfrm>
          <a:off x="957263" y="3781425"/>
          <a:ext cx="2266950" cy="603250"/>
        </p:xfrm>
        <a:graphic>
          <a:graphicData uri="http://schemas.openxmlformats.org/presentationml/2006/ole">
            <p:oleObj spid="_x0000_s115726" name="Equation" r:id="rId3" imgW="2273040" imgH="609480" progId="Equation.3">
              <p:embed/>
            </p:oleObj>
          </a:graphicData>
        </a:graphic>
      </p:graphicFrame>
      <p:grpSp>
        <p:nvGrpSpPr>
          <p:cNvPr id="115727" name="Group 15"/>
          <p:cNvGrpSpPr>
            <a:grpSpLocks/>
          </p:cNvGrpSpPr>
          <p:nvPr/>
        </p:nvGrpSpPr>
        <p:grpSpPr bwMode="auto">
          <a:xfrm>
            <a:off x="3371850" y="3771900"/>
            <a:ext cx="1673225" cy="601663"/>
            <a:chOff x="2124" y="2376"/>
            <a:chExt cx="1054" cy="379"/>
          </a:xfrm>
        </p:grpSpPr>
        <p:graphicFrame>
          <p:nvGraphicFramePr>
            <p:cNvPr id="115728" name="Object 1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581" y="2376"/>
            <a:ext cx="597" cy="379"/>
          </p:xfrm>
          <a:graphic>
            <a:graphicData uri="http://schemas.openxmlformats.org/presentationml/2006/ole">
              <p:oleObj spid="_x0000_s115728" name="Equation" r:id="rId4" imgW="952200" imgH="609480" progId="Equation.3">
                <p:embed/>
              </p:oleObj>
            </a:graphicData>
          </a:graphic>
        </p:graphicFrame>
        <p:sp>
          <p:nvSpPr>
            <p:cNvPr id="115729" name="AutoShape 17"/>
            <p:cNvSpPr>
              <a:spLocks noChangeArrowheads="1"/>
            </p:cNvSpPr>
            <p:nvPr/>
          </p:nvSpPr>
          <p:spPr bwMode="auto">
            <a:xfrm>
              <a:off x="2124" y="2500"/>
              <a:ext cx="184" cy="136"/>
            </a:xfrm>
            <a:prstGeom prst="rightArrow">
              <a:avLst>
                <a:gd name="adj1" fmla="val 50000"/>
                <a:gd name="adj2" fmla="val 67653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30" name="Rectangle 18"/>
          <p:cNvSpPr>
            <a:spLocks noChangeArrowheads="1"/>
          </p:cNvSpPr>
          <p:nvPr/>
        </p:nvSpPr>
        <p:spPr bwMode="auto">
          <a:xfrm>
            <a:off x="6767513" y="5540375"/>
            <a:ext cx="10366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f = </a:t>
            </a:r>
            <a:r>
              <a:rPr lang="en-US" sz="2000">
                <a:solidFill>
                  <a:schemeClr val="accent1"/>
                </a:solidFill>
                <a:latin typeface="Symbol" pitchFamily="18" charset="2"/>
              </a:rPr>
              <a:t>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Mg</a:t>
            </a:r>
          </a:p>
        </p:txBody>
      </p:sp>
      <p:grpSp>
        <p:nvGrpSpPr>
          <p:cNvPr id="115731" name="Group 19"/>
          <p:cNvGrpSpPr>
            <a:grpSpLocks/>
          </p:cNvGrpSpPr>
          <p:nvPr/>
        </p:nvGrpSpPr>
        <p:grpSpPr bwMode="auto">
          <a:xfrm>
            <a:off x="5416550" y="3741738"/>
            <a:ext cx="3254375" cy="603250"/>
            <a:chOff x="3412" y="2357"/>
            <a:chExt cx="2050" cy="380"/>
          </a:xfrm>
        </p:grpSpPr>
        <p:grpSp>
          <p:nvGrpSpPr>
            <p:cNvPr id="115732" name="Group 20"/>
            <p:cNvGrpSpPr>
              <a:grpSpLocks/>
            </p:cNvGrpSpPr>
            <p:nvPr/>
          </p:nvGrpSpPr>
          <p:grpSpPr bwMode="auto">
            <a:xfrm>
              <a:off x="3412" y="2357"/>
              <a:ext cx="1713" cy="380"/>
              <a:chOff x="3412" y="2357"/>
              <a:chExt cx="1713" cy="380"/>
            </a:xfrm>
          </p:grpSpPr>
          <p:graphicFrame>
            <p:nvGraphicFramePr>
              <p:cNvPr id="115733" name="Object 2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785" y="2357"/>
              <a:ext cx="1340" cy="380"/>
            </p:xfrm>
            <a:graphic>
              <a:graphicData uri="http://schemas.openxmlformats.org/presentationml/2006/ole">
                <p:oleObj spid="_x0000_s115733" name="Equation" r:id="rId5" imgW="2133360" imgH="609480" progId="Equation.3">
                  <p:embed/>
                </p:oleObj>
              </a:graphicData>
            </a:graphic>
          </p:graphicFrame>
          <p:sp>
            <p:nvSpPr>
              <p:cNvPr id="115734" name="AutoShape 22"/>
              <p:cNvSpPr>
                <a:spLocks noChangeArrowheads="1"/>
              </p:cNvSpPr>
              <p:nvPr/>
            </p:nvSpPr>
            <p:spPr bwMode="auto">
              <a:xfrm>
                <a:off x="3412" y="2500"/>
                <a:ext cx="184" cy="136"/>
              </a:xfrm>
              <a:prstGeom prst="rightArrow">
                <a:avLst>
                  <a:gd name="adj1" fmla="val 50000"/>
                  <a:gd name="adj2" fmla="val 67653"/>
                </a:avLst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735" name="Text Box 23"/>
            <p:cNvSpPr txBox="1">
              <a:spLocks noChangeArrowheads="1"/>
            </p:cNvSpPr>
            <p:nvPr/>
          </p:nvSpPr>
          <p:spPr bwMode="auto">
            <a:xfrm>
              <a:off x="5151" y="2405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285750" indent="-285750"/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(b)</a:t>
              </a:r>
              <a:endParaRPr lang="en-US"/>
            </a:p>
          </p:txBody>
        </p:sp>
      </p:grpSp>
      <p:sp>
        <p:nvSpPr>
          <p:cNvPr id="115736" name="Line 24"/>
          <p:cNvSpPr>
            <a:spLocks noChangeShapeType="1"/>
          </p:cNvSpPr>
          <p:nvPr/>
        </p:nvSpPr>
        <p:spPr bwMode="auto">
          <a:xfrm>
            <a:off x="5340350" y="5486400"/>
            <a:ext cx="5207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3359150" y="5486400"/>
            <a:ext cx="368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2314575" y="5275263"/>
            <a:ext cx="1000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v </a:t>
            </a:r>
            <a:r>
              <a:rPr lang="en-US" sz="2000" baseline="-25000">
                <a:solidFill>
                  <a:schemeClr val="accent2"/>
                </a:solidFill>
                <a:latin typeface="Arial" charset="0"/>
              </a:rPr>
              <a:t>f</a:t>
            </a:r>
            <a:r>
              <a:rPr lang="en-US" sz="2000" i="1">
                <a:solidFill>
                  <a:schemeClr val="accent2"/>
                </a:solidFill>
                <a:latin typeface="Arial" charset="0"/>
              </a:rPr>
              <a:t>= </a:t>
            </a:r>
            <a:r>
              <a:rPr lang="en-US" sz="2000">
                <a:solidFill>
                  <a:schemeClr val="accent2"/>
                </a:solidFill>
                <a:latin typeface="Symbol" pitchFamily="18" charset="2"/>
              </a:rPr>
              <a:t></a:t>
            </a:r>
            <a:r>
              <a:rPr lang="en-US" sz="2000" i="1">
                <a:solidFill>
                  <a:schemeClr val="accent2"/>
                </a:solidFill>
                <a:latin typeface="Arial" charset="0"/>
              </a:rPr>
              <a:t>R</a:t>
            </a:r>
            <a:endParaRPr lang="en-US" sz="2000" i="1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15739" name="Arc 27"/>
          <p:cNvSpPr>
            <a:spLocks/>
          </p:cNvSpPr>
          <p:nvPr/>
        </p:nvSpPr>
        <p:spPr bwMode="auto">
          <a:xfrm>
            <a:off x="4114800" y="5189538"/>
            <a:ext cx="222250" cy="298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40" name="Rectangle 28"/>
          <p:cNvSpPr>
            <a:spLocks noChangeArrowheads="1"/>
          </p:cNvSpPr>
          <p:nvPr/>
        </p:nvSpPr>
        <p:spPr bwMode="auto">
          <a:xfrm>
            <a:off x="4254500" y="5006975"/>
            <a:ext cx="355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2"/>
                </a:solidFill>
                <a:latin typeface="Symbol" pitchFamily="18" charset="2"/>
              </a:rPr>
              <a:t></a:t>
            </a:r>
            <a:endParaRPr lang="en-US" sz="2000">
              <a:solidFill>
                <a:srgbClr val="FE9B03"/>
              </a:solidFill>
              <a:latin typeface="Symbol" pitchFamily="18" charset="2"/>
            </a:endParaRPr>
          </a:p>
        </p:txBody>
      </p:sp>
      <p:sp>
        <p:nvSpPr>
          <p:cNvPr id="115741" name="Rectangle 29"/>
          <p:cNvSpPr>
            <a:spLocks noChangeArrowheads="1"/>
          </p:cNvSpPr>
          <p:nvPr/>
        </p:nvSpPr>
        <p:spPr bwMode="auto">
          <a:xfrm>
            <a:off x="4938713" y="5311775"/>
            <a:ext cx="4000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v</a:t>
            </a:r>
            <a:r>
              <a:rPr lang="en-US" sz="2000" i="1" baseline="-25000">
                <a:solidFill>
                  <a:schemeClr val="accent2"/>
                </a:solidFill>
                <a:latin typeface="Arial" charset="0"/>
              </a:rPr>
              <a:t>0</a:t>
            </a:r>
            <a:endParaRPr lang="en-US" sz="2000" i="1" baseline="-25000">
              <a:solidFill>
                <a:srgbClr val="B56C0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Menggelincir untuk menggelinding...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2468563"/>
          </a:xfrm>
          <a:noFill/>
          <a:ln/>
        </p:spPr>
        <p:txBody>
          <a:bodyPr/>
          <a:lstStyle/>
          <a:p>
            <a:r>
              <a:rPr lang="en-US"/>
              <a:t>Kita punya 2 persamaan:</a:t>
            </a:r>
          </a:p>
          <a:p>
            <a:pPr lvl="1">
              <a:buFont typeface="Monotype Sorts" charset="0"/>
              <a:buNone/>
            </a:pPr>
            <a:endParaRPr lang="en-US"/>
          </a:p>
          <a:p>
            <a:r>
              <a:rPr lang="en-US"/>
              <a:t>Pakai </a:t>
            </a:r>
            <a:r>
              <a:rPr lang="en-US">
                <a:solidFill>
                  <a:schemeClr val="accent2"/>
                </a:solidFill>
              </a:rPr>
              <a:t>(b) </a:t>
            </a:r>
            <a:r>
              <a:rPr lang="en-US"/>
              <a:t>untuk menghitung </a:t>
            </a:r>
            <a:r>
              <a:rPr lang="en-US" i="1">
                <a:solidFill>
                  <a:schemeClr val="tx2"/>
                </a:solidFill>
              </a:rPr>
              <a:t>t</a:t>
            </a:r>
            <a:r>
              <a:rPr lang="en-US"/>
              <a:t> sebagai fungsi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</a:t>
            </a:r>
            <a:r>
              <a:rPr lang="en-US">
                <a:latin typeface="Symbol" pitchFamily="18" charset="2"/>
              </a:rPr>
              <a:t></a:t>
            </a:r>
            <a:endParaRPr lang="en-US"/>
          </a:p>
          <a:p>
            <a:pPr lvl="1">
              <a:buFont typeface="Monotype Sorts" charset="0"/>
              <a:buNone/>
            </a:pPr>
            <a:endParaRPr lang="en-US"/>
          </a:p>
          <a:p>
            <a:r>
              <a:rPr lang="en-US"/>
              <a:t>Substitusi ke</a:t>
            </a:r>
            <a:r>
              <a:rPr lang="en-US">
                <a:solidFill>
                  <a:schemeClr val="accent2"/>
                </a:solidFill>
              </a:rPr>
              <a:t> (a) </a:t>
            </a:r>
            <a:r>
              <a:rPr lang="en-US"/>
              <a:t>dan gunakan </a:t>
            </a:r>
            <a:r>
              <a:rPr lang="en-US" i="1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 i="1">
                <a:solidFill>
                  <a:schemeClr val="tx2"/>
                </a:solidFill>
              </a:rPr>
              <a:t> =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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/>
              <a:t> (kondisi menggelinding tanpa slip):</a:t>
            </a: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5873750" y="5264150"/>
            <a:ext cx="444500" cy="4445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3740150" y="5264150"/>
            <a:ext cx="444500" cy="4445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1987550" y="5715000"/>
            <a:ext cx="471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3968750" y="6019800"/>
            <a:ext cx="2120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4862513" y="6073775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D</a:t>
            </a:r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6108700" y="5715000"/>
            <a:ext cx="508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flipH="1">
            <a:off x="831850" y="5257800"/>
            <a:ext cx="9271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673100" y="5311775"/>
            <a:ext cx="30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x</a:t>
            </a:r>
          </a:p>
        </p:txBody>
      </p:sp>
      <p:graphicFrame>
        <p:nvGraphicFramePr>
          <p:cNvPr id="116750" name="Object 14"/>
          <p:cNvGraphicFramePr>
            <a:graphicFrameLocks/>
          </p:cNvGraphicFramePr>
          <p:nvPr/>
        </p:nvGraphicFramePr>
        <p:xfrm>
          <a:off x="6467475" y="1624013"/>
          <a:ext cx="1062038" cy="603250"/>
        </p:xfrm>
        <a:graphic>
          <a:graphicData uri="http://schemas.openxmlformats.org/presentationml/2006/ole">
            <p:oleObj spid="_x0000_s116750" name="Equation" r:id="rId3" imgW="1066680" imgH="609480" progId="Equation.3">
              <p:embed/>
            </p:oleObj>
          </a:graphicData>
        </a:graphic>
      </p:graphicFrame>
      <p:graphicFrame>
        <p:nvGraphicFramePr>
          <p:cNvPr id="116751" name="Object 15"/>
          <p:cNvGraphicFramePr>
            <a:graphicFrameLocks/>
          </p:cNvGraphicFramePr>
          <p:nvPr/>
        </p:nvGraphicFramePr>
        <p:xfrm>
          <a:off x="4368800" y="1778000"/>
          <a:ext cx="2020888" cy="496888"/>
        </p:xfrm>
        <a:graphic>
          <a:graphicData uri="http://schemas.openxmlformats.org/presentationml/2006/ole">
            <p:oleObj spid="_x0000_s116751" name="Equation" r:id="rId4" imgW="2028600" imgH="504720" progId="Equation.3">
              <p:embed/>
            </p:oleObj>
          </a:graphicData>
        </a:graphic>
      </p:graphicFrame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5700713" y="1731963"/>
            <a:ext cx="4905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(a)</a:t>
            </a:r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7605713" y="1731963"/>
            <a:ext cx="4905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(b)</a:t>
            </a:r>
          </a:p>
        </p:txBody>
      </p:sp>
      <p:graphicFrame>
        <p:nvGraphicFramePr>
          <p:cNvPr id="116754" name="Object 18"/>
          <p:cNvGraphicFramePr>
            <a:graphicFrameLocks/>
          </p:cNvGraphicFramePr>
          <p:nvPr/>
        </p:nvGraphicFramePr>
        <p:xfrm>
          <a:off x="7112000" y="2387600"/>
          <a:ext cx="1608138" cy="839788"/>
        </p:xfrm>
        <a:graphic>
          <a:graphicData uri="http://schemas.openxmlformats.org/presentationml/2006/ole">
            <p:oleObj spid="_x0000_s116754" name="Equation" r:id="rId5" imgW="1616040" imgH="847440" progId="Equation.3">
              <p:embed/>
            </p:oleObj>
          </a:graphicData>
        </a:graphic>
      </p:graphicFrame>
      <p:graphicFrame>
        <p:nvGraphicFramePr>
          <p:cNvPr id="116755" name="Object 19"/>
          <p:cNvGraphicFramePr>
            <a:graphicFrameLocks/>
          </p:cNvGraphicFramePr>
          <p:nvPr/>
        </p:nvGraphicFramePr>
        <p:xfrm>
          <a:off x="4597400" y="3911600"/>
          <a:ext cx="1547813" cy="633413"/>
        </p:xfrm>
        <a:graphic>
          <a:graphicData uri="http://schemas.openxmlformats.org/presentationml/2006/ole">
            <p:oleObj spid="_x0000_s116755" name="Equation" r:id="rId6" imgW="1555560" imgH="641160" progId="Equation.3">
              <p:embed/>
            </p:oleObj>
          </a:graphicData>
        </a:graphic>
      </p:graphicFrame>
      <p:sp>
        <p:nvSpPr>
          <p:cNvPr id="116756" name="AutoShape 20"/>
          <p:cNvSpPr>
            <a:spLocks noChangeArrowheads="1"/>
          </p:cNvSpPr>
          <p:nvPr/>
        </p:nvSpPr>
        <p:spPr bwMode="auto">
          <a:xfrm>
            <a:off x="4508500" y="3822700"/>
            <a:ext cx="1193800" cy="8128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6767513" y="5540375"/>
            <a:ext cx="10366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f = </a:t>
            </a:r>
            <a:r>
              <a:rPr lang="en-US" sz="2000">
                <a:solidFill>
                  <a:schemeClr val="accent1"/>
                </a:solidFill>
                <a:latin typeface="Symbol" pitchFamily="18" charset="2"/>
              </a:rPr>
              <a:t>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Mg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6248400" y="3871913"/>
            <a:ext cx="2300288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/>
            <a:r>
              <a:rPr lang="en-US" sz="2000">
                <a:latin typeface="Arial" charset="0"/>
              </a:rPr>
              <a:t>Tidak bergantung pada   </a:t>
            </a:r>
            <a:r>
              <a:rPr lang="en-US" sz="200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</a:t>
            </a:r>
            <a:r>
              <a:rPr lang="en-US" sz="2000">
                <a:latin typeface="Arial" charset="0"/>
                <a:sym typeface="Symbol" pitchFamily="18" charset="2"/>
              </a:rPr>
              <a:t>, </a:t>
            </a:r>
            <a:r>
              <a:rPr lang="en-US" sz="2000" i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M</a:t>
            </a:r>
            <a:r>
              <a:rPr lang="en-US">
                <a:sym typeface="Symbol" pitchFamily="18" charset="2"/>
              </a:rPr>
              <a:t>, </a:t>
            </a:r>
            <a:r>
              <a:rPr lang="en-US" sz="2000" i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g</a:t>
            </a:r>
            <a:r>
              <a:rPr lang="en-US">
                <a:sym typeface="Symbol" pitchFamily="18" charset="2"/>
              </a:rPr>
              <a:t>!!</a:t>
            </a:r>
            <a:endParaRPr lang="en-US"/>
          </a:p>
        </p:txBody>
      </p:sp>
      <p:sp>
        <p:nvSpPr>
          <p:cNvPr id="116759" name="Line 23"/>
          <p:cNvSpPr>
            <a:spLocks noChangeShapeType="1"/>
          </p:cNvSpPr>
          <p:nvPr/>
        </p:nvSpPr>
        <p:spPr bwMode="auto">
          <a:xfrm>
            <a:off x="5340350" y="5486400"/>
            <a:ext cx="5207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Line 24"/>
          <p:cNvSpPr>
            <a:spLocks noChangeShapeType="1"/>
          </p:cNvSpPr>
          <p:nvPr/>
        </p:nvSpPr>
        <p:spPr bwMode="auto">
          <a:xfrm>
            <a:off x="3359150" y="5486400"/>
            <a:ext cx="368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2500313" y="5311775"/>
            <a:ext cx="930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v</a:t>
            </a:r>
            <a:r>
              <a:rPr lang="en-US" sz="2000" baseline="-25000">
                <a:solidFill>
                  <a:schemeClr val="accent2"/>
                </a:solidFill>
                <a:latin typeface="Arial" charset="0"/>
              </a:rPr>
              <a:t>f</a:t>
            </a:r>
            <a:r>
              <a:rPr lang="en-US" sz="2000" i="1">
                <a:solidFill>
                  <a:schemeClr val="accent2"/>
                </a:solidFill>
                <a:latin typeface="Arial" charset="0"/>
              </a:rPr>
              <a:t>= </a:t>
            </a:r>
            <a:r>
              <a:rPr lang="en-US" sz="2000">
                <a:solidFill>
                  <a:schemeClr val="accent2"/>
                </a:solidFill>
                <a:latin typeface="Symbol" pitchFamily="18" charset="2"/>
              </a:rPr>
              <a:t></a:t>
            </a:r>
            <a:r>
              <a:rPr lang="en-US" sz="2000" i="1">
                <a:solidFill>
                  <a:schemeClr val="accent2"/>
                </a:solidFill>
                <a:latin typeface="Arial" charset="0"/>
              </a:rPr>
              <a:t>R</a:t>
            </a:r>
            <a:endParaRPr lang="en-US" sz="2000" i="1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16762" name="Arc 26"/>
          <p:cNvSpPr>
            <a:spLocks/>
          </p:cNvSpPr>
          <p:nvPr/>
        </p:nvSpPr>
        <p:spPr bwMode="auto">
          <a:xfrm>
            <a:off x="4114800" y="5189538"/>
            <a:ext cx="222250" cy="2984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Rectangle 27"/>
          <p:cNvSpPr>
            <a:spLocks noChangeArrowheads="1"/>
          </p:cNvSpPr>
          <p:nvPr/>
        </p:nvSpPr>
        <p:spPr bwMode="auto">
          <a:xfrm>
            <a:off x="4254500" y="5006975"/>
            <a:ext cx="355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2"/>
                </a:solidFill>
                <a:latin typeface="Symbol" pitchFamily="18" charset="2"/>
              </a:rPr>
              <a:t></a:t>
            </a:r>
            <a:endParaRPr lang="en-US" sz="2000">
              <a:solidFill>
                <a:srgbClr val="FE9B03"/>
              </a:solidFill>
              <a:latin typeface="Symbol" pitchFamily="18" charset="2"/>
            </a:endParaRPr>
          </a:p>
        </p:txBody>
      </p:sp>
      <p:sp>
        <p:nvSpPr>
          <p:cNvPr id="116764" name="Rectangle 28"/>
          <p:cNvSpPr>
            <a:spLocks noChangeArrowheads="1"/>
          </p:cNvSpPr>
          <p:nvPr/>
        </p:nvSpPr>
        <p:spPr bwMode="auto">
          <a:xfrm>
            <a:off x="4938713" y="5311775"/>
            <a:ext cx="4000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v</a:t>
            </a:r>
            <a:r>
              <a:rPr lang="en-US" sz="2000" i="1" baseline="-25000">
                <a:solidFill>
                  <a:schemeClr val="accent2"/>
                </a:solidFill>
                <a:latin typeface="Arial" charset="0"/>
              </a:rPr>
              <a:t>0</a:t>
            </a:r>
            <a:endParaRPr lang="en-US" sz="2000" i="1" baseline="-25000">
              <a:solidFill>
                <a:srgbClr val="B56C0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Oval 4"/>
          <p:cNvSpPr>
            <a:spLocks noChangeArrowheads="1"/>
          </p:cNvSpPr>
          <p:nvPr/>
        </p:nvSpPr>
        <p:spPr bwMode="auto">
          <a:xfrm>
            <a:off x="6769100" y="2478088"/>
            <a:ext cx="1301750" cy="130175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6762750" y="3116263"/>
            <a:ext cx="0" cy="158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>
            <a:off x="8077200" y="3173413"/>
            <a:ext cx="0" cy="158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Pesawat Atwood dengan katrol bermassa</a:t>
            </a:r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19150" y="1624013"/>
            <a:ext cx="4972050" cy="4243387"/>
          </a:xfrm>
          <a:noFill/>
          <a:ln/>
        </p:spPr>
        <p:txBody>
          <a:bodyPr/>
          <a:lstStyle/>
          <a:p>
            <a:r>
              <a:rPr lang="en-US"/>
              <a:t>Suatu pasangan massa digantung pada sebuah katrol massif ( bermassa) seperti pada gambar. Hitung percepatan dari pasangan massa.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7883525" y="4640263"/>
            <a:ext cx="444500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7891463" y="4687888"/>
            <a:ext cx="4841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6473825" y="4645025"/>
            <a:ext cx="596900" cy="5969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6557963" y="4768850"/>
            <a:ext cx="4841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>
            <a:off x="7446963" y="3128963"/>
            <a:ext cx="6032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7453313" y="3208338"/>
            <a:ext cx="365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6977063" y="2717800"/>
            <a:ext cx="4619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 </a:t>
            </a:r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 flipV="1">
            <a:off x="7924800" y="1822450"/>
            <a:ext cx="0" cy="546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7605713" y="17319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y</a:t>
            </a:r>
          </a:p>
        </p:txBody>
      </p:sp>
      <p:sp>
        <p:nvSpPr>
          <p:cNvPr id="122898" name="Line 18"/>
          <p:cNvSpPr>
            <a:spLocks noChangeShapeType="1"/>
          </p:cNvSpPr>
          <p:nvPr/>
        </p:nvSpPr>
        <p:spPr bwMode="auto">
          <a:xfrm>
            <a:off x="7931150" y="2362200"/>
            <a:ext cx="5207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9" name="Rectangle 19"/>
          <p:cNvSpPr>
            <a:spLocks noChangeArrowheads="1"/>
          </p:cNvSpPr>
          <p:nvPr/>
        </p:nvSpPr>
        <p:spPr bwMode="auto">
          <a:xfrm>
            <a:off x="8139113" y="2417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x</a:t>
            </a:r>
          </a:p>
        </p:txBody>
      </p:sp>
      <p:sp>
        <p:nvSpPr>
          <p:cNvPr id="122900" name="Oval 20"/>
          <p:cNvSpPr>
            <a:spLocks noChangeArrowheads="1"/>
          </p:cNvSpPr>
          <p:nvPr/>
        </p:nvSpPr>
        <p:spPr bwMode="auto">
          <a:xfrm>
            <a:off x="7378700" y="3086100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1" name="Rectangle 21"/>
          <p:cNvSpPr>
            <a:spLocks noChangeArrowheads="1"/>
          </p:cNvSpPr>
          <p:nvPr/>
        </p:nvSpPr>
        <p:spPr bwMode="auto">
          <a:xfrm>
            <a:off x="6005513" y="55563"/>
            <a:ext cx="180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endParaRPr lang="en-US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>
            <a:off x="8524875" y="4554538"/>
            <a:ext cx="0" cy="673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>
            <a:off x="7234238" y="4635500"/>
            <a:ext cx="0" cy="673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>
            <a:off x="6767513" y="5199063"/>
            <a:ext cx="0" cy="660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5" name="Line 25"/>
          <p:cNvSpPr>
            <a:spLocks noChangeShapeType="1"/>
          </p:cNvSpPr>
          <p:nvPr/>
        </p:nvSpPr>
        <p:spPr bwMode="auto">
          <a:xfrm>
            <a:off x="8101013" y="5118100"/>
            <a:ext cx="4762" cy="527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 flipH="1">
            <a:off x="7799388" y="5649913"/>
            <a:ext cx="625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g</a:t>
            </a:r>
          </a:p>
        </p:txBody>
      </p:sp>
      <p:sp>
        <p:nvSpPr>
          <p:cNvPr id="122907" name="Rectangle 27"/>
          <p:cNvSpPr>
            <a:spLocks noChangeArrowheads="1"/>
          </p:cNvSpPr>
          <p:nvPr/>
        </p:nvSpPr>
        <p:spPr bwMode="auto">
          <a:xfrm>
            <a:off x="8372475" y="4168775"/>
            <a:ext cx="3222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a</a:t>
            </a:r>
            <a:endParaRPr lang="en-US" sz="2000" i="1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22908" name="Rectangle 28"/>
          <p:cNvSpPr>
            <a:spLocks noChangeArrowheads="1"/>
          </p:cNvSpPr>
          <p:nvPr/>
        </p:nvSpPr>
        <p:spPr bwMode="auto">
          <a:xfrm>
            <a:off x="6777038" y="40259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T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1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 </a:t>
            </a:r>
          </a:p>
        </p:txBody>
      </p:sp>
      <p:sp>
        <p:nvSpPr>
          <p:cNvPr id="122909" name="Rectangle 29"/>
          <p:cNvSpPr>
            <a:spLocks noChangeArrowheads="1"/>
          </p:cNvSpPr>
          <p:nvPr/>
        </p:nvSpPr>
        <p:spPr bwMode="auto">
          <a:xfrm flipH="1">
            <a:off x="6451600" y="5830888"/>
            <a:ext cx="625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1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g</a:t>
            </a:r>
          </a:p>
        </p:txBody>
      </p:sp>
      <p:sp>
        <p:nvSpPr>
          <p:cNvPr id="122910" name="Rectangle 30"/>
          <p:cNvSpPr>
            <a:spLocks noChangeArrowheads="1"/>
          </p:cNvSpPr>
          <p:nvPr/>
        </p:nvSpPr>
        <p:spPr bwMode="auto">
          <a:xfrm>
            <a:off x="7067550" y="5321300"/>
            <a:ext cx="3222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a</a:t>
            </a:r>
            <a:endParaRPr lang="en-US" sz="2000" i="1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22911" name="Rectangle 31"/>
          <p:cNvSpPr>
            <a:spLocks noChangeArrowheads="1"/>
          </p:cNvSpPr>
          <p:nvPr/>
        </p:nvSpPr>
        <p:spPr bwMode="auto">
          <a:xfrm>
            <a:off x="7658100" y="4006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T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 </a:t>
            </a:r>
          </a:p>
        </p:txBody>
      </p:sp>
      <p:sp>
        <p:nvSpPr>
          <p:cNvPr id="122912" name="Rectangle 32"/>
          <p:cNvSpPr>
            <a:spLocks noChangeArrowheads="1"/>
          </p:cNvSpPr>
          <p:nvPr/>
        </p:nvSpPr>
        <p:spPr bwMode="auto">
          <a:xfrm>
            <a:off x="976313" y="2873375"/>
            <a:ext cx="4549775" cy="1096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Untuk massa yg digantung: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F = ma</a:t>
            </a:r>
            <a:endParaRPr lang="en-US" sz="200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charset="0"/>
              <a:buNone/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 -m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g + T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= -m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a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charset="0"/>
              <a:buNone/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 -m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g + T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= 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122913" name="Arc 33"/>
          <p:cNvSpPr>
            <a:spLocks/>
          </p:cNvSpPr>
          <p:nvPr/>
        </p:nvSpPr>
        <p:spPr bwMode="auto">
          <a:xfrm>
            <a:off x="6597650" y="2292350"/>
            <a:ext cx="792163" cy="679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4" name="Rectangle 34"/>
          <p:cNvSpPr>
            <a:spLocks noChangeArrowheads="1"/>
          </p:cNvSpPr>
          <p:nvPr/>
        </p:nvSpPr>
        <p:spPr bwMode="auto">
          <a:xfrm>
            <a:off x="6372225" y="2955925"/>
            <a:ext cx="3413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chemeClr val="accent2"/>
                </a:solidFill>
                <a:latin typeface="Symbol" pitchFamily="18" charset="2"/>
              </a:rPr>
              <a:t></a:t>
            </a:r>
            <a:endParaRPr lang="en-US" sz="2000" b="1">
              <a:solidFill>
                <a:srgbClr val="FE9B03"/>
              </a:solidFill>
              <a:latin typeface="Symbol" pitchFamily="18" charset="2"/>
            </a:endParaRPr>
          </a:p>
        </p:txBody>
      </p:sp>
      <p:graphicFrame>
        <p:nvGraphicFramePr>
          <p:cNvPr id="122915" name="Object 3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14650" y="4819650"/>
          <a:ext cx="2005013" cy="822325"/>
        </p:xfrm>
        <a:graphic>
          <a:graphicData uri="http://schemas.openxmlformats.org/presentationml/2006/ole">
            <p:oleObj spid="_x0000_s122915" name="Equation" r:id="rId3" imgW="2012760" imgH="830160" progId="Equation.3">
              <p:embed/>
            </p:oleObj>
          </a:graphicData>
        </a:graphic>
      </p:graphicFrame>
      <p:graphicFrame>
        <p:nvGraphicFramePr>
          <p:cNvPr id="122916" name="Object 36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57588" y="4171950"/>
          <a:ext cx="1246187" cy="822325"/>
        </p:xfrm>
        <a:graphic>
          <a:graphicData uri="http://schemas.openxmlformats.org/presentationml/2006/ole">
            <p:oleObj spid="_x0000_s122916" name="Equation" r:id="rId4" imgW="1253880" imgH="830160" progId="Equation.3">
              <p:embed/>
            </p:oleObj>
          </a:graphicData>
        </a:graphic>
      </p:graphicFrame>
      <p:graphicFrame>
        <p:nvGraphicFramePr>
          <p:cNvPr id="122917" name="Object 37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14650" y="5646738"/>
          <a:ext cx="1798638" cy="822325"/>
        </p:xfrm>
        <a:graphic>
          <a:graphicData uri="http://schemas.openxmlformats.org/presentationml/2006/ole">
            <p:oleObj spid="_x0000_s122917" name="Equation" r:id="rId5" imgW="1806480" imgH="830160" progId="Equation.3">
              <p:embed/>
            </p:oleObj>
          </a:graphicData>
        </a:graphic>
      </p:graphicFrame>
      <p:sp>
        <p:nvSpPr>
          <p:cNvPr id="122918" name="Rectangle 38"/>
          <p:cNvSpPr>
            <a:spLocks noChangeArrowheads="1"/>
          </p:cNvSpPr>
          <p:nvPr/>
        </p:nvSpPr>
        <p:spPr bwMode="auto">
          <a:xfrm>
            <a:off x="1795463" y="5773738"/>
            <a:ext cx="45434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latin typeface="Arial" charset="0"/>
              </a:rPr>
              <a:t>(Karena 	          untuk piringan)</a:t>
            </a:r>
          </a:p>
        </p:txBody>
      </p:sp>
      <p:sp>
        <p:nvSpPr>
          <p:cNvPr id="122919" name="Rectangle 39"/>
          <p:cNvSpPr>
            <a:spLocks noChangeArrowheads="1"/>
          </p:cNvSpPr>
          <p:nvPr/>
        </p:nvSpPr>
        <p:spPr bwMode="auto">
          <a:xfrm>
            <a:off x="976313" y="4321175"/>
            <a:ext cx="3960812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Untuk katrol  </a:t>
            </a: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sz="2000" i="1">
                <a:solidFill>
                  <a:srgbClr val="FC0000"/>
                </a:solidFill>
                <a:latin typeface="Arial" charset="0"/>
              </a:rPr>
              <a:t>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2000" i="1">
                <a:solidFill>
                  <a:srgbClr val="FC0000"/>
                </a:solidFill>
                <a:latin typeface="Arial" charset="0"/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I</a:t>
            </a: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</a:t>
            </a:r>
            <a:br>
              <a:rPr lang="en-US" sz="2000" b="1">
                <a:solidFill>
                  <a:schemeClr val="tx2"/>
                </a:solidFill>
                <a:latin typeface="Symbol" pitchFamily="18" charset="2"/>
              </a:rPr>
            </a:br>
            <a:endParaRPr lang="en-US" sz="2000" b="1">
              <a:solidFill>
                <a:schemeClr val="tx2"/>
              </a:solidFill>
              <a:latin typeface="Symbol" pitchFamily="18" charset="2"/>
            </a:endParaRPr>
          </a:p>
          <a:p>
            <a:pPr marL="400050" lvl="1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charset="0"/>
              <a:buChar char="ç"/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  T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R - T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Atwoods Machine dengan katrol bermassa...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595438"/>
            <a:ext cx="5043488" cy="7477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Kita punya 3 persamaan dengan 3 yang  tidak diketahui (</a:t>
            </a:r>
            <a:r>
              <a:rPr lang="en-US" i="1">
                <a:solidFill>
                  <a:schemeClr val="tx2"/>
                </a:solidFill>
              </a:rPr>
              <a:t>T</a:t>
            </a:r>
            <a:r>
              <a:rPr lang="en-US" i="1" baseline="-25000">
                <a:solidFill>
                  <a:schemeClr val="tx2"/>
                </a:solidFill>
              </a:rPr>
              <a:t>1</a:t>
            </a:r>
            <a:r>
              <a:rPr lang="en-US"/>
              <a:t>, </a:t>
            </a:r>
            <a:r>
              <a:rPr lang="en-US" i="1">
                <a:solidFill>
                  <a:schemeClr val="tx2"/>
                </a:solidFill>
              </a:rPr>
              <a:t>T</a:t>
            </a:r>
            <a:r>
              <a:rPr lang="en-US" i="1" baseline="-25000">
                <a:solidFill>
                  <a:schemeClr val="tx2"/>
                </a:solidFill>
              </a:rPr>
              <a:t>2</a:t>
            </a:r>
            <a:r>
              <a:rPr lang="en-US"/>
              <a:t>, </a:t>
            </a:r>
            <a:r>
              <a:rPr lang="en-US" i="1">
                <a:solidFill>
                  <a:schemeClr val="tx2"/>
                </a:solidFill>
              </a:rPr>
              <a:t>a</a:t>
            </a:r>
            <a:r>
              <a:rPr lang="en-US"/>
              <a:t>). Selesaikan untuk  </a:t>
            </a:r>
            <a:r>
              <a:rPr lang="en-US" i="1">
                <a:solidFill>
                  <a:schemeClr val="tx2"/>
                </a:solidFill>
              </a:rPr>
              <a:t>a</a:t>
            </a:r>
            <a:r>
              <a:rPr lang="en-US"/>
              <a:t>.</a:t>
            </a:r>
            <a:br>
              <a:rPr lang="en-US"/>
            </a:br>
            <a:endParaRPr lang="en-US"/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sz="1800" i="1">
                <a:solidFill>
                  <a:schemeClr val="tx2"/>
                </a:solidFill>
              </a:rPr>
              <a:t>-m</a:t>
            </a:r>
            <a:r>
              <a:rPr lang="en-US" sz="1800" i="1" baseline="-25000">
                <a:solidFill>
                  <a:schemeClr val="tx2"/>
                </a:solidFill>
              </a:rPr>
              <a:t>1</a:t>
            </a:r>
            <a:r>
              <a:rPr lang="en-US" sz="1800" i="1">
                <a:solidFill>
                  <a:schemeClr val="tx2"/>
                </a:solidFill>
              </a:rPr>
              <a:t>g + T</a:t>
            </a:r>
            <a:r>
              <a:rPr lang="en-US" sz="1800" i="1" baseline="-25000">
                <a:solidFill>
                  <a:schemeClr val="tx2"/>
                </a:solidFill>
              </a:rPr>
              <a:t>1</a:t>
            </a:r>
            <a:r>
              <a:rPr lang="en-US" sz="1800" i="1">
                <a:solidFill>
                  <a:schemeClr val="tx2"/>
                </a:solidFill>
              </a:rPr>
              <a:t> = -m</a:t>
            </a:r>
            <a:r>
              <a:rPr lang="en-US" sz="1800" i="1" baseline="-25000">
                <a:solidFill>
                  <a:schemeClr val="tx2"/>
                </a:solidFill>
              </a:rPr>
              <a:t>1</a:t>
            </a:r>
            <a:r>
              <a:rPr lang="en-US" sz="1800" i="1">
                <a:solidFill>
                  <a:schemeClr val="tx2"/>
                </a:solidFill>
              </a:rPr>
              <a:t>a     </a:t>
            </a:r>
            <a:r>
              <a:rPr lang="en-US" sz="1800"/>
              <a:t>(1)</a:t>
            </a:r>
            <a:r>
              <a:rPr lang="en-US" sz="1800" i="1">
                <a:solidFill>
                  <a:schemeClr val="tx2"/>
                </a:solidFill>
              </a:rPr>
              <a:t/>
            </a:r>
            <a:br>
              <a:rPr lang="en-US" sz="1800" i="1">
                <a:solidFill>
                  <a:schemeClr val="tx2"/>
                </a:solidFill>
              </a:rPr>
            </a:br>
            <a:endParaRPr lang="en-US" sz="1800" i="1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sz="1800" i="1">
                <a:solidFill>
                  <a:schemeClr val="tx2"/>
                </a:solidFill>
              </a:rPr>
              <a:t>-m</a:t>
            </a:r>
            <a:r>
              <a:rPr lang="en-US" sz="1800" i="1" baseline="-25000">
                <a:solidFill>
                  <a:schemeClr val="tx2"/>
                </a:solidFill>
              </a:rPr>
              <a:t>2</a:t>
            </a:r>
            <a:r>
              <a:rPr lang="en-US" sz="1800" i="1">
                <a:solidFill>
                  <a:schemeClr val="tx2"/>
                </a:solidFill>
              </a:rPr>
              <a:t>g + T</a:t>
            </a:r>
            <a:r>
              <a:rPr lang="en-US" sz="1800" i="1" baseline="-25000">
                <a:solidFill>
                  <a:schemeClr val="tx2"/>
                </a:solidFill>
              </a:rPr>
              <a:t>2</a:t>
            </a:r>
            <a:r>
              <a:rPr lang="en-US" sz="1800" i="1">
                <a:solidFill>
                  <a:schemeClr val="tx2"/>
                </a:solidFill>
              </a:rPr>
              <a:t> = m</a:t>
            </a:r>
            <a:r>
              <a:rPr lang="en-US" sz="1800" i="1" baseline="-25000">
                <a:solidFill>
                  <a:schemeClr val="tx2"/>
                </a:solidFill>
              </a:rPr>
              <a:t>2</a:t>
            </a:r>
            <a:r>
              <a:rPr lang="en-US" sz="1800" i="1">
                <a:solidFill>
                  <a:schemeClr val="tx2"/>
                </a:solidFill>
              </a:rPr>
              <a:t>a      </a:t>
            </a:r>
            <a:r>
              <a:rPr lang="en-US" sz="1800"/>
              <a:t>(2)</a:t>
            </a:r>
            <a:r>
              <a:rPr lang="en-US" sz="1800" i="1">
                <a:solidFill>
                  <a:schemeClr val="tx2"/>
                </a:solidFill>
              </a:rPr>
              <a:t/>
            </a:r>
            <a:br>
              <a:rPr lang="en-US" sz="1800" i="1">
                <a:solidFill>
                  <a:schemeClr val="tx2"/>
                </a:solidFill>
              </a:rPr>
            </a:br>
            <a:endParaRPr lang="en-US" sz="1800" b="1">
              <a:solidFill>
                <a:schemeClr val="tx2"/>
              </a:solidFill>
              <a:latin typeface="Symbol" pitchFamily="18" charset="2"/>
            </a:endParaRP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sz="1800" i="1">
                <a:solidFill>
                  <a:schemeClr val="tx2"/>
                </a:solidFill>
              </a:rPr>
              <a:t>    T</a:t>
            </a:r>
            <a:r>
              <a:rPr lang="en-US" sz="1800" i="1" baseline="-25000">
                <a:solidFill>
                  <a:schemeClr val="tx2"/>
                </a:solidFill>
              </a:rPr>
              <a:t>1</a:t>
            </a:r>
            <a:r>
              <a:rPr lang="en-US" sz="1800" i="1">
                <a:solidFill>
                  <a:schemeClr val="tx2"/>
                </a:solidFill>
              </a:rPr>
              <a:t> - T</a:t>
            </a:r>
            <a:r>
              <a:rPr lang="en-US" sz="1800" i="1" baseline="-25000">
                <a:solidFill>
                  <a:schemeClr val="tx2"/>
                </a:solidFill>
              </a:rPr>
              <a:t>2                           </a:t>
            </a:r>
            <a:r>
              <a:rPr lang="en-US" sz="1800"/>
              <a:t>(3)</a:t>
            </a:r>
          </a:p>
        </p:txBody>
      </p:sp>
      <p:graphicFrame>
        <p:nvGraphicFramePr>
          <p:cNvPr id="123910" name="Object 6"/>
          <p:cNvGraphicFramePr>
            <a:graphicFrameLocks/>
          </p:cNvGraphicFramePr>
          <p:nvPr/>
        </p:nvGraphicFramePr>
        <p:xfrm>
          <a:off x="1757363" y="4886325"/>
          <a:ext cx="2955925" cy="1012825"/>
        </p:xfrm>
        <a:graphic>
          <a:graphicData uri="http://schemas.openxmlformats.org/presentationml/2006/ole">
            <p:oleObj spid="_x0000_s123910" name="Equation" r:id="rId3" imgW="2963520" imgH="1020600" progId="Equation.3">
              <p:embed/>
            </p:oleObj>
          </a:graphicData>
        </a:graphic>
      </p:graphicFrame>
      <p:graphicFrame>
        <p:nvGraphicFramePr>
          <p:cNvPr id="123911" name="Object 7"/>
          <p:cNvGraphicFramePr>
            <a:graphicFrameLocks/>
          </p:cNvGraphicFramePr>
          <p:nvPr/>
        </p:nvGraphicFramePr>
        <p:xfrm>
          <a:off x="2628900" y="3814763"/>
          <a:ext cx="1431925" cy="822325"/>
        </p:xfrm>
        <a:graphic>
          <a:graphicData uri="http://schemas.openxmlformats.org/presentationml/2006/ole">
            <p:oleObj spid="_x0000_s123911" name="Equation" r:id="rId4" imgW="1439640" imgH="830160" progId="Equation.3">
              <p:embed/>
            </p:oleObj>
          </a:graphicData>
        </a:graphic>
      </p:graphicFrame>
      <p:sp>
        <p:nvSpPr>
          <p:cNvPr id="123912" name="AutoShape 8"/>
          <p:cNvSpPr>
            <a:spLocks noChangeArrowheads="1"/>
          </p:cNvSpPr>
          <p:nvPr/>
        </p:nvSpPr>
        <p:spPr bwMode="auto">
          <a:xfrm>
            <a:off x="1555750" y="4741863"/>
            <a:ext cx="2946400" cy="1089025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5" name="Oval 11"/>
          <p:cNvSpPr>
            <a:spLocks noChangeArrowheads="1"/>
          </p:cNvSpPr>
          <p:nvPr/>
        </p:nvSpPr>
        <p:spPr bwMode="auto">
          <a:xfrm>
            <a:off x="6769100" y="2478088"/>
            <a:ext cx="1301750" cy="130175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>
            <a:off x="6762750" y="3116263"/>
            <a:ext cx="0" cy="158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7" name="Line 13"/>
          <p:cNvSpPr>
            <a:spLocks noChangeShapeType="1"/>
          </p:cNvSpPr>
          <p:nvPr/>
        </p:nvSpPr>
        <p:spPr bwMode="auto">
          <a:xfrm>
            <a:off x="8077200" y="3173413"/>
            <a:ext cx="0" cy="1587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8" name="Rectangle 14"/>
          <p:cNvSpPr>
            <a:spLocks noChangeArrowheads="1"/>
          </p:cNvSpPr>
          <p:nvPr/>
        </p:nvSpPr>
        <p:spPr bwMode="auto">
          <a:xfrm>
            <a:off x="7883525" y="4640263"/>
            <a:ext cx="444500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9" name="Rectangle 15"/>
          <p:cNvSpPr>
            <a:spLocks noChangeArrowheads="1"/>
          </p:cNvSpPr>
          <p:nvPr/>
        </p:nvSpPr>
        <p:spPr bwMode="auto">
          <a:xfrm>
            <a:off x="7891463" y="4687888"/>
            <a:ext cx="4841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123920" name="Rectangle 16"/>
          <p:cNvSpPr>
            <a:spLocks noChangeArrowheads="1"/>
          </p:cNvSpPr>
          <p:nvPr/>
        </p:nvSpPr>
        <p:spPr bwMode="auto">
          <a:xfrm>
            <a:off x="6473825" y="4645025"/>
            <a:ext cx="596900" cy="5969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1" name="Rectangle 17"/>
          <p:cNvSpPr>
            <a:spLocks noChangeArrowheads="1"/>
          </p:cNvSpPr>
          <p:nvPr/>
        </p:nvSpPr>
        <p:spPr bwMode="auto">
          <a:xfrm>
            <a:off x="6557963" y="4768850"/>
            <a:ext cx="4841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123922" name="Line 18"/>
          <p:cNvSpPr>
            <a:spLocks noChangeShapeType="1"/>
          </p:cNvSpPr>
          <p:nvPr/>
        </p:nvSpPr>
        <p:spPr bwMode="auto">
          <a:xfrm>
            <a:off x="7446963" y="3128963"/>
            <a:ext cx="6032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3" name="Rectangle 19"/>
          <p:cNvSpPr>
            <a:spLocks noChangeArrowheads="1"/>
          </p:cNvSpPr>
          <p:nvPr/>
        </p:nvSpPr>
        <p:spPr bwMode="auto">
          <a:xfrm>
            <a:off x="7453313" y="3208338"/>
            <a:ext cx="365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123924" name="Rectangle 20"/>
          <p:cNvSpPr>
            <a:spLocks noChangeArrowheads="1"/>
          </p:cNvSpPr>
          <p:nvPr/>
        </p:nvSpPr>
        <p:spPr bwMode="auto">
          <a:xfrm>
            <a:off x="6977063" y="2717800"/>
            <a:ext cx="4619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 </a:t>
            </a:r>
          </a:p>
        </p:txBody>
      </p:sp>
      <p:sp>
        <p:nvSpPr>
          <p:cNvPr id="123925" name="Line 21"/>
          <p:cNvSpPr>
            <a:spLocks noChangeShapeType="1"/>
          </p:cNvSpPr>
          <p:nvPr/>
        </p:nvSpPr>
        <p:spPr bwMode="auto">
          <a:xfrm flipV="1">
            <a:off x="7924800" y="1822450"/>
            <a:ext cx="0" cy="546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6" name="Rectangle 22"/>
          <p:cNvSpPr>
            <a:spLocks noChangeArrowheads="1"/>
          </p:cNvSpPr>
          <p:nvPr/>
        </p:nvSpPr>
        <p:spPr bwMode="auto">
          <a:xfrm>
            <a:off x="7605713" y="17319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y</a:t>
            </a:r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7931150" y="2362200"/>
            <a:ext cx="5207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8" name="Rectangle 24"/>
          <p:cNvSpPr>
            <a:spLocks noChangeArrowheads="1"/>
          </p:cNvSpPr>
          <p:nvPr/>
        </p:nvSpPr>
        <p:spPr bwMode="auto">
          <a:xfrm>
            <a:off x="8139113" y="241776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x</a:t>
            </a:r>
          </a:p>
        </p:txBody>
      </p:sp>
      <p:sp>
        <p:nvSpPr>
          <p:cNvPr id="123929" name="Oval 25"/>
          <p:cNvSpPr>
            <a:spLocks noChangeArrowheads="1"/>
          </p:cNvSpPr>
          <p:nvPr/>
        </p:nvSpPr>
        <p:spPr bwMode="auto">
          <a:xfrm>
            <a:off x="7378700" y="3086100"/>
            <a:ext cx="76200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>
            <a:off x="8524875" y="4554538"/>
            <a:ext cx="0" cy="673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>
            <a:off x="7234238" y="4635500"/>
            <a:ext cx="0" cy="673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2" name="Arc 28"/>
          <p:cNvSpPr>
            <a:spLocks/>
          </p:cNvSpPr>
          <p:nvPr/>
        </p:nvSpPr>
        <p:spPr bwMode="auto">
          <a:xfrm>
            <a:off x="6597650" y="2292350"/>
            <a:ext cx="792163" cy="679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4" y="23"/>
                  <a:pt x="2155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3" name="Rectangle 29"/>
          <p:cNvSpPr>
            <a:spLocks noChangeArrowheads="1"/>
          </p:cNvSpPr>
          <p:nvPr/>
        </p:nvSpPr>
        <p:spPr bwMode="auto">
          <a:xfrm>
            <a:off x="6372225" y="2955925"/>
            <a:ext cx="3413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chemeClr val="accent2"/>
                </a:solidFill>
                <a:latin typeface="Symbol" pitchFamily="18" charset="2"/>
              </a:rPr>
              <a:t></a:t>
            </a:r>
            <a:endParaRPr lang="en-US" sz="2000" b="1">
              <a:solidFill>
                <a:srgbClr val="FE9B03"/>
              </a:solidFill>
              <a:latin typeface="Symbol" pitchFamily="18" charset="2"/>
            </a:endParaRPr>
          </a:p>
        </p:txBody>
      </p:sp>
      <p:sp>
        <p:nvSpPr>
          <p:cNvPr id="123934" name="Rectangle 30"/>
          <p:cNvSpPr>
            <a:spLocks noChangeArrowheads="1"/>
          </p:cNvSpPr>
          <p:nvPr/>
        </p:nvSpPr>
        <p:spPr bwMode="auto">
          <a:xfrm>
            <a:off x="7883525" y="4640263"/>
            <a:ext cx="444500" cy="4445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5" name="Rectangle 31"/>
          <p:cNvSpPr>
            <a:spLocks noChangeArrowheads="1"/>
          </p:cNvSpPr>
          <p:nvPr/>
        </p:nvSpPr>
        <p:spPr bwMode="auto">
          <a:xfrm>
            <a:off x="7891463" y="4687888"/>
            <a:ext cx="4841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123936" name="Rectangle 32"/>
          <p:cNvSpPr>
            <a:spLocks noChangeArrowheads="1"/>
          </p:cNvSpPr>
          <p:nvPr/>
        </p:nvSpPr>
        <p:spPr bwMode="auto">
          <a:xfrm>
            <a:off x="6473825" y="4645025"/>
            <a:ext cx="596900" cy="5969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7" name="Rectangle 33"/>
          <p:cNvSpPr>
            <a:spLocks noChangeArrowheads="1"/>
          </p:cNvSpPr>
          <p:nvPr/>
        </p:nvSpPr>
        <p:spPr bwMode="auto">
          <a:xfrm>
            <a:off x="6557963" y="4768850"/>
            <a:ext cx="4841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123938" name="Line 34"/>
          <p:cNvSpPr>
            <a:spLocks noChangeShapeType="1"/>
          </p:cNvSpPr>
          <p:nvPr/>
        </p:nvSpPr>
        <p:spPr bwMode="auto">
          <a:xfrm>
            <a:off x="8524875" y="4554538"/>
            <a:ext cx="0" cy="673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9" name="Line 35"/>
          <p:cNvSpPr>
            <a:spLocks noChangeShapeType="1"/>
          </p:cNvSpPr>
          <p:nvPr/>
        </p:nvSpPr>
        <p:spPr bwMode="auto">
          <a:xfrm>
            <a:off x="7234238" y="4635500"/>
            <a:ext cx="0" cy="6731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40" name="Line 36"/>
          <p:cNvSpPr>
            <a:spLocks noChangeShapeType="1"/>
          </p:cNvSpPr>
          <p:nvPr/>
        </p:nvSpPr>
        <p:spPr bwMode="auto">
          <a:xfrm>
            <a:off x="6767513" y="5199063"/>
            <a:ext cx="0" cy="660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41" name="Line 37"/>
          <p:cNvSpPr>
            <a:spLocks noChangeShapeType="1"/>
          </p:cNvSpPr>
          <p:nvPr/>
        </p:nvSpPr>
        <p:spPr bwMode="auto">
          <a:xfrm>
            <a:off x="8101013" y="5118100"/>
            <a:ext cx="4762" cy="527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42" name="Rectangle 38"/>
          <p:cNvSpPr>
            <a:spLocks noChangeArrowheads="1"/>
          </p:cNvSpPr>
          <p:nvPr/>
        </p:nvSpPr>
        <p:spPr bwMode="auto">
          <a:xfrm flipH="1">
            <a:off x="7799388" y="5649913"/>
            <a:ext cx="625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g</a:t>
            </a:r>
          </a:p>
        </p:txBody>
      </p:sp>
      <p:sp>
        <p:nvSpPr>
          <p:cNvPr id="123943" name="Rectangle 39"/>
          <p:cNvSpPr>
            <a:spLocks noChangeArrowheads="1"/>
          </p:cNvSpPr>
          <p:nvPr/>
        </p:nvSpPr>
        <p:spPr bwMode="auto">
          <a:xfrm>
            <a:off x="8372475" y="4168775"/>
            <a:ext cx="3222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a</a:t>
            </a:r>
            <a:endParaRPr lang="en-US" sz="2000" i="1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23944" name="Rectangle 40"/>
          <p:cNvSpPr>
            <a:spLocks noChangeArrowheads="1"/>
          </p:cNvSpPr>
          <p:nvPr/>
        </p:nvSpPr>
        <p:spPr bwMode="auto">
          <a:xfrm>
            <a:off x="6777038" y="402590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T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1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 </a:t>
            </a:r>
          </a:p>
        </p:txBody>
      </p:sp>
      <p:sp>
        <p:nvSpPr>
          <p:cNvPr id="123945" name="Rectangle 41"/>
          <p:cNvSpPr>
            <a:spLocks noChangeArrowheads="1"/>
          </p:cNvSpPr>
          <p:nvPr/>
        </p:nvSpPr>
        <p:spPr bwMode="auto">
          <a:xfrm flipH="1">
            <a:off x="6451600" y="5830888"/>
            <a:ext cx="625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1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g</a:t>
            </a:r>
          </a:p>
        </p:txBody>
      </p:sp>
      <p:sp>
        <p:nvSpPr>
          <p:cNvPr id="123946" name="Rectangle 42"/>
          <p:cNvSpPr>
            <a:spLocks noChangeArrowheads="1"/>
          </p:cNvSpPr>
          <p:nvPr/>
        </p:nvSpPr>
        <p:spPr bwMode="auto">
          <a:xfrm>
            <a:off x="7067550" y="5321300"/>
            <a:ext cx="3222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a</a:t>
            </a:r>
            <a:endParaRPr lang="en-US" sz="2000" i="1">
              <a:solidFill>
                <a:srgbClr val="FE9B03"/>
              </a:solidFill>
              <a:latin typeface="Arial" charset="0"/>
            </a:endParaRPr>
          </a:p>
        </p:txBody>
      </p:sp>
      <p:sp>
        <p:nvSpPr>
          <p:cNvPr id="123947" name="Rectangle 43"/>
          <p:cNvSpPr>
            <a:spLocks noChangeArrowheads="1"/>
          </p:cNvSpPr>
          <p:nvPr/>
        </p:nvSpPr>
        <p:spPr bwMode="auto">
          <a:xfrm>
            <a:off x="7658100" y="4006850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1"/>
                </a:solidFill>
                <a:latin typeface="Arial" charset="0"/>
              </a:rPr>
              <a:t>T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accent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71513"/>
            <a:ext cx="7772400" cy="742950"/>
          </a:xfrm>
        </p:spPr>
        <p:txBody>
          <a:bodyPr/>
          <a:lstStyle/>
          <a:p>
            <a:r>
              <a:rPr lang="en-US" sz="2800" b="0"/>
              <a:t>Review Persamaan Gerak Rotasi</a:t>
            </a:r>
            <a:endParaRPr lang="en-US" sz="2800"/>
          </a:p>
        </p:txBody>
      </p:sp>
      <p:sp>
        <p:nvSpPr>
          <p:cNvPr id="849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81025" y="1947863"/>
            <a:ext cx="7772400" cy="4114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2400" i="1"/>
              <a:t>Pada prinsipnya kita ganti</a:t>
            </a:r>
            <a:r>
              <a:rPr lang="en-US" sz="2400" b="1" i="1"/>
              <a:t> </a:t>
            </a:r>
            <a:r>
              <a:rPr lang="en-US" sz="2400" b="1" i="1">
                <a:solidFill>
                  <a:schemeClr val="tx2"/>
                </a:solidFill>
              </a:rPr>
              <a:t>F </a:t>
            </a:r>
            <a:r>
              <a:rPr lang="en-US" sz="2400" b="1" i="1"/>
              <a:t>dengan </a:t>
            </a:r>
            <a:r>
              <a:rPr lang="en-US" sz="2400" b="1" i="1">
                <a:solidFill>
                  <a:schemeClr val="tx2"/>
                </a:solidFill>
                <a:latin typeface="Symbol" pitchFamily="18" charset="2"/>
              </a:rPr>
              <a:t>t</a:t>
            </a:r>
            <a:r>
              <a:rPr lang="en-US" sz="2400" b="1" i="1"/>
              <a:t>,  </a:t>
            </a:r>
            <a:r>
              <a:rPr lang="en-US" sz="2400" b="1" i="1">
                <a:solidFill>
                  <a:schemeClr val="tx2"/>
                </a:solidFill>
              </a:rPr>
              <a:t>m</a:t>
            </a:r>
            <a:r>
              <a:rPr lang="en-US" sz="2400" b="1" i="1"/>
              <a:t> dengan </a:t>
            </a:r>
            <a:r>
              <a:rPr lang="en-US" sz="2400" b="1" i="1">
                <a:solidFill>
                  <a:schemeClr val="tx2"/>
                </a:solidFill>
              </a:rPr>
              <a:t>I</a:t>
            </a:r>
            <a:r>
              <a:rPr lang="en-US" sz="2400" b="1" i="1"/>
              <a:t>,   </a:t>
            </a:r>
            <a:r>
              <a:rPr lang="en-US" sz="2400" b="1" i="1">
                <a:solidFill>
                  <a:schemeClr val="tx2"/>
                </a:solidFill>
              </a:rPr>
              <a:t>v</a:t>
            </a:r>
            <a:r>
              <a:rPr lang="en-US" sz="2400" b="1" i="1"/>
              <a:t> dengan </a:t>
            </a:r>
            <a:r>
              <a:rPr lang="en-US" sz="2400" b="1" i="1">
                <a:solidFill>
                  <a:schemeClr val="tx2"/>
                </a:solidFill>
                <a:latin typeface="Symbol" pitchFamily="18" charset="2"/>
              </a:rPr>
              <a:t>w</a:t>
            </a:r>
            <a:r>
              <a:rPr lang="en-US" sz="2400" b="1" i="1"/>
              <a:t>, </a:t>
            </a:r>
            <a:r>
              <a:rPr lang="en-US" sz="2400" b="1" i="1">
                <a:solidFill>
                  <a:schemeClr val="tx2"/>
                </a:solidFill>
              </a:rPr>
              <a:t>a</a:t>
            </a:r>
            <a:r>
              <a:rPr lang="en-US" sz="2400" b="1" i="1"/>
              <a:t> dengan </a:t>
            </a:r>
            <a:r>
              <a:rPr lang="en-US" sz="2400" b="1" i="1">
                <a:solidFill>
                  <a:schemeClr val="tx2"/>
                </a:solidFill>
                <a:latin typeface="Symbol" pitchFamily="18" charset="2"/>
              </a:rPr>
              <a:t>a,  </a:t>
            </a:r>
            <a:r>
              <a:rPr lang="en-US" sz="2400" i="1"/>
              <a:t>dan</a:t>
            </a:r>
            <a:r>
              <a:rPr lang="en-US" sz="2400" b="1" i="1">
                <a:latin typeface="Symbol" pitchFamily="18" charset="2"/>
              </a:rPr>
              <a:t> </a:t>
            </a:r>
            <a:r>
              <a:rPr lang="en-US" sz="2400" b="1" i="1">
                <a:solidFill>
                  <a:schemeClr val="tx2"/>
                </a:solidFill>
              </a:rPr>
              <a:t>p</a:t>
            </a:r>
            <a:r>
              <a:rPr lang="en-US" sz="2400" b="1" i="1"/>
              <a:t> dengan </a:t>
            </a:r>
            <a:r>
              <a:rPr lang="en-US" sz="2400" b="1" i="1">
                <a:solidFill>
                  <a:schemeClr val="tx2"/>
                </a:solidFill>
              </a:rPr>
              <a:t>L</a:t>
            </a:r>
            <a:r>
              <a:rPr lang="en-US" sz="2400" i="1"/>
              <a:t> (dimana L adala momentum angular):  </a:t>
            </a:r>
          </a:p>
          <a:p>
            <a:pPr>
              <a:buFont typeface="Monotype Sorts" charset="0"/>
              <a:buNone/>
            </a:pPr>
            <a:r>
              <a:rPr lang="en-US" sz="2400" b="1">
                <a:latin typeface="Symbol" pitchFamily="18" charset="2"/>
              </a:rPr>
              <a:t>		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S </a:t>
            </a:r>
            <a:r>
              <a:rPr lang="en-US" sz="2400" b="1">
                <a:solidFill>
                  <a:schemeClr val="tx2"/>
                </a:solidFill>
              </a:rPr>
              <a:t>F = ma			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S t </a:t>
            </a:r>
            <a:r>
              <a:rPr lang="en-US" sz="2400" b="1">
                <a:solidFill>
                  <a:schemeClr val="tx2"/>
                </a:solidFill>
              </a:rPr>
              <a:t>= I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a</a:t>
            </a:r>
            <a:endParaRPr lang="en-US" sz="2400" b="1">
              <a:solidFill>
                <a:schemeClr val="tx2"/>
              </a:solidFill>
            </a:endParaRPr>
          </a:p>
          <a:p>
            <a:pPr>
              <a:buFont typeface="Monotype Sorts" charset="0"/>
              <a:buNone/>
            </a:pPr>
            <a:r>
              <a:rPr lang="en-US" sz="2400" b="1">
                <a:solidFill>
                  <a:schemeClr val="tx2"/>
                </a:solidFill>
              </a:rPr>
              <a:t>		W</a:t>
            </a:r>
            <a:r>
              <a:rPr lang="en-US" sz="2400" b="1" baseline="-25000">
                <a:solidFill>
                  <a:schemeClr val="tx2"/>
                </a:solidFill>
              </a:rPr>
              <a:t>ork</a:t>
            </a:r>
            <a:r>
              <a:rPr lang="en-US" sz="2400" b="1">
                <a:solidFill>
                  <a:schemeClr val="tx2"/>
                </a:solidFill>
              </a:rPr>
              <a:t> = =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F  ds		</a:t>
            </a:r>
            <a:r>
              <a:rPr lang="en-US" sz="2400" b="1">
                <a:solidFill>
                  <a:schemeClr val="tx2"/>
                </a:solidFill>
              </a:rPr>
              <a:t>W</a:t>
            </a:r>
            <a:r>
              <a:rPr lang="en-US" sz="2400" b="1" baseline="-25000">
                <a:solidFill>
                  <a:schemeClr val="tx2"/>
                </a:solidFill>
              </a:rPr>
              <a:t>ork</a:t>
            </a:r>
            <a:r>
              <a:rPr lang="en-US" sz="2400" b="1">
                <a:solidFill>
                  <a:schemeClr val="tx2"/>
                </a:solidFill>
              </a:rPr>
              <a:t> =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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t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  d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q</a:t>
            </a:r>
            <a:endParaRPr lang="en-US" sz="2400" b="1">
              <a:solidFill>
                <a:schemeClr val="tx2"/>
              </a:solidFill>
            </a:endParaRPr>
          </a:p>
          <a:p>
            <a:pPr>
              <a:buFont typeface="Monotype Sorts" charset="0"/>
              <a:buNone/>
            </a:pP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		P</a:t>
            </a:r>
            <a:r>
              <a:rPr lang="en-US" sz="2400" b="1" baseline="-25000">
                <a:solidFill>
                  <a:schemeClr val="tx2"/>
                </a:solidFill>
                <a:sym typeface="Symbol" pitchFamily="18" charset="2"/>
              </a:rPr>
              <a:t>ower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 = F  v			P</a:t>
            </a:r>
            <a:r>
              <a:rPr lang="en-US" sz="2400" b="1" baseline="-25000">
                <a:solidFill>
                  <a:schemeClr val="tx2"/>
                </a:solidFill>
                <a:sym typeface="Symbol" pitchFamily="18" charset="2"/>
              </a:rPr>
              <a:t>ower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 = 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t w </a:t>
            </a:r>
            <a:endParaRPr lang="en-US" sz="2400">
              <a:solidFill>
                <a:schemeClr val="tx2"/>
              </a:solidFill>
              <a:sym typeface="Symbol" pitchFamily="18" charset="2"/>
            </a:endParaRPr>
          </a:p>
          <a:p>
            <a:pPr>
              <a:buFont typeface="Monotype Sorts" charset="0"/>
              <a:buNone/>
            </a:pPr>
            <a:r>
              <a:rPr lang="en-US" sz="2400" b="1">
                <a:solidFill>
                  <a:schemeClr val="tx2"/>
                </a:solidFill>
              </a:rPr>
              <a:t>		KE = (1/2)mv</a:t>
            </a:r>
            <a:r>
              <a:rPr lang="en-US" sz="2400" b="1" baseline="30000">
                <a:solidFill>
                  <a:schemeClr val="tx2"/>
                </a:solidFill>
              </a:rPr>
              <a:t>2</a:t>
            </a:r>
            <a:r>
              <a:rPr lang="en-US" sz="2400" b="1">
                <a:solidFill>
                  <a:schemeClr val="tx2"/>
                </a:solidFill>
              </a:rPr>
              <a:t>		KE</a:t>
            </a:r>
            <a:r>
              <a:rPr lang="en-US" sz="2400" b="1" baseline="-25000">
                <a:solidFill>
                  <a:schemeClr val="tx2"/>
                </a:solidFill>
              </a:rPr>
              <a:t>rotation</a:t>
            </a:r>
            <a:r>
              <a:rPr lang="en-US" sz="2400" b="1">
                <a:solidFill>
                  <a:schemeClr val="tx2"/>
                </a:solidFill>
              </a:rPr>
              <a:t> = (1/2)I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w</a:t>
            </a:r>
            <a:r>
              <a:rPr lang="en-US" sz="2400" b="1" baseline="30000">
                <a:solidFill>
                  <a:schemeClr val="tx2"/>
                </a:solidFill>
              </a:rPr>
              <a:t>2</a:t>
            </a:r>
            <a:endParaRPr lang="en-US" sz="2400" b="1">
              <a:solidFill>
                <a:schemeClr val="tx2"/>
              </a:solidFill>
            </a:endParaRPr>
          </a:p>
          <a:p>
            <a:pPr>
              <a:buFont typeface="Monotype Sorts" charset="0"/>
              <a:buNone/>
            </a:pPr>
            <a:r>
              <a:rPr lang="en-US" sz="2400" b="1">
                <a:solidFill>
                  <a:schemeClr val="tx2"/>
                </a:solidFill>
              </a:rPr>
              <a:t>		p = mv			L = I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w</a:t>
            </a:r>
            <a:endParaRPr lang="en-US" sz="2400" b="1">
              <a:solidFill>
                <a:schemeClr val="tx2"/>
              </a:solidFill>
            </a:endParaRPr>
          </a:p>
          <a:p>
            <a:pPr>
              <a:buFont typeface="Monotype Sorts" charset="0"/>
              <a:buNone/>
            </a:pP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		S</a:t>
            </a:r>
            <a:r>
              <a:rPr lang="en-US" sz="2400" b="1">
                <a:solidFill>
                  <a:schemeClr val="tx2"/>
                </a:solidFill>
              </a:rPr>
              <a:t> F = 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US" sz="2400" b="1">
                <a:solidFill>
                  <a:schemeClr val="tx2"/>
                </a:solidFill>
              </a:rPr>
              <a:t>p/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US" sz="2400" b="1">
                <a:solidFill>
                  <a:schemeClr val="tx2"/>
                </a:solidFill>
              </a:rPr>
              <a:t>t</a:t>
            </a:r>
            <a:r>
              <a:rPr lang="en-US" sz="2400">
                <a:solidFill>
                  <a:schemeClr val="tx2"/>
                </a:solidFill>
              </a:rPr>
              <a:t>			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S t</a:t>
            </a:r>
            <a:r>
              <a:rPr lang="en-US" sz="2400" b="1">
                <a:solidFill>
                  <a:schemeClr val="tx2"/>
                </a:solidFill>
              </a:rPr>
              <a:t> = 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US" sz="2400" b="1">
                <a:solidFill>
                  <a:schemeClr val="tx2"/>
                </a:solidFill>
              </a:rPr>
              <a:t>L/</a:t>
            </a: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US" sz="2400" b="1">
                <a:solidFill>
                  <a:schemeClr val="tx2"/>
                </a:solidFill>
              </a:rPr>
              <a:t>t</a:t>
            </a:r>
            <a:r>
              <a:rPr lang="en-US" sz="2400">
                <a:solidFill>
                  <a:schemeClr val="tx2"/>
                </a:solidFill>
              </a:rPr>
              <a:t>  .</a:t>
            </a:r>
          </a:p>
          <a:p>
            <a:pPr>
              <a:buFont typeface="Monotype Sorts" charset="0"/>
              <a:buNone/>
            </a:pPr>
            <a:endParaRPr 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85750" indent="-285750" algn="ctr"/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Contoh: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8675" y="1766888"/>
            <a:ext cx="7639050" cy="2905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Sebuah roda berputar dengan kecepatan angular awal </a:t>
            </a:r>
            <a:r>
              <a:rPr lang="en-US" sz="1800">
                <a:solidFill>
                  <a:schemeClr val="tx2"/>
                </a:solidFill>
                <a:latin typeface="Symbol" pitchFamily="18" charset="2"/>
              </a:rPr>
              <a:t></a:t>
            </a:r>
            <a:r>
              <a:rPr lang="en-US" sz="1800" baseline="-25000">
                <a:solidFill>
                  <a:schemeClr val="tx2"/>
                </a:solidFill>
              </a:rPr>
              <a:t>0</a:t>
            </a:r>
            <a:r>
              <a:rPr lang="en-US" sz="1800">
                <a:solidFill>
                  <a:schemeClr val="tx2"/>
                </a:solidFill>
              </a:rPr>
              <a:t> = 500 rad/s</a:t>
            </a:r>
            <a:r>
              <a:rPr lang="en-US" sz="1800"/>
              <a:t>.  Pada </a:t>
            </a:r>
            <a:r>
              <a:rPr lang="en-US" sz="1800" i="1">
                <a:solidFill>
                  <a:schemeClr val="tx2"/>
                </a:solidFill>
              </a:rPr>
              <a:t>t = 0 </a:t>
            </a:r>
            <a:r>
              <a:rPr lang="en-US" sz="1800"/>
              <a:t>ia mulai melambat dengan laju </a:t>
            </a:r>
            <a:r>
              <a:rPr lang="en-US" sz="1800" i="1">
                <a:solidFill>
                  <a:schemeClr val="tx2"/>
                </a:solidFill>
              </a:rPr>
              <a:t>0.5 rad/s</a:t>
            </a:r>
            <a:r>
              <a:rPr lang="en-US" sz="1800" i="1" baseline="30000">
                <a:solidFill>
                  <a:schemeClr val="tx2"/>
                </a:solidFill>
              </a:rPr>
              <a:t>2</a:t>
            </a:r>
            <a:r>
              <a:rPr lang="en-US" sz="1800"/>
              <a:t>.  Berapa lama waktu yang diperlukan untuk berhenti?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6788150" y="2901950"/>
            <a:ext cx="901700" cy="901700"/>
          </a:xfrm>
          <a:prstGeom prst="ellipse">
            <a:avLst/>
          </a:prstGeom>
          <a:solidFill>
            <a:srgbClr val="FC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7024688" y="3127375"/>
            <a:ext cx="442912" cy="442913"/>
            <a:chOff x="4425" y="1970"/>
            <a:chExt cx="279" cy="279"/>
          </a:xfrm>
        </p:grpSpPr>
        <p:sp>
          <p:nvSpPr>
            <p:cNvPr id="12295" name="Arc 7"/>
            <p:cNvSpPr>
              <a:spLocks/>
            </p:cNvSpPr>
            <p:nvPr/>
          </p:nvSpPr>
          <p:spPr bwMode="auto">
            <a:xfrm>
              <a:off x="4425" y="2109"/>
              <a:ext cx="140" cy="14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Arc 8"/>
            <p:cNvSpPr>
              <a:spLocks/>
            </p:cNvSpPr>
            <p:nvPr/>
          </p:nvSpPr>
          <p:spPr bwMode="auto">
            <a:xfrm>
              <a:off x="4425" y="1970"/>
              <a:ext cx="140" cy="140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4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Arc 9"/>
            <p:cNvSpPr>
              <a:spLocks/>
            </p:cNvSpPr>
            <p:nvPr/>
          </p:nvSpPr>
          <p:spPr bwMode="auto">
            <a:xfrm>
              <a:off x="4564" y="1970"/>
              <a:ext cx="140" cy="1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224713" y="3286125"/>
            <a:ext cx="3556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</a:t>
            </a:r>
          </a:p>
        </p:txBody>
      </p: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790575" y="2894013"/>
            <a:ext cx="7327900" cy="1250950"/>
            <a:chOff x="498" y="1823"/>
            <a:chExt cx="4616" cy="788"/>
          </a:xfrm>
        </p:grpSpPr>
        <p:sp>
          <p:nvSpPr>
            <p:cNvPr id="12302" name="Arc 14"/>
            <p:cNvSpPr>
              <a:spLocks/>
            </p:cNvSpPr>
            <p:nvPr/>
          </p:nvSpPr>
          <p:spPr bwMode="auto">
            <a:xfrm>
              <a:off x="4561" y="2110"/>
              <a:ext cx="477" cy="47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4899" y="2382"/>
              <a:ext cx="21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</a:t>
              </a: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498" y="1823"/>
              <a:ext cx="235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  <a:buClr>
                  <a:schemeClr val="accent1"/>
                </a:buClr>
                <a:buSzPct val="75000"/>
                <a:buFont typeface="Monotype Sorts" charset="0"/>
                <a:buChar char="l"/>
              </a:pPr>
              <a:r>
                <a:rPr lang="en-US" sz="2000">
                  <a:latin typeface="Arial" charset="0"/>
                </a:rPr>
                <a:t>Ingat bahwa  </a:t>
              </a:r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</a:t>
              </a:r>
              <a:r>
                <a:rPr lang="en-US" sz="2000" i="1">
                  <a:solidFill>
                    <a:schemeClr val="tx2"/>
                  </a:solidFill>
                  <a:latin typeface="Arial" charset="0"/>
                </a:rPr>
                <a:t> = - 0.5 rad/s</a:t>
              </a:r>
              <a:r>
                <a:rPr lang="en-US" sz="2000" i="1" baseline="30000">
                  <a:solidFill>
                    <a:schemeClr val="tx2"/>
                  </a:solidFill>
                  <a:latin typeface="Arial" charset="0"/>
                </a:rPr>
                <a:t>2</a:t>
              </a:r>
              <a:r>
                <a:rPr lang="en-US" sz="2000">
                  <a:latin typeface="Arial" charset="0"/>
                </a:rPr>
                <a:t>.</a:t>
              </a:r>
            </a:p>
          </p:txBody>
        </p:sp>
      </p:grpSp>
      <p:graphicFrame>
        <p:nvGraphicFramePr>
          <p:cNvPr id="12306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43100" y="3562350"/>
          <a:ext cx="1390650" cy="322263"/>
        </p:xfrm>
        <a:graphic>
          <a:graphicData uri="http://schemas.openxmlformats.org/presentationml/2006/ole">
            <p:oleObj spid="_x0000_s12306" name="Equation" r:id="rId3" imgW="1268280" imgH="303120" progId="Equation.3">
              <p:embed/>
            </p:oleObj>
          </a:graphicData>
        </a:graphic>
      </p:graphicFrame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769938" y="3525838"/>
            <a:ext cx="5857875" cy="790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Pakai 	                         untuk memperoleh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t pada 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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= 0 </a:t>
            </a:r>
            <a:r>
              <a:rPr lang="en-US" sz="2000">
                <a:latin typeface="Arial" charset="0"/>
              </a:rPr>
              <a:t>:</a:t>
            </a:r>
          </a:p>
        </p:txBody>
      </p:sp>
      <p:graphicFrame>
        <p:nvGraphicFramePr>
          <p:cNvPr id="12309" name="Object 21"/>
          <p:cNvGraphicFramePr>
            <a:graphicFrameLocks/>
          </p:cNvGraphicFramePr>
          <p:nvPr/>
        </p:nvGraphicFramePr>
        <p:xfrm>
          <a:off x="2971800" y="4114800"/>
          <a:ext cx="939800" cy="630238"/>
        </p:xfrm>
        <a:graphic>
          <a:graphicData uri="http://schemas.openxmlformats.org/presentationml/2006/ole">
            <p:oleObj spid="_x0000_s12309" name="Equation" r:id="rId4" imgW="900000" imgH="607680" progId="Equation.3">
              <p:embed/>
            </p:oleObj>
          </a:graphicData>
        </a:graphic>
      </p:graphicFrame>
      <p:graphicFrame>
        <p:nvGraphicFramePr>
          <p:cNvPr id="12310" name="Object 22"/>
          <p:cNvGraphicFramePr>
            <a:graphicFrameLocks/>
          </p:cNvGraphicFramePr>
          <p:nvPr/>
        </p:nvGraphicFramePr>
        <p:xfrm>
          <a:off x="3105150" y="4919663"/>
          <a:ext cx="3967163" cy="693737"/>
        </p:xfrm>
        <a:graphic>
          <a:graphicData uri="http://schemas.openxmlformats.org/presentationml/2006/ole">
            <p:oleObj spid="_x0000_s12310" name="Equation" r:id="rId5" imgW="4660560" imgH="698400" progId="Equation.3">
              <p:embed/>
            </p:oleObj>
          </a:graphicData>
        </a:graphic>
      </p:graphicFrame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823913" y="5083175"/>
            <a:ext cx="15414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Sehingga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Line 1028"/>
          <p:cNvSpPr>
            <a:spLocks noChangeShapeType="1"/>
          </p:cNvSpPr>
          <p:nvPr/>
        </p:nvSpPr>
        <p:spPr bwMode="auto">
          <a:xfrm flipH="1" flipV="1">
            <a:off x="7042150" y="3511550"/>
            <a:ext cx="279400" cy="685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102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Dinamika Rotasi dan Torka</a:t>
            </a:r>
            <a:br>
              <a:rPr lang="en-US"/>
            </a:br>
            <a:r>
              <a:rPr lang="en-US"/>
              <a:t>What makes it spin?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Andaikan bahwa gaya yang beraksi pada suatu massa dibatasi untuk bergerak melingkar.  Tinjau percepatan dalam arah     pada suatu saat tertentu :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i="1">
                <a:solidFill>
                  <a:srgbClr val="FC0000"/>
                </a:solidFill>
              </a:rPr>
              <a:t>a</a:t>
            </a:r>
            <a:r>
              <a:rPr lang="en-US" b="1" baseline="-25000">
                <a:solidFill>
                  <a:srgbClr val="FC0000"/>
                </a:solidFill>
                <a:latin typeface="Symbol" pitchFamily="18" charset="2"/>
              </a:rPr>
              <a:t></a:t>
            </a:r>
            <a:r>
              <a:rPr lang="en-US" i="1">
                <a:solidFill>
                  <a:schemeClr val="tx2"/>
                </a:solidFill>
              </a:rPr>
              <a:t> =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i="1">
                <a:solidFill>
                  <a:schemeClr val="tx2"/>
                </a:solidFill>
              </a:rPr>
              <a:t>r</a:t>
            </a:r>
            <a:br>
              <a:rPr lang="en-US" i="1">
                <a:solidFill>
                  <a:schemeClr val="tx2"/>
                </a:solidFill>
              </a:rPr>
            </a:br>
            <a:r>
              <a:rPr lang="en-US" i="1">
                <a:solidFill>
                  <a:schemeClr val="tx2"/>
                </a:solidFill>
              </a:rPr>
              <a:t/>
            </a:r>
            <a:br>
              <a:rPr lang="en-US" i="1">
                <a:solidFill>
                  <a:schemeClr val="tx2"/>
                </a:solidFill>
              </a:rPr>
            </a:br>
            <a:endParaRPr lang="en-US" i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/>
              <a:t>Gunakan Hk-II Newton dalam arah </a:t>
            </a:r>
            <a:r>
              <a:rPr lang="en-US" b="1">
                <a:solidFill>
                  <a:schemeClr val="accent2"/>
                </a:solidFill>
                <a:latin typeface="Symbol" pitchFamily="18" charset="2"/>
              </a:rPr>
              <a:t></a:t>
            </a:r>
            <a:r>
              <a:rPr lang="en-US"/>
              <a:t>: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i="1">
                <a:solidFill>
                  <a:schemeClr val="accent2"/>
                </a:solidFill>
              </a:rPr>
              <a:t>F</a:t>
            </a:r>
            <a:r>
              <a:rPr lang="en-US" b="1" baseline="-25000">
                <a:solidFill>
                  <a:schemeClr val="accent2"/>
                </a:solidFill>
                <a:latin typeface="Symbol" pitchFamily="18" charset="2"/>
              </a:rPr>
              <a:t>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 i="1">
                <a:solidFill>
                  <a:srgbClr val="FC0000"/>
                </a:solidFill>
              </a:rPr>
              <a:t>a</a:t>
            </a:r>
            <a:r>
              <a:rPr lang="en-US" b="1" baseline="-25000">
                <a:solidFill>
                  <a:srgbClr val="FC0000"/>
                </a:solidFill>
                <a:latin typeface="Symbol" pitchFamily="18" charset="2"/>
              </a:rPr>
              <a:t></a:t>
            </a:r>
            <a:r>
              <a:rPr lang="en-US" i="1">
                <a:solidFill>
                  <a:schemeClr val="tx2"/>
                </a:solidFill>
              </a:rPr>
              <a:t> = m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i="1">
                <a:solidFill>
                  <a:schemeClr val="tx2"/>
                </a:solidFill>
              </a:rPr>
              <a:t>r</a:t>
            </a:r>
            <a:br>
              <a:rPr lang="en-US" i="1">
                <a:solidFill>
                  <a:schemeClr val="tx2"/>
                </a:solidFill>
              </a:rPr>
            </a:br>
            <a:endParaRPr lang="en-US" i="1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i="1">
                <a:solidFill>
                  <a:schemeClr val="tx2"/>
                </a:solidFill>
              </a:rPr>
              <a:t>	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i="1">
                <a:solidFill>
                  <a:schemeClr val="tx2"/>
                </a:solidFill>
              </a:rPr>
              <a:t>    r</a:t>
            </a:r>
            <a:r>
              <a:rPr lang="en-US" i="1">
                <a:solidFill>
                  <a:schemeClr val="accent2"/>
                </a:solidFill>
              </a:rPr>
              <a:t>F</a:t>
            </a:r>
            <a:r>
              <a:rPr lang="en-US" b="1" baseline="-25000">
                <a:solidFill>
                  <a:schemeClr val="accent2"/>
                </a:solidFill>
                <a:latin typeface="Symbol" pitchFamily="18" charset="2"/>
              </a:rPr>
              <a:t>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mr</a:t>
            </a:r>
            <a:r>
              <a:rPr lang="en-US" i="1" baseline="30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/>
            </a:r>
            <a:br>
              <a:rPr lang="en-US" b="1">
                <a:solidFill>
                  <a:schemeClr val="tx2"/>
                </a:solidFill>
                <a:latin typeface="Symbol" pitchFamily="18" charset="2"/>
              </a:rPr>
            </a:br>
            <a:endParaRPr lang="en-US" b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20487" name="Line 1031"/>
          <p:cNvSpPr>
            <a:spLocks noChangeShapeType="1"/>
          </p:cNvSpPr>
          <p:nvPr/>
        </p:nvSpPr>
        <p:spPr bwMode="auto">
          <a:xfrm flipH="1" flipV="1">
            <a:off x="6865938" y="4041775"/>
            <a:ext cx="385762" cy="212725"/>
          </a:xfrm>
          <a:prstGeom prst="line">
            <a:avLst/>
          </a:prstGeom>
          <a:noFill/>
          <a:ln w="25400">
            <a:solidFill>
              <a:srgbClr val="F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1032"/>
          <p:cNvSpPr>
            <a:spLocks noChangeShapeType="1"/>
          </p:cNvSpPr>
          <p:nvPr/>
        </p:nvSpPr>
        <p:spPr bwMode="auto">
          <a:xfrm flipV="1">
            <a:off x="6307138" y="4327525"/>
            <a:ext cx="958850" cy="1568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1033"/>
          <p:cNvSpPr>
            <a:spLocks noChangeArrowheads="1"/>
          </p:cNvSpPr>
          <p:nvPr/>
        </p:nvSpPr>
        <p:spPr bwMode="auto">
          <a:xfrm>
            <a:off x="7207250" y="41275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34"/>
          <p:cNvSpPr>
            <a:spLocks noChangeArrowheads="1"/>
          </p:cNvSpPr>
          <p:nvPr/>
        </p:nvSpPr>
        <p:spPr bwMode="auto">
          <a:xfrm>
            <a:off x="6261100" y="58547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035"/>
          <p:cNvSpPr>
            <a:spLocks noChangeArrowheads="1"/>
          </p:cNvSpPr>
          <p:nvPr/>
        </p:nvSpPr>
        <p:spPr bwMode="auto">
          <a:xfrm>
            <a:off x="6488113" y="4748213"/>
            <a:ext cx="3349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 </a:t>
            </a:r>
          </a:p>
        </p:txBody>
      </p:sp>
      <p:sp>
        <p:nvSpPr>
          <p:cNvPr id="20492" name="Rectangle 1036"/>
          <p:cNvSpPr>
            <a:spLocks noChangeArrowheads="1"/>
          </p:cNvSpPr>
          <p:nvPr/>
        </p:nvSpPr>
        <p:spPr bwMode="auto">
          <a:xfrm>
            <a:off x="6740525" y="4106863"/>
            <a:ext cx="4079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sz="2000" b="1" baseline="-25000">
                <a:solidFill>
                  <a:srgbClr val="FC0000"/>
                </a:solidFill>
                <a:latin typeface="Symbol" pitchFamily="18" charset="2"/>
              </a:rPr>
              <a:t></a:t>
            </a:r>
            <a:endParaRPr lang="en-US" b="1" baseline="-25000">
              <a:solidFill>
                <a:srgbClr val="FC0000"/>
              </a:solidFill>
              <a:latin typeface="Symbol" pitchFamily="18" charset="2"/>
            </a:endParaRPr>
          </a:p>
        </p:txBody>
      </p:sp>
      <p:sp>
        <p:nvSpPr>
          <p:cNvPr id="20493" name="Rectangle 1037"/>
          <p:cNvSpPr>
            <a:spLocks noChangeArrowheads="1"/>
          </p:cNvSpPr>
          <p:nvPr/>
        </p:nvSpPr>
        <p:spPr bwMode="auto">
          <a:xfrm>
            <a:off x="6107113" y="5330825"/>
            <a:ext cx="4111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grpSp>
        <p:nvGrpSpPr>
          <p:cNvPr id="20497" name="Group 1041"/>
          <p:cNvGrpSpPr>
            <a:grpSpLocks/>
          </p:cNvGrpSpPr>
          <p:nvPr/>
        </p:nvGrpSpPr>
        <p:grpSpPr bwMode="auto">
          <a:xfrm>
            <a:off x="6065838" y="5661025"/>
            <a:ext cx="442912" cy="442913"/>
            <a:chOff x="3821" y="3566"/>
            <a:chExt cx="279" cy="279"/>
          </a:xfrm>
        </p:grpSpPr>
        <p:sp>
          <p:nvSpPr>
            <p:cNvPr id="20494" name="Arc 1038"/>
            <p:cNvSpPr>
              <a:spLocks/>
            </p:cNvSpPr>
            <p:nvPr/>
          </p:nvSpPr>
          <p:spPr bwMode="auto">
            <a:xfrm>
              <a:off x="3821" y="3705"/>
              <a:ext cx="140" cy="14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Arc 1039"/>
            <p:cNvSpPr>
              <a:spLocks/>
            </p:cNvSpPr>
            <p:nvPr/>
          </p:nvSpPr>
          <p:spPr bwMode="auto">
            <a:xfrm>
              <a:off x="3821" y="3566"/>
              <a:ext cx="140" cy="140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4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Arc 1040"/>
            <p:cNvSpPr>
              <a:spLocks/>
            </p:cNvSpPr>
            <p:nvPr/>
          </p:nvSpPr>
          <p:spPr bwMode="auto">
            <a:xfrm>
              <a:off x="3960" y="3566"/>
              <a:ext cx="140" cy="1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8" name="Rectangle 1042"/>
          <p:cNvSpPr>
            <a:spLocks noChangeArrowheads="1"/>
          </p:cNvSpPr>
          <p:nvPr/>
        </p:nvSpPr>
        <p:spPr bwMode="auto">
          <a:xfrm>
            <a:off x="7140575" y="3484563"/>
            <a:ext cx="3365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</a:p>
        </p:txBody>
      </p:sp>
      <p:sp>
        <p:nvSpPr>
          <p:cNvPr id="20499" name="Rectangle 1043"/>
          <p:cNvSpPr>
            <a:spLocks noChangeArrowheads="1"/>
          </p:cNvSpPr>
          <p:nvPr/>
        </p:nvSpPr>
        <p:spPr bwMode="auto">
          <a:xfrm>
            <a:off x="7299325" y="4246563"/>
            <a:ext cx="3921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</a:p>
        </p:txBody>
      </p:sp>
      <p:grpSp>
        <p:nvGrpSpPr>
          <p:cNvPr id="20502" name="Group 1046"/>
          <p:cNvGrpSpPr>
            <a:grpSpLocks/>
          </p:cNvGrpSpPr>
          <p:nvPr/>
        </p:nvGrpSpPr>
        <p:grpSpPr bwMode="auto">
          <a:xfrm>
            <a:off x="8015288" y="2641600"/>
            <a:ext cx="328612" cy="515938"/>
            <a:chOff x="5049" y="1664"/>
            <a:chExt cx="207" cy="325"/>
          </a:xfrm>
        </p:grpSpPr>
        <p:sp>
          <p:nvSpPr>
            <p:cNvPr id="20500" name="Rectangle 1044"/>
            <p:cNvSpPr>
              <a:spLocks noChangeArrowheads="1"/>
            </p:cNvSpPr>
            <p:nvPr/>
          </p:nvSpPr>
          <p:spPr bwMode="auto">
            <a:xfrm>
              <a:off x="5049" y="1760"/>
              <a:ext cx="17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</a:t>
              </a:r>
            </a:p>
          </p:txBody>
        </p:sp>
        <p:sp>
          <p:nvSpPr>
            <p:cNvPr id="20501" name="Rectangle 1045"/>
            <p:cNvSpPr>
              <a:spLocks noChangeArrowheads="1"/>
            </p:cNvSpPr>
            <p:nvPr/>
          </p:nvSpPr>
          <p:spPr bwMode="auto">
            <a:xfrm>
              <a:off x="5049" y="1664"/>
              <a:ext cx="20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^</a:t>
              </a:r>
            </a:p>
          </p:txBody>
        </p:sp>
      </p:grpSp>
      <p:grpSp>
        <p:nvGrpSpPr>
          <p:cNvPr id="20505" name="Group 1049"/>
          <p:cNvGrpSpPr>
            <a:grpSpLocks/>
          </p:cNvGrpSpPr>
          <p:nvPr/>
        </p:nvGrpSpPr>
        <p:grpSpPr bwMode="auto">
          <a:xfrm>
            <a:off x="7100888" y="2870200"/>
            <a:ext cx="382587" cy="515938"/>
            <a:chOff x="4473" y="1808"/>
            <a:chExt cx="241" cy="325"/>
          </a:xfrm>
        </p:grpSpPr>
        <p:sp>
          <p:nvSpPr>
            <p:cNvPr id="20503" name="Rectangle 1047"/>
            <p:cNvSpPr>
              <a:spLocks noChangeArrowheads="1"/>
            </p:cNvSpPr>
            <p:nvPr/>
          </p:nvSpPr>
          <p:spPr bwMode="auto">
            <a:xfrm>
              <a:off x="4473" y="1904"/>
              <a:ext cx="24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</a:t>
              </a: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</a:p>
          </p:txBody>
        </p:sp>
        <p:sp>
          <p:nvSpPr>
            <p:cNvPr id="20504" name="Rectangle 1048"/>
            <p:cNvSpPr>
              <a:spLocks noChangeArrowheads="1"/>
            </p:cNvSpPr>
            <p:nvPr/>
          </p:nvSpPr>
          <p:spPr bwMode="auto">
            <a:xfrm>
              <a:off x="4473" y="1808"/>
              <a:ext cx="20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^</a:t>
              </a:r>
            </a:p>
          </p:txBody>
        </p:sp>
      </p:grpSp>
      <p:grpSp>
        <p:nvGrpSpPr>
          <p:cNvPr id="20508" name="Group 1052"/>
          <p:cNvGrpSpPr>
            <a:grpSpLocks/>
          </p:cNvGrpSpPr>
          <p:nvPr/>
        </p:nvGrpSpPr>
        <p:grpSpPr bwMode="auto">
          <a:xfrm>
            <a:off x="7383463" y="3122613"/>
            <a:ext cx="628650" cy="401637"/>
            <a:chOff x="4651" y="1967"/>
            <a:chExt cx="396" cy="253"/>
          </a:xfrm>
        </p:grpSpPr>
        <p:sp>
          <p:nvSpPr>
            <p:cNvPr id="20506" name="Line 1050"/>
            <p:cNvSpPr>
              <a:spLocks noChangeShapeType="1"/>
            </p:cNvSpPr>
            <p:nvPr/>
          </p:nvSpPr>
          <p:spPr bwMode="auto">
            <a:xfrm flipV="1">
              <a:off x="4902" y="1967"/>
              <a:ext cx="145" cy="25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Line 1051"/>
            <p:cNvSpPr>
              <a:spLocks noChangeShapeType="1"/>
            </p:cNvSpPr>
            <p:nvPr/>
          </p:nvSpPr>
          <p:spPr bwMode="auto">
            <a:xfrm flipH="1" flipV="1">
              <a:off x="4651" y="2059"/>
              <a:ext cx="251" cy="16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09" name="AutoShape 1053"/>
          <p:cNvSpPr>
            <a:spLocks noChangeArrowheads="1"/>
          </p:cNvSpPr>
          <p:nvPr/>
        </p:nvSpPr>
        <p:spPr bwMode="auto">
          <a:xfrm>
            <a:off x="1543050" y="4979988"/>
            <a:ext cx="1727200" cy="5842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Rectangle 1054"/>
          <p:cNvSpPr>
            <a:spLocks noChangeArrowheads="1"/>
          </p:cNvSpPr>
          <p:nvPr/>
        </p:nvSpPr>
        <p:spPr bwMode="auto">
          <a:xfrm>
            <a:off x="5165725" y="3663950"/>
            <a:ext cx="3984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^</a:t>
            </a:r>
          </a:p>
        </p:txBody>
      </p:sp>
      <p:grpSp>
        <p:nvGrpSpPr>
          <p:cNvPr id="20512" name="Group 1056"/>
          <p:cNvGrpSpPr>
            <a:grpSpLocks/>
          </p:cNvGrpSpPr>
          <p:nvPr/>
        </p:nvGrpSpPr>
        <p:grpSpPr bwMode="auto">
          <a:xfrm>
            <a:off x="2657475" y="2428875"/>
            <a:ext cx="382588" cy="515938"/>
            <a:chOff x="4473" y="1808"/>
            <a:chExt cx="241" cy="325"/>
          </a:xfrm>
        </p:grpSpPr>
        <p:sp>
          <p:nvSpPr>
            <p:cNvPr id="20513" name="Rectangle 1057"/>
            <p:cNvSpPr>
              <a:spLocks noChangeArrowheads="1"/>
            </p:cNvSpPr>
            <p:nvPr/>
          </p:nvSpPr>
          <p:spPr bwMode="auto">
            <a:xfrm>
              <a:off x="4473" y="1904"/>
              <a:ext cx="24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</a:t>
              </a: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</a:p>
          </p:txBody>
        </p:sp>
        <p:sp>
          <p:nvSpPr>
            <p:cNvPr id="20514" name="Rectangle 1058"/>
            <p:cNvSpPr>
              <a:spLocks noChangeArrowheads="1"/>
            </p:cNvSpPr>
            <p:nvPr/>
          </p:nvSpPr>
          <p:spPr bwMode="auto">
            <a:xfrm>
              <a:off x="4473" y="1808"/>
              <a:ext cx="20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^</a:t>
              </a:r>
            </a:p>
          </p:txBody>
        </p:sp>
      </p:grpSp>
      <p:sp>
        <p:nvSpPr>
          <p:cNvPr id="20515" name="Line 1059"/>
          <p:cNvSpPr>
            <a:spLocks noChangeShapeType="1"/>
          </p:cNvSpPr>
          <p:nvPr/>
        </p:nvSpPr>
        <p:spPr bwMode="auto">
          <a:xfrm rot="156389" flipH="1" flipV="1">
            <a:off x="6777038" y="3892550"/>
            <a:ext cx="519112" cy="2730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Line 1060"/>
          <p:cNvSpPr>
            <a:spLocks noChangeShapeType="1"/>
          </p:cNvSpPr>
          <p:nvPr/>
        </p:nvSpPr>
        <p:spPr bwMode="auto">
          <a:xfrm flipH="1">
            <a:off x="6781800" y="3505200"/>
            <a:ext cx="252413" cy="3857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Text Box 1061"/>
          <p:cNvSpPr txBox="1">
            <a:spLocks noChangeArrowheads="1"/>
          </p:cNvSpPr>
          <p:nvPr/>
        </p:nvSpPr>
        <p:spPr bwMode="auto">
          <a:xfrm>
            <a:off x="6426200" y="3765550"/>
            <a:ext cx="425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F</a:t>
            </a:r>
            <a:r>
              <a:rPr lang="en-US" sz="2000" b="1" baseline="-25000">
                <a:solidFill>
                  <a:schemeClr val="accent2"/>
                </a:solidFill>
                <a:latin typeface="Symbol" pitchFamily="18" charset="2"/>
              </a:rPr>
              <a:t></a:t>
            </a:r>
            <a:endParaRPr lang="en-US" b="1" baseline="-25000">
              <a:solidFill>
                <a:schemeClr val="accent2"/>
              </a:solidFill>
              <a:latin typeface="Symbol" pitchFamily="18" charset="2"/>
            </a:endParaRPr>
          </a:p>
        </p:txBody>
      </p:sp>
      <p:sp>
        <p:nvSpPr>
          <p:cNvPr id="20518" name="Rectangle 1062"/>
          <p:cNvSpPr>
            <a:spLocks noChangeArrowheads="1"/>
          </p:cNvSpPr>
          <p:nvPr/>
        </p:nvSpPr>
        <p:spPr bwMode="auto">
          <a:xfrm>
            <a:off x="808038" y="4543425"/>
            <a:ext cx="7639050" cy="290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   Kalikan dengan 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r </a:t>
            </a:r>
            <a:r>
              <a:rPr lang="en-US" sz="2000">
                <a:latin typeface="Arial" charset="0"/>
              </a:rPr>
              <a:t>: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Dinamika Rotasi dan Torka …</a:t>
            </a:r>
            <a:br>
              <a:rPr lang="en-US"/>
            </a:br>
            <a:r>
              <a:rPr lang="en-US"/>
              <a:t>What makes it spin?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162800" cy="381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sz="1800" i="1">
                <a:solidFill>
                  <a:schemeClr val="tx2"/>
                </a:solidFill>
              </a:rPr>
              <a:t>  	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 i="1">
                <a:solidFill>
                  <a:schemeClr val="accent1"/>
                </a:solidFill>
              </a:rPr>
              <a:t>F</a:t>
            </a:r>
            <a:r>
              <a:rPr lang="en-US" b="1" baseline="-25000">
                <a:solidFill>
                  <a:schemeClr val="accent2"/>
                </a:solidFill>
                <a:latin typeface="Symbol" pitchFamily="18" charset="2"/>
              </a:rPr>
              <a:t>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mr</a:t>
            </a:r>
            <a:r>
              <a:rPr lang="en-US" i="1" baseline="30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    </a:t>
            </a:r>
            <a:r>
              <a:rPr lang="en-US"/>
              <a:t>gunakan</a:t>
            </a:r>
            <a:r>
              <a:rPr lang="en-US">
                <a:solidFill>
                  <a:schemeClr val="tx2"/>
                </a:solidFill>
              </a:rPr>
              <a:t> </a:t>
            </a:r>
            <a:endParaRPr lang="en-US" b="1">
              <a:solidFill>
                <a:schemeClr val="tx2"/>
              </a:solidFill>
              <a:latin typeface="Symbol" pitchFamily="18" charset="2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b="1">
              <a:solidFill>
                <a:schemeClr val="tx2"/>
              </a:solidFill>
              <a:latin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en-US"/>
              <a:t>Definisikan  </a:t>
            </a:r>
            <a:r>
              <a:rPr lang="en-US" i="1">
                <a:solidFill>
                  <a:schemeClr val="tx2"/>
                </a:solidFill>
              </a:rPr>
              <a:t>torque (torka) </a:t>
            </a:r>
            <a:r>
              <a:rPr lang="en-US">
                <a:solidFill>
                  <a:schemeClr val="tx2"/>
                </a:solidFill>
              </a:rPr>
              <a:t>:</a:t>
            </a:r>
            <a:r>
              <a:rPr lang="en-US" i="1">
                <a:solidFill>
                  <a:schemeClr val="tx2"/>
                </a:solidFill>
              </a:rPr>
              <a:t> </a:t>
            </a:r>
            <a:r>
              <a:rPr lang="en-US"/>
              <a:t> 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>
                <a:solidFill>
                  <a:schemeClr val="tx2"/>
                </a:solidFill>
              </a:rPr>
              <a:t> = 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 i="1">
                <a:solidFill>
                  <a:schemeClr val="accent2"/>
                </a:solidFill>
              </a:rPr>
              <a:t>F</a:t>
            </a:r>
            <a:r>
              <a:rPr lang="en-US" b="1" baseline="-25000">
                <a:solidFill>
                  <a:schemeClr val="accent2"/>
                </a:solidFill>
                <a:latin typeface="Symbol" pitchFamily="18" charset="2"/>
              </a:rPr>
              <a:t></a:t>
            </a:r>
            <a:r>
              <a:rPr lang="en-US"/>
              <a:t>.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/>
              <a:t> adalah gaya tangensial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F</a:t>
            </a:r>
            <a:r>
              <a:rPr lang="en-US" b="1" baseline="-25000">
                <a:solidFill>
                  <a:schemeClr val="accent2"/>
                </a:solidFill>
                <a:latin typeface="Symbol" pitchFamily="18" charset="2"/>
              </a:rPr>
              <a:t></a:t>
            </a:r>
            <a:r>
              <a:rPr lang="en-US"/>
              <a:t/>
            </a:r>
            <a:br>
              <a:rPr lang="en-US"/>
            </a:br>
            <a:r>
              <a:rPr lang="en-US"/>
              <a:t>dikalikan dengan lengan gaya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r</a:t>
            </a:r>
            <a:r>
              <a:rPr lang="en-US"/>
              <a:t>.</a:t>
            </a:r>
            <a:br>
              <a:rPr lang="en-US"/>
            </a:br>
            <a:endParaRPr lang="en-US"/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Torka memiliki arah: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i="1">
                <a:solidFill>
                  <a:schemeClr val="tx2"/>
                </a:solidFill>
              </a:rPr>
              <a:t>+</a:t>
            </a:r>
            <a:r>
              <a:rPr lang="en-US" i="1"/>
              <a:t> </a:t>
            </a:r>
            <a:r>
              <a:rPr lang="en-US" i="1">
                <a:solidFill>
                  <a:schemeClr val="tx2"/>
                </a:solidFill>
              </a:rPr>
              <a:t>z</a:t>
            </a:r>
            <a:r>
              <a:rPr lang="en-US" i="1"/>
              <a:t> </a:t>
            </a:r>
            <a:r>
              <a:rPr lang="en-US"/>
              <a:t>untuk membuat sistem berputar</a:t>
            </a:r>
            <a:br>
              <a:rPr lang="en-US"/>
            </a:br>
            <a:r>
              <a:rPr lang="en-US"/>
              <a:t>berlawanan arah jarum jam.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 i="1">
                <a:solidFill>
                  <a:schemeClr val="tx2"/>
                </a:solidFill>
              </a:rPr>
              <a:t>- z </a:t>
            </a:r>
            <a:r>
              <a:rPr lang="en-US"/>
              <a:t>untuk membuat sistem berputar</a:t>
            </a:r>
            <a:br>
              <a:rPr lang="en-US"/>
            </a:br>
            <a:r>
              <a:rPr lang="en-US"/>
              <a:t>searah arah jarum jam.</a:t>
            </a:r>
            <a:br>
              <a:rPr lang="en-US"/>
            </a:br>
            <a:r>
              <a:rPr lang="en-US" sz="1800"/>
              <a:t/>
            </a:r>
            <a:br>
              <a:rPr lang="en-US" sz="1800"/>
            </a:br>
            <a:endParaRPr lang="en-US" sz="1800"/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sz="1800" i="1">
                <a:solidFill>
                  <a:schemeClr val="tx2"/>
                </a:solidFill>
              </a:rPr>
              <a:t>		</a:t>
            </a:r>
          </a:p>
        </p:txBody>
      </p:sp>
      <p:graphicFrame>
        <p:nvGraphicFramePr>
          <p:cNvPr id="130048" name="Object 1024"/>
          <p:cNvGraphicFramePr>
            <a:graphicFrameLocks/>
          </p:cNvGraphicFramePr>
          <p:nvPr/>
        </p:nvGraphicFramePr>
        <p:xfrm>
          <a:off x="2058988" y="3878263"/>
          <a:ext cx="920750" cy="301625"/>
        </p:xfrm>
        <a:graphic>
          <a:graphicData uri="http://schemas.openxmlformats.org/presentationml/2006/ole">
            <p:oleObj spid="_x0000_s130048" name="Equation" r:id="rId3" imgW="685800" imgH="241200" progId="Equation.3">
              <p:embed/>
            </p:oleObj>
          </a:graphicData>
        </a:graphic>
      </p:graphicFrame>
      <p:sp>
        <p:nvSpPr>
          <p:cNvPr id="22588" name="AutoShape 60"/>
          <p:cNvSpPr>
            <a:spLocks noChangeArrowheads="1"/>
          </p:cNvSpPr>
          <p:nvPr/>
        </p:nvSpPr>
        <p:spPr bwMode="auto">
          <a:xfrm>
            <a:off x="1695450" y="3579813"/>
            <a:ext cx="1570038" cy="852487"/>
          </a:xfrm>
          <a:prstGeom prst="bevel">
            <a:avLst>
              <a:gd name="adj" fmla="val 12500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0049" name="Object 1025"/>
          <p:cNvGraphicFramePr>
            <a:graphicFrameLocks/>
          </p:cNvGraphicFramePr>
          <p:nvPr/>
        </p:nvGraphicFramePr>
        <p:xfrm>
          <a:off x="1765300" y="2316163"/>
          <a:ext cx="669925" cy="263525"/>
        </p:xfrm>
        <a:graphic>
          <a:graphicData uri="http://schemas.openxmlformats.org/presentationml/2006/ole">
            <p:oleObj spid="_x0000_s130049" name="Equation" r:id="rId4" imgW="507960" imgH="241200" progId="Equation.3">
              <p:embed/>
            </p:oleObj>
          </a:graphicData>
        </a:graphic>
      </p:graphicFrame>
      <p:grpSp>
        <p:nvGrpSpPr>
          <p:cNvPr id="22592" name="Group 64"/>
          <p:cNvGrpSpPr>
            <a:grpSpLocks/>
          </p:cNvGrpSpPr>
          <p:nvPr/>
        </p:nvGrpSpPr>
        <p:grpSpPr bwMode="auto">
          <a:xfrm>
            <a:off x="3897313" y="1906588"/>
            <a:ext cx="938212" cy="309562"/>
            <a:chOff x="2131" y="1210"/>
            <a:chExt cx="591" cy="195"/>
          </a:xfrm>
        </p:grpSpPr>
        <p:graphicFrame>
          <p:nvGraphicFramePr>
            <p:cNvPr id="130050" name="Object 102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292" y="1210"/>
            <a:ext cx="430" cy="181"/>
          </p:xfrm>
          <a:graphic>
            <a:graphicData uri="http://schemas.openxmlformats.org/presentationml/2006/ole">
              <p:oleObj spid="_x0000_s130050" name="Equation" r:id="rId5" imgW="685800" imgH="291960" progId="Equation.3">
                <p:embed/>
              </p:oleObj>
            </a:graphicData>
          </a:graphic>
        </p:graphicFrame>
        <p:graphicFrame>
          <p:nvGraphicFramePr>
            <p:cNvPr id="130051" name="Object 102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131" y="1224"/>
            <a:ext cx="138" cy="181"/>
          </p:xfrm>
          <a:graphic>
            <a:graphicData uri="http://schemas.openxmlformats.org/presentationml/2006/ole">
              <p:oleObj spid="_x0000_s130051" name="Equation" r:id="rId6" imgW="164880" imgH="228600" progId="Equation.3">
                <p:embed/>
              </p:oleObj>
            </a:graphicData>
          </a:graphic>
        </p:graphicFrame>
      </p:grpSp>
      <p:sp>
        <p:nvSpPr>
          <p:cNvPr id="22594" name="Line 66"/>
          <p:cNvSpPr>
            <a:spLocks noChangeShapeType="1"/>
          </p:cNvSpPr>
          <p:nvPr/>
        </p:nvSpPr>
        <p:spPr bwMode="auto">
          <a:xfrm flipH="1" flipV="1">
            <a:off x="7042150" y="3511550"/>
            <a:ext cx="279400" cy="685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5" name="Line 67"/>
          <p:cNvSpPr>
            <a:spLocks noChangeShapeType="1"/>
          </p:cNvSpPr>
          <p:nvPr/>
        </p:nvSpPr>
        <p:spPr bwMode="auto">
          <a:xfrm flipH="1" flipV="1">
            <a:off x="6865938" y="4041775"/>
            <a:ext cx="385762" cy="212725"/>
          </a:xfrm>
          <a:prstGeom prst="line">
            <a:avLst/>
          </a:prstGeom>
          <a:noFill/>
          <a:ln w="25400">
            <a:solidFill>
              <a:srgbClr val="F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6" name="Line 68"/>
          <p:cNvSpPr>
            <a:spLocks noChangeShapeType="1"/>
          </p:cNvSpPr>
          <p:nvPr/>
        </p:nvSpPr>
        <p:spPr bwMode="auto">
          <a:xfrm flipV="1">
            <a:off x="6307138" y="4327525"/>
            <a:ext cx="958850" cy="1568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7" name="Oval 69"/>
          <p:cNvSpPr>
            <a:spLocks noChangeArrowheads="1"/>
          </p:cNvSpPr>
          <p:nvPr/>
        </p:nvSpPr>
        <p:spPr bwMode="auto">
          <a:xfrm>
            <a:off x="7207250" y="41275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Oval 70"/>
          <p:cNvSpPr>
            <a:spLocks noChangeArrowheads="1"/>
          </p:cNvSpPr>
          <p:nvPr/>
        </p:nvSpPr>
        <p:spPr bwMode="auto">
          <a:xfrm>
            <a:off x="6261100" y="585470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9" name="Rectangle 71"/>
          <p:cNvSpPr>
            <a:spLocks noChangeArrowheads="1"/>
          </p:cNvSpPr>
          <p:nvPr/>
        </p:nvSpPr>
        <p:spPr bwMode="auto">
          <a:xfrm>
            <a:off x="6488113" y="4748213"/>
            <a:ext cx="3349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 </a:t>
            </a:r>
          </a:p>
        </p:txBody>
      </p:sp>
      <p:sp>
        <p:nvSpPr>
          <p:cNvPr id="22600" name="Rectangle 72"/>
          <p:cNvSpPr>
            <a:spLocks noChangeArrowheads="1"/>
          </p:cNvSpPr>
          <p:nvPr/>
        </p:nvSpPr>
        <p:spPr bwMode="auto">
          <a:xfrm>
            <a:off x="6740525" y="4106863"/>
            <a:ext cx="4079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  <a:r>
              <a:rPr lang="en-US" sz="2000" b="1" baseline="-25000">
                <a:solidFill>
                  <a:srgbClr val="FC0000"/>
                </a:solidFill>
                <a:latin typeface="Symbol" pitchFamily="18" charset="2"/>
              </a:rPr>
              <a:t></a:t>
            </a:r>
            <a:endParaRPr lang="en-US" b="1" baseline="-25000">
              <a:solidFill>
                <a:srgbClr val="FC0000"/>
              </a:solidFill>
              <a:latin typeface="Symbol" pitchFamily="18" charset="2"/>
            </a:endParaRPr>
          </a:p>
        </p:txBody>
      </p:sp>
      <p:sp>
        <p:nvSpPr>
          <p:cNvPr id="22601" name="Rectangle 73"/>
          <p:cNvSpPr>
            <a:spLocks noChangeArrowheads="1"/>
          </p:cNvSpPr>
          <p:nvPr/>
        </p:nvSpPr>
        <p:spPr bwMode="auto">
          <a:xfrm>
            <a:off x="6107113" y="5330825"/>
            <a:ext cx="4111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grpSp>
        <p:nvGrpSpPr>
          <p:cNvPr id="22602" name="Group 74"/>
          <p:cNvGrpSpPr>
            <a:grpSpLocks/>
          </p:cNvGrpSpPr>
          <p:nvPr/>
        </p:nvGrpSpPr>
        <p:grpSpPr bwMode="auto">
          <a:xfrm>
            <a:off x="6065838" y="5661025"/>
            <a:ext cx="442912" cy="442913"/>
            <a:chOff x="3821" y="3566"/>
            <a:chExt cx="279" cy="279"/>
          </a:xfrm>
        </p:grpSpPr>
        <p:sp>
          <p:nvSpPr>
            <p:cNvPr id="22603" name="Arc 75"/>
            <p:cNvSpPr>
              <a:spLocks/>
            </p:cNvSpPr>
            <p:nvPr/>
          </p:nvSpPr>
          <p:spPr bwMode="auto">
            <a:xfrm>
              <a:off x="3821" y="3705"/>
              <a:ext cx="140" cy="14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4" name="Arc 76"/>
            <p:cNvSpPr>
              <a:spLocks/>
            </p:cNvSpPr>
            <p:nvPr/>
          </p:nvSpPr>
          <p:spPr bwMode="auto">
            <a:xfrm>
              <a:off x="3821" y="3566"/>
              <a:ext cx="140" cy="140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4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5" name="Arc 77"/>
            <p:cNvSpPr>
              <a:spLocks/>
            </p:cNvSpPr>
            <p:nvPr/>
          </p:nvSpPr>
          <p:spPr bwMode="auto">
            <a:xfrm>
              <a:off x="3960" y="3566"/>
              <a:ext cx="140" cy="1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06" name="Rectangle 78"/>
          <p:cNvSpPr>
            <a:spLocks noChangeArrowheads="1"/>
          </p:cNvSpPr>
          <p:nvPr/>
        </p:nvSpPr>
        <p:spPr bwMode="auto">
          <a:xfrm>
            <a:off x="7140575" y="3484563"/>
            <a:ext cx="3365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</a:p>
        </p:txBody>
      </p:sp>
      <p:sp>
        <p:nvSpPr>
          <p:cNvPr id="22607" name="Rectangle 79"/>
          <p:cNvSpPr>
            <a:spLocks noChangeArrowheads="1"/>
          </p:cNvSpPr>
          <p:nvPr/>
        </p:nvSpPr>
        <p:spPr bwMode="auto">
          <a:xfrm>
            <a:off x="7299325" y="4246563"/>
            <a:ext cx="3921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m</a:t>
            </a:r>
          </a:p>
        </p:txBody>
      </p:sp>
      <p:grpSp>
        <p:nvGrpSpPr>
          <p:cNvPr id="22608" name="Group 80"/>
          <p:cNvGrpSpPr>
            <a:grpSpLocks/>
          </p:cNvGrpSpPr>
          <p:nvPr/>
        </p:nvGrpSpPr>
        <p:grpSpPr bwMode="auto">
          <a:xfrm>
            <a:off x="8015288" y="2641600"/>
            <a:ext cx="328612" cy="515938"/>
            <a:chOff x="5049" y="1664"/>
            <a:chExt cx="207" cy="325"/>
          </a:xfrm>
        </p:grpSpPr>
        <p:sp>
          <p:nvSpPr>
            <p:cNvPr id="22609" name="Rectangle 81"/>
            <p:cNvSpPr>
              <a:spLocks noChangeArrowheads="1"/>
            </p:cNvSpPr>
            <p:nvPr/>
          </p:nvSpPr>
          <p:spPr bwMode="auto">
            <a:xfrm>
              <a:off x="5049" y="1760"/>
              <a:ext cx="17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</a:t>
              </a:r>
            </a:p>
          </p:txBody>
        </p:sp>
        <p:sp>
          <p:nvSpPr>
            <p:cNvPr id="22610" name="Rectangle 82"/>
            <p:cNvSpPr>
              <a:spLocks noChangeArrowheads="1"/>
            </p:cNvSpPr>
            <p:nvPr/>
          </p:nvSpPr>
          <p:spPr bwMode="auto">
            <a:xfrm>
              <a:off x="5049" y="1664"/>
              <a:ext cx="20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^</a:t>
              </a:r>
            </a:p>
          </p:txBody>
        </p:sp>
      </p:grpSp>
      <p:grpSp>
        <p:nvGrpSpPr>
          <p:cNvPr id="22611" name="Group 83"/>
          <p:cNvGrpSpPr>
            <a:grpSpLocks/>
          </p:cNvGrpSpPr>
          <p:nvPr/>
        </p:nvGrpSpPr>
        <p:grpSpPr bwMode="auto">
          <a:xfrm>
            <a:off x="7100888" y="2870200"/>
            <a:ext cx="382587" cy="515938"/>
            <a:chOff x="4473" y="1808"/>
            <a:chExt cx="241" cy="325"/>
          </a:xfrm>
        </p:grpSpPr>
        <p:sp>
          <p:nvSpPr>
            <p:cNvPr id="22612" name="Rectangle 84"/>
            <p:cNvSpPr>
              <a:spLocks noChangeArrowheads="1"/>
            </p:cNvSpPr>
            <p:nvPr/>
          </p:nvSpPr>
          <p:spPr bwMode="auto">
            <a:xfrm>
              <a:off x="4473" y="1904"/>
              <a:ext cx="24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</a:t>
              </a: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</a:p>
          </p:txBody>
        </p:sp>
        <p:sp>
          <p:nvSpPr>
            <p:cNvPr id="22613" name="Rectangle 85"/>
            <p:cNvSpPr>
              <a:spLocks noChangeArrowheads="1"/>
            </p:cNvSpPr>
            <p:nvPr/>
          </p:nvSpPr>
          <p:spPr bwMode="auto">
            <a:xfrm>
              <a:off x="4473" y="1808"/>
              <a:ext cx="20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^</a:t>
              </a:r>
            </a:p>
          </p:txBody>
        </p:sp>
      </p:grpSp>
      <p:grpSp>
        <p:nvGrpSpPr>
          <p:cNvPr id="22614" name="Group 86"/>
          <p:cNvGrpSpPr>
            <a:grpSpLocks/>
          </p:cNvGrpSpPr>
          <p:nvPr/>
        </p:nvGrpSpPr>
        <p:grpSpPr bwMode="auto">
          <a:xfrm>
            <a:off x="7383463" y="3122613"/>
            <a:ext cx="628650" cy="401637"/>
            <a:chOff x="4651" y="1967"/>
            <a:chExt cx="396" cy="253"/>
          </a:xfrm>
        </p:grpSpPr>
        <p:sp>
          <p:nvSpPr>
            <p:cNvPr id="22615" name="Line 87"/>
            <p:cNvSpPr>
              <a:spLocks noChangeShapeType="1"/>
            </p:cNvSpPr>
            <p:nvPr/>
          </p:nvSpPr>
          <p:spPr bwMode="auto">
            <a:xfrm flipV="1">
              <a:off x="4902" y="1967"/>
              <a:ext cx="145" cy="25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6" name="Line 88"/>
            <p:cNvSpPr>
              <a:spLocks noChangeShapeType="1"/>
            </p:cNvSpPr>
            <p:nvPr/>
          </p:nvSpPr>
          <p:spPr bwMode="auto">
            <a:xfrm flipH="1" flipV="1">
              <a:off x="4651" y="2059"/>
              <a:ext cx="251" cy="16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17" name="Line 89"/>
          <p:cNvSpPr>
            <a:spLocks noChangeShapeType="1"/>
          </p:cNvSpPr>
          <p:nvPr/>
        </p:nvSpPr>
        <p:spPr bwMode="auto">
          <a:xfrm rot="156389" flipH="1" flipV="1">
            <a:off x="6777038" y="3892550"/>
            <a:ext cx="519112" cy="2730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Line 90"/>
          <p:cNvSpPr>
            <a:spLocks noChangeShapeType="1"/>
          </p:cNvSpPr>
          <p:nvPr/>
        </p:nvSpPr>
        <p:spPr bwMode="auto">
          <a:xfrm flipH="1">
            <a:off x="6781800" y="3505200"/>
            <a:ext cx="252413" cy="3857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9" name="Text Box 91"/>
          <p:cNvSpPr txBox="1">
            <a:spLocks noChangeArrowheads="1"/>
          </p:cNvSpPr>
          <p:nvPr/>
        </p:nvSpPr>
        <p:spPr bwMode="auto">
          <a:xfrm>
            <a:off x="6426200" y="3765550"/>
            <a:ext cx="425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F</a:t>
            </a:r>
            <a:r>
              <a:rPr lang="en-US" sz="2000" b="1" baseline="-25000">
                <a:solidFill>
                  <a:schemeClr val="accent2"/>
                </a:solidFill>
                <a:latin typeface="Symbol" pitchFamily="18" charset="2"/>
              </a:rPr>
              <a:t></a:t>
            </a:r>
            <a:endParaRPr lang="en-US" b="1" baseline="-25000">
              <a:solidFill>
                <a:schemeClr val="accent2"/>
              </a:solidFill>
              <a:latin typeface="Symbol" pitchFamily="18" charset="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Dinamika Rotasi dan Torka …</a:t>
            </a:r>
            <a:br>
              <a:rPr lang="en-US"/>
            </a:br>
            <a:r>
              <a:rPr lang="en-US"/>
              <a:t>What makes it spin?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4730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Sehingga untuk kumpulan banyak  </a:t>
            </a:r>
            <a:br>
              <a:rPr lang="en-US"/>
            </a:br>
            <a:r>
              <a:rPr lang="en-US"/>
              <a:t>yg tersusun dalam konfigurasi yg tegar</a:t>
            </a:r>
            <a:r>
              <a:rPr lang="en-US" sz="1800"/>
              <a:t>: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6173788" y="5389563"/>
            <a:ext cx="331787" cy="6270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930775" y="5732463"/>
            <a:ext cx="266700" cy="3683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 flipV="1">
            <a:off x="4287838" y="4387850"/>
            <a:ext cx="554037" cy="682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985125" y="3802063"/>
            <a:ext cx="288925" cy="5111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4924425" y="4513263"/>
            <a:ext cx="908050" cy="584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4956175" y="5129213"/>
            <a:ext cx="876300" cy="457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5880100" y="4386263"/>
            <a:ext cx="1990725" cy="7302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870575" y="5129213"/>
            <a:ext cx="514350" cy="2667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4778375" y="5541963"/>
            <a:ext cx="215900" cy="2159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4772025" y="4354513"/>
            <a:ext cx="215900" cy="2159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6353175" y="5338763"/>
            <a:ext cx="215900" cy="2159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7839075" y="4240213"/>
            <a:ext cx="215900" cy="215900"/>
          </a:xfrm>
          <a:prstGeom prst="ellipse">
            <a:avLst/>
          </a:prstGeom>
          <a:solidFill>
            <a:srgbClr val="FC0000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5813425" y="507841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7278688" y="452437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6024563" y="5322888"/>
            <a:ext cx="371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5118100" y="540702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3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826000" y="4568825"/>
            <a:ext cx="371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4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679950" y="4041775"/>
            <a:ext cx="4841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7721600" y="4454525"/>
            <a:ext cx="4841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6494463" y="5457825"/>
            <a:ext cx="4841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4616450" y="5191125"/>
            <a:ext cx="4841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en-US" sz="2000" i="1" baseline="-250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5659438" y="4554538"/>
            <a:ext cx="4254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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pSp>
        <p:nvGrpSpPr>
          <p:cNvPr id="24607" name="Group 31"/>
          <p:cNvGrpSpPr>
            <a:grpSpLocks/>
          </p:cNvGrpSpPr>
          <p:nvPr/>
        </p:nvGrpSpPr>
        <p:grpSpPr bwMode="auto">
          <a:xfrm>
            <a:off x="5618163" y="4884738"/>
            <a:ext cx="442912" cy="442912"/>
            <a:chOff x="3539" y="3077"/>
            <a:chExt cx="279" cy="279"/>
          </a:xfrm>
        </p:grpSpPr>
        <p:sp>
          <p:nvSpPr>
            <p:cNvPr id="24604" name="Arc 28"/>
            <p:cNvSpPr>
              <a:spLocks/>
            </p:cNvSpPr>
            <p:nvPr/>
          </p:nvSpPr>
          <p:spPr bwMode="auto">
            <a:xfrm>
              <a:off x="3539" y="3216"/>
              <a:ext cx="140" cy="14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Arc 29"/>
            <p:cNvSpPr>
              <a:spLocks/>
            </p:cNvSpPr>
            <p:nvPr/>
          </p:nvSpPr>
          <p:spPr bwMode="auto">
            <a:xfrm>
              <a:off x="3539" y="3077"/>
              <a:ext cx="140" cy="140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46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29"/>
                    <a:pt x="9577" y="84"/>
                    <a:pt x="214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Arc 30"/>
            <p:cNvSpPr>
              <a:spLocks/>
            </p:cNvSpPr>
            <p:nvPr/>
          </p:nvSpPr>
          <p:spPr bwMode="auto">
            <a:xfrm>
              <a:off x="3678" y="3077"/>
              <a:ext cx="140" cy="1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4217988" y="445452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4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8224838" y="407987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1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4787900" y="600392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3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6430963" y="5797550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r>
              <a:rPr lang="en-US" sz="2000" i="1" baseline="-25000">
                <a:solidFill>
                  <a:schemeClr val="accent1"/>
                </a:solidFill>
                <a:latin typeface="Arial" charset="0"/>
              </a:rPr>
              <a:t>2</a:t>
            </a:r>
          </a:p>
        </p:txBody>
      </p:sp>
      <p:graphicFrame>
        <p:nvGraphicFramePr>
          <p:cNvPr id="131072" name="Object 1024"/>
          <p:cNvGraphicFramePr>
            <a:graphicFrameLocks/>
          </p:cNvGraphicFramePr>
          <p:nvPr/>
        </p:nvGraphicFramePr>
        <p:xfrm>
          <a:off x="5829300" y="1717675"/>
          <a:ext cx="2205038" cy="836613"/>
        </p:xfrm>
        <a:graphic>
          <a:graphicData uri="http://schemas.openxmlformats.org/presentationml/2006/ole">
            <p:oleObj spid="_x0000_s131072" name="Equation" r:id="rId3" imgW="2006280" imgH="774360" progId="Equation.3">
              <p:embed/>
            </p:oleObj>
          </a:graphicData>
        </a:graphic>
      </p:graphicFrame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6184900" y="2236788"/>
            <a:ext cx="3746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sz="2000" i="1" baseline="-25000">
                <a:solidFill>
                  <a:schemeClr val="tx2"/>
                </a:solidFill>
                <a:latin typeface="Arial" charset="0"/>
              </a:rPr>
              <a:t>i 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7310438" y="2327275"/>
            <a:ext cx="2651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</a:rPr>
              <a:t>I</a:t>
            </a:r>
          </a:p>
        </p:txBody>
      </p:sp>
      <p:grpSp>
        <p:nvGrpSpPr>
          <p:cNvPr id="24625" name="Group 49"/>
          <p:cNvGrpSpPr>
            <a:grpSpLocks/>
          </p:cNvGrpSpPr>
          <p:nvPr/>
        </p:nvGrpSpPr>
        <p:grpSpPr bwMode="auto">
          <a:xfrm>
            <a:off x="920750" y="2960688"/>
            <a:ext cx="5840413" cy="1252537"/>
            <a:chOff x="580" y="1865"/>
            <a:chExt cx="3679" cy="789"/>
          </a:xfrm>
        </p:grpSpPr>
        <p:graphicFrame>
          <p:nvGraphicFramePr>
            <p:cNvPr id="131074" name="Object 102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297" y="2367"/>
            <a:ext cx="648" cy="287"/>
          </p:xfrm>
          <a:graphic>
            <a:graphicData uri="http://schemas.openxmlformats.org/presentationml/2006/ole">
              <p:oleObj spid="_x0000_s131074" name="Equation" r:id="rId4" imgW="1039680" imgH="468000" progId="Equation.3">
                <p:embed/>
              </p:oleObj>
            </a:graphicData>
          </a:graphic>
        </p:graphicFrame>
        <p:sp>
          <p:nvSpPr>
            <p:cNvPr id="24624" name="Rectangle 48"/>
            <p:cNvSpPr>
              <a:spLocks noChangeArrowheads="1"/>
            </p:cNvSpPr>
            <p:nvPr/>
          </p:nvSpPr>
          <p:spPr bwMode="auto">
            <a:xfrm>
              <a:off x="580" y="1865"/>
              <a:ext cx="3679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  <a:buClr>
                  <a:schemeClr val="accent1"/>
                </a:buClr>
                <a:buSzPct val="75000"/>
                <a:buFont typeface="Monotype Sorts" charset="0"/>
                <a:buChar char="l"/>
              </a:pPr>
              <a:r>
                <a:rPr lang="en-US" sz="2000">
                  <a:latin typeface="Arial" charset="0"/>
                </a:rPr>
                <a:t>Karena partikel-partikel terhubung secara tegar,</a:t>
              </a:r>
              <a:br>
                <a:rPr lang="en-US" sz="2000">
                  <a:latin typeface="Arial" charset="0"/>
                </a:rPr>
              </a:br>
              <a:r>
                <a:rPr lang="en-US" sz="2000">
                  <a:latin typeface="Arial" charset="0"/>
                </a:rPr>
                <a:t>mereka memiliki percepatan yang sama </a:t>
              </a:r>
              <a:r>
                <a:rPr lang="en-US" sz="2000">
                  <a:solidFill>
                    <a:schemeClr val="tx2"/>
                  </a:solidFill>
                  <a:latin typeface="Symbol" pitchFamily="18" charset="2"/>
                </a:rPr>
                <a:t></a:t>
              </a:r>
              <a:r>
                <a:rPr lang="en-US" sz="2000">
                  <a:latin typeface="Arial" charset="0"/>
                </a:rPr>
                <a:t>.</a:t>
              </a:r>
            </a:p>
          </p:txBody>
        </p:sp>
      </p:grpSp>
      <p:graphicFrame>
        <p:nvGraphicFramePr>
          <p:cNvPr id="131073" name="Object 1025"/>
          <p:cNvGraphicFramePr>
            <a:graphicFrameLocks/>
          </p:cNvGraphicFramePr>
          <p:nvPr/>
        </p:nvGraphicFramePr>
        <p:xfrm>
          <a:off x="1557338" y="4640263"/>
          <a:ext cx="1484312" cy="428625"/>
        </p:xfrm>
        <a:graphic>
          <a:graphicData uri="http://schemas.openxmlformats.org/presentationml/2006/ole">
            <p:oleObj spid="_x0000_s131073" name="Equation" r:id="rId5" imgW="1104840" imgH="342720" progId="Equation.3">
              <p:embed/>
            </p:oleObj>
          </a:graphicData>
        </a:graphic>
      </p:graphicFrame>
      <p:sp>
        <p:nvSpPr>
          <p:cNvPr id="24627" name="AutoShape 51"/>
          <p:cNvSpPr>
            <a:spLocks noChangeArrowheads="1"/>
          </p:cNvSpPr>
          <p:nvPr/>
        </p:nvSpPr>
        <p:spPr bwMode="auto">
          <a:xfrm>
            <a:off x="1384300" y="4460875"/>
            <a:ext cx="1828800" cy="860425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Dinamika Rotasi dan Torka … </a:t>
            </a:r>
            <a:br>
              <a:rPr lang="en-US"/>
            </a:br>
            <a:r>
              <a:rPr lang="en-US"/>
              <a:t>What makes it spin?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467600" cy="381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0"/>
              <a:buNone/>
              <a:tabLst>
                <a:tab pos="2000250" algn="l"/>
                <a:tab pos="6115050" algn="l"/>
              </a:tabLst>
            </a:pPr>
            <a:r>
              <a:rPr lang="en-US" sz="2400" b="1">
                <a:solidFill>
                  <a:schemeClr val="tx2"/>
                </a:solidFill>
                <a:latin typeface="Symbol" pitchFamily="18" charset="2"/>
              </a:rPr>
              <a:t>           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 baseline="-25000">
                <a:solidFill>
                  <a:schemeClr val="tx2"/>
                </a:solidFill>
              </a:rPr>
              <a:t>NET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=</a:t>
            </a:r>
            <a:r>
              <a:rPr lang="en-US" i="1">
                <a:solidFill>
                  <a:srgbClr val="FC0000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</a:t>
            </a:r>
          </a:p>
          <a:p>
            <a:pPr>
              <a:lnSpc>
                <a:spcPct val="80000"/>
              </a:lnSpc>
              <a:buFont typeface="Monotype Sorts" charset="0"/>
              <a:buNone/>
              <a:tabLst>
                <a:tab pos="2000250" algn="l"/>
                <a:tab pos="6115050" algn="l"/>
              </a:tabLst>
            </a:pPr>
            <a:endParaRPr lang="en-US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376613" y="1841500"/>
            <a:ext cx="1479550" cy="5842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758825" y="2743200"/>
            <a:ext cx="8410575" cy="3113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Ini adalah analogi rotasi untuk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Hukum II Newton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F</a:t>
            </a:r>
            <a:r>
              <a:rPr lang="en-US" sz="2000" baseline="-25000">
                <a:solidFill>
                  <a:schemeClr val="tx2"/>
                </a:solidFill>
                <a:latin typeface="Arial" charset="0"/>
              </a:rPr>
              <a:t>NET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= ma</a:t>
            </a:r>
            <a:r>
              <a:rPr lang="en-US" sz="2000">
                <a:latin typeface="Arial" charset="0"/>
              </a:rPr>
              <a:t>  						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Torka merpakan analogi rotasi untuk gaya :</a:t>
            </a:r>
            <a:endParaRPr lang="en-US" sz="2000">
              <a:solidFill>
                <a:srgbClr val="FE9B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charset="0"/>
              <a:buNone/>
            </a:pPr>
            <a:r>
              <a:rPr lang="en-US" sz="2000">
                <a:latin typeface="Arial" charset="0"/>
              </a:rPr>
              <a:t>  The amount of “twist” provided by a force.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Moment  inersia</a:t>
            </a:r>
            <a:r>
              <a:rPr lang="en-US" sz="2000" i="1">
                <a:solidFill>
                  <a:srgbClr val="B56C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i="1">
                <a:solidFill>
                  <a:srgbClr val="B56C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merupakan analogi  untuk massa.</a:t>
            </a:r>
            <a:endParaRPr lang="en-US" sz="2000">
              <a:solidFill>
                <a:srgbClr val="B56C0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charset="0"/>
              <a:buNone/>
            </a:pPr>
            <a:r>
              <a:rPr lang="en-US" sz="2000">
                <a:latin typeface="Arial" charset="0"/>
              </a:rPr>
              <a:t>  Jika </a:t>
            </a:r>
            <a:r>
              <a:rPr lang="en-US" sz="2000" i="1">
                <a:solidFill>
                  <a:schemeClr val="tx2"/>
                </a:solidFill>
              </a:rPr>
              <a:t>I</a:t>
            </a:r>
            <a:r>
              <a:rPr lang="en-US" sz="2000">
                <a:latin typeface="Arial" charset="0"/>
              </a:rPr>
              <a:t> lebih besar, lebih besar torka yg diperlukan untuk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memperoleh percepatan angular tertentu.</a:t>
            </a:r>
            <a:endParaRPr lang="en-US" sz="2000">
              <a:solidFill>
                <a:srgbClr val="B56C0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charset="0"/>
              <a:buChar char="l"/>
            </a:pPr>
            <a:r>
              <a:rPr lang="en-US" sz="2000">
                <a:latin typeface="Arial" charset="0"/>
              </a:rPr>
              <a:t>Satuan Torka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kg m</a:t>
            </a:r>
            <a:r>
              <a:rPr lang="en-US" sz="2000" i="1" baseline="30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/s</a:t>
            </a:r>
            <a:r>
              <a:rPr lang="en-US" sz="2000" i="1" baseline="30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 = (kg m/s</a:t>
            </a:r>
            <a:r>
              <a:rPr lang="en-US" sz="2000" i="1" baseline="30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) m = Nm</a:t>
            </a:r>
            <a:r>
              <a:rPr lang="en-US" sz="2000">
                <a:latin typeface="Arial" charset="0"/>
              </a:rPr>
              <a:t>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charset="0"/>
              <a:buChar char="ç"/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7218363" y="2454275"/>
            <a:ext cx="242887" cy="21351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Usaha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200150">
              <a:lnSpc>
                <a:spcPct val="80000"/>
              </a:lnSpc>
            </a:pPr>
            <a:r>
              <a:rPr lang="en-US"/>
              <a:t>Tinjau usaha oleh gaya 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/>
              <a:t> yang beraksi pada suatu massa dibatasi untuk bergerak mengitari suatu sumbu tetap .  Untuk perpindahan kecil sekali </a:t>
            </a:r>
            <a:r>
              <a:rPr lang="en-US" i="1">
                <a:solidFill>
                  <a:schemeClr val="tx2"/>
                </a:solidFill>
              </a:rPr>
              <a:t>d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/>
              <a:t>:</a:t>
            </a:r>
          </a:p>
          <a:p>
            <a:pPr marL="685800" lvl="1" defTabSz="1200150">
              <a:lnSpc>
                <a:spcPct val="80000"/>
              </a:lnSpc>
            </a:pPr>
            <a:r>
              <a:rPr lang="en-US" i="1">
                <a:solidFill>
                  <a:schemeClr val="tx2"/>
                </a:solidFill>
              </a:rPr>
              <a:t>dW 	= 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sz="5400" baseline="8000"/>
              <a:t>.</a:t>
            </a: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</a:t>
            </a:r>
            <a:r>
              <a:rPr lang="en-US"/>
              <a:t> </a:t>
            </a:r>
            <a:r>
              <a:rPr lang="en-US" i="1">
                <a:solidFill>
                  <a:schemeClr val="tx2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F</a:t>
            </a:r>
            <a:r>
              <a:rPr lang="en-US" i="1">
                <a:solidFill>
                  <a:schemeClr val="hlink"/>
                </a:solidFill>
              </a:rPr>
              <a:t>R d</a:t>
            </a:r>
            <a:r>
              <a:rPr lang="en-US" b="1">
                <a:solidFill>
                  <a:schemeClr val="hlink"/>
                </a:solidFill>
                <a:latin typeface="Symbol" pitchFamily="18" charset="2"/>
              </a:rPr>
              <a:t> </a:t>
            </a:r>
            <a:r>
              <a:rPr lang="en-US" i="1">
                <a:solidFill>
                  <a:schemeClr val="tx2"/>
                </a:solidFill>
              </a:rPr>
              <a:t>cos</a:t>
            </a:r>
            <a:r>
              <a:rPr lang="en-US">
                <a:solidFill>
                  <a:schemeClr val="tx2"/>
                </a:solidFill>
              </a:rPr>
              <a:t>(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</a:t>
            </a:r>
            <a:r>
              <a:rPr lang="en-US">
                <a:solidFill>
                  <a:schemeClr val="tx2"/>
                </a:solidFill>
              </a:rPr>
              <a:t>)</a:t>
            </a:r>
          </a:p>
          <a:p>
            <a:pPr marL="685800" lvl="1" defTabSz="1200150">
              <a:lnSpc>
                <a:spcPct val="80000"/>
              </a:lnSpc>
              <a:buFont typeface="Monotype Sorts" charset="0"/>
              <a:buNone/>
            </a:pPr>
            <a:r>
              <a:rPr lang="en-US" i="1"/>
              <a:t> 		</a:t>
            </a:r>
            <a:r>
              <a:rPr lang="en-US" i="1">
                <a:solidFill>
                  <a:schemeClr val="tx2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F</a:t>
            </a:r>
            <a:r>
              <a:rPr lang="en-US" i="1">
                <a:solidFill>
                  <a:schemeClr val="hlink"/>
                </a:solidFill>
              </a:rPr>
              <a:t>R d</a:t>
            </a:r>
            <a:r>
              <a:rPr lang="en-US" b="1">
                <a:solidFill>
                  <a:schemeClr val="hlink"/>
                </a:solidFill>
                <a:latin typeface="Symbol" pitchFamily="18" charset="2"/>
              </a:rPr>
              <a:t> </a:t>
            </a:r>
            <a:r>
              <a:rPr lang="en-US" i="1">
                <a:solidFill>
                  <a:schemeClr val="tx2"/>
                </a:solidFill>
              </a:rPr>
              <a:t>cos</a:t>
            </a:r>
            <a:r>
              <a:rPr lang="en-US">
                <a:solidFill>
                  <a:schemeClr val="tx2"/>
                </a:solidFill>
              </a:rPr>
              <a:t>(90-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</a:t>
            </a:r>
            <a:r>
              <a:rPr lang="en-US">
                <a:solidFill>
                  <a:schemeClr val="tx2"/>
                </a:solidFill>
              </a:rPr>
              <a:t>)</a:t>
            </a:r>
            <a:endParaRPr lang="en-US"/>
          </a:p>
          <a:p>
            <a:pPr marL="685800" lvl="1" defTabSz="1200150">
              <a:lnSpc>
                <a:spcPct val="80000"/>
              </a:lnSpc>
              <a:buFont typeface="Monotype Sorts" charset="0"/>
              <a:buNone/>
            </a:pPr>
            <a:r>
              <a:rPr lang="en-US" i="1">
                <a:solidFill>
                  <a:schemeClr val="tx2"/>
                </a:solidFill>
              </a:rPr>
              <a:t>  		= </a:t>
            </a:r>
            <a:r>
              <a:rPr lang="en-US" i="1">
                <a:solidFill>
                  <a:schemeClr val="accent1"/>
                </a:solidFill>
              </a:rPr>
              <a:t>F</a:t>
            </a:r>
            <a:r>
              <a:rPr lang="en-US" i="1">
                <a:solidFill>
                  <a:schemeClr val="hlink"/>
                </a:solidFill>
              </a:rPr>
              <a:t>R d</a:t>
            </a:r>
            <a:r>
              <a:rPr lang="en-US" b="1">
                <a:solidFill>
                  <a:schemeClr val="hlink"/>
                </a:solidFill>
                <a:latin typeface="Symbol" pitchFamily="18" charset="2"/>
              </a:rPr>
              <a:t> </a:t>
            </a:r>
            <a:r>
              <a:rPr lang="en-US" i="1">
                <a:solidFill>
                  <a:schemeClr val="tx2"/>
                </a:solidFill>
              </a:rPr>
              <a:t>sin</a:t>
            </a:r>
            <a:r>
              <a:rPr lang="en-US">
                <a:solidFill>
                  <a:schemeClr val="tx2"/>
                </a:solidFill>
              </a:rPr>
              <a:t>(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</a:t>
            </a:r>
            <a:r>
              <a:rPr lang="en-US">
                <a:solidFill>
                  <a:schemeClr val="tx2"/>
                </a:solidFill>
              </a:rPr>
              <a:t>)</a:t>
            </a:r>
          </a:p>
          <a:p>
            <a:pPr marL="685800" lvl="1" defTabSz="1200150">
              <a:lnSpc>
                <a:spcPct val="80000"/>
              </a:lnSpc>
              <a:buFont typeface="Monotype Sorts" charset="0"/>
              <a:buNone/>
            </a:pPr>
            <a:r>
              <a:rPr lang="en-US">
                <a:solidFill>
                  <a:schemeClr val="tx2"/>
                </a:solidFill>
              </a:rPr>
              <a:t>		</a:t>
            </a:r>
            <a:r>
              <a:rPr lang="en-US" i="1">
                <a:solidFill>
                  <a:schemeClr val="tx2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F</a:t>
            </a:r>
            <a:r>
              <a:rPr lang="en-US" i="1">
                <a:solidFill>
                  <a:schemeClr val="hlink"/>
                </a:solidFill>
              </a:rPr>
              <a:t>R </a:t>
            </a:r>
            <a:r>
              <a:rPr lang="en-US" i="1">
                <a:solidFill>
                  <a:schemeClr val="tx2"/>
                </a:solidFill>
              </a:rPr>
              <a:t>sin</a:t>
            </a:r>
            <a:r>
              <a:rPr lang="en-US">
                <a:solidFill>
                  <a:schemeClr val="tx2"/>
                </a:solidFill>
              </a:rPr>
              <a:t>(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</a:t>
            </a:r>
            <a:r>
              <a:rPr lang="en-US">
                <a:solidFill>
                  <a:schemeClr val="tx2"/>
                </a:solidFill>
              </a:rPr>
              <a:t>) </a:t>
            </a:r>
            <a:r>
              <a:rPr lang="en-US" i="1">
                <a:solidFill>
                  <a:schemeClr val="hlink"/>
                </a:solidFill>
              </a:rPr>
              <a:t>d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</a:t>
            </a:r>
            <a:endParaRPr lang="en-US" b="1">
              <a:solidFill>
                <a:schemeClr val="hlink"/>
              </a:solidFill>
              <a:latin typeface="Symbol" pitchFamily="18" charset="2"/>
            </a:endParaRPr>
          </a:p>
          <a:p>
            <a:pPr marL="685800" lvl="1" defTabSz="1200150">
              <a:lnSpc>
                <a:spcPct val="80000"/>
              </a:lnSpc>
              <a:buFont typeface="Monotype Sorts" charset="0"/>
              <a:buNone/>
            </a:pPr>
            <a:r>
              <a:rPr lang="en-US" b="1">
                <a:solidFill>
                  <a:schemeClr val="hlink"/>
                </a:solidFill>
                <a:latin typeface="Symbol" pitchFamily="18" charset="2"/>
              </a:rPr>
              <a:t>	</a:t>
            </a:r>
            <a:r>
              <a:rPr lang="en-US" i="1">
                <a:solidFill>
                  <a:schemeClr val="tx2"/>
                </a:solidFill>
              </a:rPr>
              <a:t>dW =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 </a:t>
            </a:r>
            <a:r>
              <a:rPr lang="en-US" i="1">
                <a:solidFill>
                  <a:schemeClr val="tx2"/>
                </a:solidFill>
              </a:rPr>
              <a:t>d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/>
            </a:r>
            <a:br>
              <a:rPr lang="en-US" b="1">
                <a:solidFill>
                  <a:schemeClr val="tx2"/>
                </a:solidFill>
                <a:latin typeface="Symbol" pitchFamily="18" charset="2"/>
              </a:rPr>
            </a:br>
            <a:endParaRPr lang="en-US" b="1">
              <a:solidFill>
                <a:schemeClr val="tx2"/>
              </a:solidFill>
              <a:latin typeface="Symbol" pitchFamily="18" charset="2"/>
            </a:endParaRPr>
          </a:p>
          <a:p>
            <a:pPr defTabSz="1200150">
              <a:lnSpc>
                <a:spcPct val="80000"/>
              </a:lnSpc>
            </a:pPr>
            <a:r>
              <a:rPr lang="en-US"/>
              <a:t>Integrasikan:     </a:t>
            </a:r>
            <a:r>
              <a:rPr lang="en-US" i="1">
                <a:solidFill>
                  <a:schemeClr val="tx2"/>
                </a:solidFill>
              </a:rPr>
              <a:t>W =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</a:t>
            </a:r>
          </a:p>
          <a:p>
            <a:pPr defTabSz="1200150">
              <a:lnSpc>
                <a:spcPct val="80000"/>
              </a:lnSpc>
            </a:pPr>
            <a:r>
              <a:rPr lang="en-US"/>
              <a:t>Analogi dengan  </a:t>
            </a:r>
            <a:r>
              <a:rPr lang="en-US" i="1">
                <a:solidFill>
                  <a:schemeClr val="tx2"/>
                </a:solidFill>
              </a:rPr>
              <a:t>W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= </a:t>
            </a:r>
            <a:r>
              <a:rPr lang="en-US" b="1" i="1">
                <a:solidFill>
                  <a:schemeClr val="accent1"/>
                </a:solidFill>
              </a:rPr>
              <a:t>F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•</a:t>
            </a:r>
            <a:r>
              <a:rPr lang="en-US" b="1" i="1">
                <a:solidFill>
                  <a:schemeClr val="hlink"/>
                </a:solidFill>
                <a:sym typeface="Symbol" pitchFamily="18" charset="2"/>
              </a:rPr>
              <a:t>r</a:t>
            </a:r>
            <a:endParaRPr lang="en-US" i="1">
              <a:solidFill>
                <a:schemeClr val="tx2"/>
              </a:solidFill>
            </a:endParaRPr>
          </a:p>
          <a:p>
            <a:pPr defTabSz="1200150">
              <a:lnSpc>
                <a:spcPct val="80000"/>
              </a:lnSpc>
            </a:pPr>
            <a:r>
              <a:rPr lang="en-US" i="1">
                <a:solidFill>
                  <a:schemeClr val="tx2"/>
                </a:solidFill>
              </a:rPr>
              <a:t>W </a:t>
            </a:r>
            <a:r>
              <a:rPr lang="en-US"/>
              <a:t> akan </a:t>
            </a:r>
            <a:r>
              <a:rPr lang="en-US">
                <a:solidFill>
                  <a:schemeClr val="accent1"/>
                </a:solidFill>
              </a:rPr>
              <a:t>negatif </a:t>
            </a:r>
            <a:r>
              <a:rPr lang="en-US"/>
              <a:t>jika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</a:t>
            </a:r>
            <a:r>
              <a:rPr lang="en-US"/>
              <a:t> dan 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</a:t>
            </a:r>
            <a:r>
              <a:rPr lang="en-US"/>
              <a:t> mempunyai arah berlawanan!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983288" y="3871913"/>
            <a:ext cx="82550" cy="8255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6030913" y="3522663"/>
            <a:ext cx="1306512" cy="396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6030913" y="3913188"/>
            <a:ext cx="19970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465888" y="3384550"/>
            <a:ext cx="365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R</a:t>
            </a: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V="1">
            <a:off x="7354888" y="2459038"/>
            <a:ext cx="385762" cy="10683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7691438" y="2771775"/>
            <a:ext cx="3365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7435850" y="3552825"/>
            <a:ext cx="12207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hlink"/>
                </a:solidFill>
                <a:latin typeface="Arial" charset="0"/>
              </a:rPr>
              <a:t>dr = R d</a:t>
            </a:r>
            <a:r>
              <a:rPr lang="en-US" sz="2000">
                <a:solidFill>
                  <a:schemeClr val="hlink"/>
                </a:solidFill>
                <a:latin typeface="Symbol" pitchFamily="18" charset="2"/>
              </a:rPr>
              <a:t>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 flipV="1">
            <a:off x="7326313" y="3506788"/>
            <a:ext cx="73025" cy="4254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6792913" y="3600450"/>
            <a:ext cx="4540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 i="1">
                <a:solidFill>
                  <a:schemeClr val="tx2"/>
                </a:solidFill>
                <a:latin typeface="Arial" charset="0"/>
              </a:rPr>
              <a:t>d</a:t>
            </a: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5710238" y="3992563"/>
            <a:ext cx="6334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axis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7354888" y="3232150"/>
            <a:ext cx="977900" cy="3079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7429500" y="3117850"/>
            <a:ext cx="3127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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7248525" y="2727325"/>
            <a:ext cx="320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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h111web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ph111w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111we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111we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C:\MSOFFICE\Templates\ph111web.pot</Template>
  <TotalTime>883</TotalTime>
  <Pages>34</Pages>
  <Words>1420</Words>
  <Application>Microsoft PowerPoint 4.0</Application>
  <PresentationFormat>On-screen Show (4:3)</PresentationFormat>
  <Paragraphs>386</Paragraphs>
  <Slides>36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ph111web</vt:lpstr>
      <vt:lpstr>Equation</vt:lpstr>
      <vt:lpstr>Clip</vt:lpstr>
      <vt:lpstr>Slide 1</vt:lpstr>
      <vt:lpstr>Topik Hari Ini</vt:lpstr>
      <vt:lpstr>Rotational v.s. Linear Kinematics  </vt:lpstr>
      <vt:lpstr>Contoh:</vt:lpstr>
      <vt:lpstr>Dinamika Rotasi dan Torka What makes it spin?</vt:lpstr>
      <vt:lpstr>Dinamika Rotasi dan Torka … What makes it spin?</vt:lpstr>
      <vt:lpstr>Dinamika Rotasi dan Torka … What makes it spin?</vt:lpstr>
      <vt:lpstr>Dinamika Rotasi dan Torka …  What makes it spin?</vt:lpstr>
      <vt:lpstr>Usaha</vt:lpstr>
      <vt:lpstr>Usaha &amp; Energi Kinetik </vt:lpstr>
      <vt:lpstr>Daya Rotasi</vt:lpstr>
      <vt:lpstr>Contoh 1: Piringan &amp; Tali</vt:lpstr>
      <vt:lpstr>Piringan &amp; Tali...</vt:lpstr>
      <vt:lpstr>Piringan &amp; Tali...</vt:lpstr>
      <vt:lpstr>Momentum Angular (Momentum Sudut)</vt:lpstr>
      <vt:lpstr>Kekekalan Momentum Sudut</vt:lpstr>
      <vt:lpstr>Contoh 2: Katrol dan Benda Jatuh</vt:lpstr>
      <vt:lpstr>Katrol dan Benda Jatuh...</vt:lpstr>
      <vt:lpstr>Katrol dan Benda Jatuh...</vt:lpstr>
      <vt:lpstr>Rotasi di sekitar sumbu yang bergerak</vt:lpstr>
      <vt:lpstr>Rotasi di sekitar sumbu yang bergerak...</vt:lpstr>
      <vt:lpstr>Rotasi di sekitar sumbu yang bergerak...</vt:lpstr>
      <vt:lpstr>Comments on CM acceleration:</vt:lpstr>
      <vt:lpstr>Menggelinding (Rolling)</vt:lpstr>
      <vt:lpstr>Menggelinding…</vt:lpstr>
      <vt:lpstr>Menggelinding...</vt:lpstr>
      <vt:lpstr>Menggelinding...</vt:lpstr>
      <vt:lpstr>Contoh 3:  Dua silinder menggelinding</vt:lpstr>
      <vt:lpstr>Contoh 3:  Dua silinder menggelinding .. </vt:lpstr>
      <vt:lpstr>Contoh 3:  Dua silinder menggelinding…</vt:lpstr>
      <vt:lpstr>Menggelincir untuk menggelinding</vt:lpstr>
      <vt:lpstr>Menggelincir untuk menggelinding...</vt:lpstr>
      <vt:lpstr>Menggelincir untuk menggelinding...</vt:lpstr>
      <vt:lpstr>Pesawat Atwood dengan katrol bermassa</vt:lpstr>
      <vt:lpstr>Atwoods Machine dengan katrol bermassa...</vt:lpstr>
      <vt:lpstr>Review Persamaan Gerak Rotasi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106P: Lecture 22 Notes</dc:title>
  <dc:subject>Rotational Dynamics</dc:subject>
  <dc:creator>Mats A. Selen</dc:creator>
  <cp:keywords/>
  <dc:description/>
  <cp:lastModifiedBy>Owner</cp:lastModifiedBy>
  <cp:revision>52</cp:revision>
  <cp:lastPrinted>1994-12-14T09:05:52Z</cp:lastPrinted>
  <dcterms:created xsi:type="dcterms:W3CDTF">1994-12-14T08:48:06Z</dcterms:created>
  <dcterms:modified xsi:type="dcterms:W3CDTF">2011-01-03T09:56:58Z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70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\\Phyuga\WWW\Courses\phys111\fall97\LECTURES</vt:lpwstr>
  </property>
</Properties>
</file>